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9" r:id="rId6"/>
    <p:sldId id="260" r:id="rId7"/>
    <p:sldId id="261" r:id="rId8"/>
    <p:sldId id="262" r:id="rId9"/>
    <p:sldId id="287" r:id="rId10"/>
    <p:sldId id="263" r:id="rId11"/>
    <p:sldId id="264" r:id="rId12"/>
    <p:sldId id="265" r:id="rId13"/>
    <p:sldId id="277" r:id="rId14"/>
    <p:sldId id="311" r:id="rId15"/>
    <p:sldId id="267" r:id="rId16"/>
    <p:sldId id="278" r:id="rId17"/>
    <p:sldId id="310" r:id="rId18"/>
    <p:sldId id="270" r:id="rId19"/>
    <p:sldId id="279" r:id="rId20"/>
    <p:sldId id="271" r:id="rId21"/>
    <p:sldId id="272" r:id="rId22"/>
    <p:sldId id="273" r:id="rId23"/>
    <p:sldId id="274" r:id="rId24"/>
    <p:sldId id="280" r:id="rId25"/>
    <p:sldId id="286" r:id="rId26"/>
    <p:sldId id="301" r:id="rId27"/>
    <p:sldId id="302" r:id="rId28"/>
    <p:sldId id="282" r:id="rId29"/>
    <p:sldId id="283" r:id="rId30"/>
    <p:sldId id="284" r:id="rId31"/>
    <p:sldId id="285"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4" r:id="rId46"/>
    <p:sldId id="305" r:id="rId47"/>
    <p:sldId id="306" r:id="rId48"/>
    <p:sldId id="307" r:id="rId49"/>
    <p:sldId id="309" r:id="rId50"/>
    <p:sldId id="312" r:id="rId51"/>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19" autoAdjust="0"/>
  </p:normalViewPr>
  <p:slideViewPr>
    <p:cSldViewPr snapToGrid="0">
      <p:cViewPr varScale="1">
        <p:scale>
          <a:sx n="67" d="100"/>
          <a:sy n="67" d="100"/>
        </p:scale>
        <p:origin x="604" y="56"/>
      </p:cViewPr>
      <p:guideLst/>
    </p:cSldViewPr>
  </p:slideViewPr>
  <p:notesTextViewPr>
    <p:cViewPr>
      <p:scale>
        <a:sx n="1" d="1"/>
        <a:sy n="1" d="1"/>
      </p:scale>
      <p:origin x="0" y="0"/>
    </p:cViewPr>
  </p:notesTextViewPr>
  <p:sorterViewPr>
    <p:cViewPr>
      <p:scale>
        <a:sx n="100" d="100"/>
        <a:sy n="100" d="100"/>
      </p:scale>
      <p:origin x="0" y="-36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92822-7F55-49DB-928B-42BBE0AC3A4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794826F-9B3D-4BE5-9BAC-AF3D3BF764DB}">
      <dgm:prSet/>
      <dgm:spPr/>
      <dgm:t>
        <a:bodyPr/>
        <a:lstStyle/>
        <a:p>
          <a:r>
            <a:rPr lang="en-US"/>
            <a:t>The DOT training rule applies to – </a:t>
          </a:r>
        </a:p>
      </dgm:t>
    </dgm:pt>
    <dgm:pt modelId="{E890D0BE-98CA-4063-A51A-3D0F1A6A536B}" type="parTrans" cxnId="{A4F0E8F7-6AB3-4F7F-B676-E35788D190D4}">
      <dgm:prSet/>
      <dgm:spPr/>
      <dgm:t>
        <a:bodyPr/>
        <a:lstStyle/>
        <a:p>
          <a:endParaRPr lang="en-US"/>
        </a:p>
      </dgm:t>
    </dgm:pt>
    <dgm:pt modelId="{9DD065C5-6922-460C-B307-6C85D4552FAD}" type="sibTrans" cxnId="{A4F0E8F7-6AB3-4F7F-B676-E35788D190D4}">
      <dgm:prSet/>
      <dgm:spPr/>
      <dgm:t>
        <a:bodyPr/>
        <a:lstStyle/>
        <a:p>
          <a:endParaRPr lang="en-US"/>
        </a:p>
      </dgm:t>
    </dgm:pt>
    <dgm:pt modelId="{6846F781-1E31-46A0-8DF1-750AD6A73255}">
      <dgm:prSet/>
      <dgm:spPr/>
      <dgm:t>
        <a:bodyPr/>
        <a:lstStyle/>
        <a:p>
          <a:r>
            <a:rPr lang="en-US"/>
            <a:t>Company owners</a:t>
          </a:r>
        </a:p>
      </dgm:t>
    </dgm:pt>
    <dgm:pt modelId="{D316320F-419B-488F-A262-DFD9734447E6}" type="parTrans" cxnId="{8B104024-B820-424B-B9CF-BFF81783D9A9}">
      <dgm:prSet/>
      <dgm:spPr/>
      <dgm:t>
        <a:bodyPr/>
        <a:lstStyle/>
        <a:p>
          <a:endParaRPr lang="en-US"/>
        </a:p>
      </dgm:t>
    </dgm:pt>
    <dgm:pt modelId="{023721D4-299F-47F4-AAE7-DB64B82E099D}" type="sibTrans" cxnId="{8B104024-B820-424B-B9CF-BFF81783D9A9}">
      <dgm:prSet/>
      <dgm:spPr/>
      <dgm:t>
        <a:bodyPr/>
        <a:lstStyle/>
        <a:p>
          <a:endParaRPr lang="en-US"/>
        </a:p>
      </dgm:t>
    </dgm:pt>
    <dgm:pt modelId="{97F7B09D-E7C3-4843-96CF-E4CE30967693}">
      <dgm:prSet/>
      <dgm:spPr/>
      <dgm:t>
        <a:bodyPr/>
        <a:lstStyle/>
        <a:p>
          <a:r>
            <a:rPr lang="en-US"/>
            <a:t>Plant managers</a:t>
          </a:r>
        </a:p>
      </dgm:t>
    </dgm:pt>
    <dgm:pt modelId="{EC3D9B67-5473-41A3-A441-757DEB7C7EC9}" type="parTrans" cxnId="{D4FD05BA-E070-41F0-BC8B-B7F1A4378383}">
      <dgm:prSet/>
      <dgm:spPr/>
      <dgm:t>
        <a:bodyPr/>
        <a:lstStyle/>
        <a:p>
          <a:endParaRPr lang="en-US"/>
        </a:p>
      </dgm:t>
    </dgm:pt>
    <dgm:pt modelId="{D8ABE706-82FA-4EB8-9780-5EAA7792617F}" type="sibTrans" cxnId="{D4FD05BA-E070-41F0-BC8B-B7F1A4378383}">
      <dgm:prSet/>
      <dgm:spPr/>
      <dgm:t>
        <a:bodyPr/>
        <a:lstStyle/>
        <a:p>
          <a:endParaRPr lang="en-US"/>
        </a:p>
      </dgm:t>
    </dgm:pt>
    <dgm:pt modelId="{CADF843A-92AA-4544-9292-0BE45E45C2B4}">
      <dgm:prSet/>
      <dgm:spPr/>
      <dgm:t>
        <a:bodyPr/>
        <a:lstStyle/>
        <a:p>
          <a:r>
            <a:rPr lang="en-US" dirty="0"/>
            <a:t>Plant workers </a:t>
          </a:r>
        </a:p>
      </dgm:t>
    </dgm:pt>
    <dgm:pt modelId="{DE5BFF7D-D41B-42B1-A625-152E4C5C9199}" type="parTrans" cxnId="{337471D2-CFF9-4BDC-9342-F308EB474B91}">
      <dgm:prSet/>
      <dgm:spPr/>
      <dgm:t>
        <a:bodyPr/>
        <a:lstStyle/>
        <a:p>
          <a:endParaRPr lang="en-US"/>
        </a:p>
      </dgm:t>
    </dgm:pt>
    <dgm:pt modelId="{6DFF6779-2726-4AA8-8124-BEF2CFD345E2}" type="sibTrans" cxnId="{337471D2-CFF9-4BDC-9342-F308EB474B91}">
      <dgm:prSet/>
      <dgm:spPr/>
      <dgm:t>
        <a:bodyPr/>
        <a:lstStyle/>
        <a:p>
          <a:endParaRPr lang="en-US"/>
        </a:p>
      </dgm:t>
    </dgm:pt>
    <dgm:pt modelId="{A6FDEB3B-E8A5-41C3-ADC5-725A96557826}">
      <dgm:prSet/>
      <dgm:spPr/>
      <dgm:t>
        <a:bodyPr/>
        <a:lstStyle/>
        <a:p>
          <a:r>
            <a:rPr lang="en-US" dirty="0"/>
            <a:t>Repair shop workers</a:t>
          </a:r>
        </a:p>
      </dgm:t>
    </dgm:pt>
    <dgm:pt modelId="{EB18A87B-60F1-4B95-98A3-E80CBEDAB1AC}" type="parTrans" cxnId="{EDE80F99-1DAD-4E6D-9260-80347E0A7E58}">
      <dgm:prSet/>
      <dgm:spPr/>
      <dgm:t>
        <a:bodyPr/>
        <a:lstStyle/>
        <a:p>
          <a:endParaRPr lang="en-US"/>
        </a:p>
      </dgm:t>
    </dgm:pt>
    <dgm:pt modelId="{33B9ED7F-6C16-4372-A595-1153DD86A08D}" type="sibTrans" cxnId="{EDE80F99-1DAD-4E6D-9260-80347E0A7E58}">
      <dgm:prSet/>
      <dgm:spPr/>
      <dgm:t>
        <a:bodyPr/>
        <a:lstStyle/>
        <a:p>
          <a:endParaRPr lang="en-US"/>
        </a:p>
      </dgm:t>
    </dgm:pt>
    <dgm:pt modelId="{17DAE819-820B-4104-A779-2434C80A74A6}">
      <dgm:prSet/>
      <dgm:spPr/>
      <dgm:t>
        <a:bodyPr/>
        <a:lstStyle/>
        <a:p>
          <a:r>
            <a:rPr lang="en-US" dirty="0"/>
            <a:t>Company  drivers </a:t>
          </a:r>
        </a:p>
      </dgm:t>
    </dgm:pt>
    <dgm:pt modelId="{6F065203-A25B-4ED8-8B72-1D89F0E42DBC}" type="parTrans" cxnId="{F0C25FA2-ECD2-4147-9CFF-08863C2593B7}">
      <dgm:prSet/>
      <dgm:spPr/>
    </dgm:pt>
    <dgm:pt modelId="{A779488F-D1D0-45F4-BF96-243B71B497FD}" type="sibTrans" cxnId="{F0C25FA2-ECD2-4147-9CFF-08863C2593B7}">
      <dgm:prSet/>
      <dgm:spPr/>
    </dgm:pt>
    <dgm:pt modelId="{BAA018FD-F979-4CF8-B3FF-2BCF3316BDC5}" type="pres">
      <dgm:prSet presAssocID="{54C92822-7F55-49DB-928B-42BBE0AC3A45}" presName="linear" presStyleCnt="0">
        <dgm:presLayoutVars>
          <dgm:animLvl val="lvl"/>
          <dgm:resizeHandles val="exact"/>
        </dgm:presLayoutVars>
      </dgm:prSet>
      <dgm:spPr/>
    </dgm:pt>
    <dgm:pt modelId="{E9FA085B-35CC-475E-B0CD-5E78F2FA370B}" type="pres">
      <dgm:prSet presAssocID="{1794826F-9B3D-4BE5-9BAC-AF3D3BF764DB}" presName="parentText" presStyleLbl="node1" presStyleIdx="0" presStyleCnt="1">
        <dgm:presLayoutVars>
          <dgm:chMax val="0"/>
          <dgm:bulletEnabled val="1"/>
        </dgm:presLayoutVars>
      </dgm:prSet>
      <dgm:spPr/>
    </dgm:pt>
    <dgm:pt modelId="{959CC5EC-6E8A-4050-9003-8067FFF92A4B}" type="pres">
      <dgm:prSet presAssocID="{1794826F-9B3D-4BE5-9BAC-AF3D3BF764DB}" presName="childText" presStyleLbl="revTx" presStyleIdx="0" presStyleCnt="1" custScaleY="122180">
        <dgm:presLayoutVars>
          <dgm:bulletEnabled val="1"/>
        </dgm:presLayoutVars>
      </dgm:prSet>
      <dgm:spPr/>
    </dgm:pt>
  </dgm:ptLst>
  <dgm:cxnLst>
    <dgm:cxn modelId="{8B104024-B820-424B-B9CF-BFF81783D9A9}" srcId="{1794826F-9B3D-4BE5-9BAC-AF3D3BF764DB}" destId="{6846F781-1E31-46A0-8DF1-750AD6A73255}" srcOrd="0" destOrd="0" parTransId="{D316320F-419B-488F-A262-DFD9734447E6}" sibTransId="{023721D4-299F-47F4-AAE7-DB64B82E099D}"/>
    <dgm:cxn modelId="{D4C88224-3B59-43A5-A0CB-30A25BE12929}" type="presOf" srcId="{A6FDEB3B-E8A5-41C3-ADC5-725A96557826}" destId="{959CC5EC-6E8A-4050-9003-8067FFF92A4B}" srcOrd="0" destOrd="3" presId="urn:microsoft.com/office/officeart/2005/8/layout/vList2"/>
    <dgm:cxn modelId="{952B0028-2A49-4652-99EC-08F3B97F7144}" type="presOf" srcId="{CADF843A-92AA-4544-9292-0BE45E45C2B4}" destId="{959CC5EC-6E8A-4050-9003-8067FFF92A4B}" srcOrd="0" destOrd="2" presId="urn:microsoft.com/office/officeart/2005/8/layout/vList2"/>
    <dgm:cxn modelId="{116BF637-B437-41A6-9A3C-C8D6799ACF73}" type="presOf" srcId="{1794826F-9B3D-4BE5-9BAC-AF3D3BF764DB}" destId="{E9FA085B-35CC-475E-B0CD-5E78F2FA370B}" srcOrd="0" destOrd="0" presId="urn:microsoft.com/office/officeart/2005/8/layout/vList2"/>
    <dgm:cxn modelId="{5E9BD182-C573-4B4D-B261-E347BB590085}" type="presOf" srcId="{17DAE819-820B-4104-A779-2434C80A74A6}" destId="{959CC5EC-6E8A-4050-9003-8067FFF92A4B}" srcOrd="0" destOrd="4" presId="urn:microsoft.com/office/officeart/2005/8/layout/vList2"/>
    <dgm:cxn modelId="{EDE80F99-1DAD-4E6D-9260-80347E0A7E58}" srcId="{1794826F-9B3D-4BE5-9BAC-AF3D3BF764DB}" destId="{A6FDEB3B-E8A5-41C3-ADC5-725A96557826}" srcOrd="3" destOrd="0" parTransId="{EB18A87B-60F1-4B95-98A3-E80CBEDAB1AC}" sibTransId="{33B9ED7F-6C16-4372-A595-1153DD86A08D}"/>
    <dgm:cxn modelId="{F0C25FA2-ECD2-4147-9CFF-08863C2593B7}" srcId="{1794826F-9B3D-4BE5-9BAC-AF3D3BF764DB}" destId="{17DAE819-820B-4104-A779-2434C80A74A6}" srcOrd="4" destOrd="0" parTransId="{6F065203-A25B-4ED8-8B72-1D89F0E42DBC}" sibTransId="{A779488F-D1D0-45F4-BF96-243B71B497FD}"/>
    <dgm:cxn modelId="{D4FD05BA-E070-41F0-BC8B-B7F1A4378383}" srcId="{1794826F-9B3D-4BE5-9BAC-AF3D3BF764DB}" destId="{97F7B09D-E7C3-4843-96CF-E4CE30967693}" srcOrd="1" destOrd="0" parTransId="{EC3D9B67-5473-41A3-A441-757DEB7C7EC9}" sibTransId="{D8ABE706-82FA-4EB8-9780-5EAA7792617F}"/>
    <dgm:cxn modelId="{337471D2-CFF9-4BDC-9342-F308EB474B91}" srcId="{1794826F-9B3D-4BE5-9BAC-AF3D3BF764DB}" destId="{CADF843A-92AA-4544-9292-0BE45E45C2B4}" srcOrd="2" destOrd="0" parTransId="{DE5BFF7D-D41B-42B1-A625-152E4C5C9199}" sibTransId="{6DFF6779-2726-4AA8-8124-BEF2CFD345E2}"/>
    <dgm:cxn modelId="{CCE981E3-7FC7-4059-BED2-103C07D3DE16}" type="presOf" srcId="{97F7B09D-E7C3-4843-96CF-E4CE30967693}" destId="{959CC5EC-6E8A-4050-9003-8067FFF92A4B}" srcOrd="0" destOrd="1" presId="urn:microsoft.com/office/officeart/2005/8/layout/vList2"/>
    <dgm:cxn modelId="{B69C5EEF-741A-4C6A-A666-DA06A7A91F9D}" type="presOf" srcId="{54C92822-7F55-49DB-928B-42BBE0AC3A45}" destId="{BAA018FD-F979-4CF8-B3FF-2BCF3316BDC5}" srcOrd="0" destOrd="0" presId="urn:microsoft.com/office/officeart/2005/8/layout/vList2"/>
    <dgm:cxn modelId="{4F3B32F5-E0BE-451C-AE4D-5C34AF90B382}" type="presOf" srcId="{6846F781-1E31-46A0-8DF1-750AD6A73255}" destId="{959CC5EC-6E8A-4050-9003-8067FFF92A4B}" srcOrd="0" destOrd="0" presId="urn:microsoft.com/office/officeart/2005/8/layout/vList2"/>
    <dgm:cxn modelId="{A4F0E8F7-6AB3-4F7F-B676-E35788D190D4}" srcId="{54C92822-7F55-49DB-928B-42BBE0AC3A45}" destId="{1794826F-9B3D-4BE5-9BAC-AF3D3BF764DB}" srcOrd="0" destOrd="0" parTransId="{E890D0BE-98CA-4063-A51A-3D0F1A6A536B}" sibTransId="{9DD065C5-6922-460C-B307-6C85D4552FAD}"/>
    <dgm:cxn modelId="{6C990659-004C-4F46-84E7-5F945538FF00}" type="presParOf" srcId="{BAA018FD-F979-4CF8-B3FF-2BCF3316BDC5}" destId="{E9FA085B-35CC-475E-B0CD-5E78F2FA370B}" srcOrd="0" destOrd="0" presId="urn:microsoft.com/office/officeart/2005/8/layout/vList2"/>
    <dgm:cxn modelId="{B5173F84-9B98-454D-87F3-3BCA3758FBBA}" type="presParOf" srcId="{BAA018FD-F979-4CF8-B3FF-2BCF3316BDC5}" destId="{959CC5EC-6E8A-4050-9003-8067FFF92A4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AB8712-F704-4673-85A1-CD8F6327561E}" type="doc">
      <dgm:prSet loTypeId="urn:microsoft.com/office/officeart/2016/7/layout/VerticalHollowActionList" loCatId="List" qsTypeId="urn:microsoft.com/office/officeart/2005/8/quickstyle/simple1" qsCatId="simple" csTypeId="urn:microsoft.com/office/officeart/2005/8/colors/colorful2" csCatId="colorful"/>
      <dgm:spPr/>
      <dgm:t>
        <a:bodyPr/>
        <a:lstStyle/>
        <a:p>
          <a:endParaRPr lang="en-US"/>
        </a:p>
      </dgm:t>
    </dgm:pt>
    <dgm:pt modelId="{D615A628-CA2A-42B9-ABF1-3425CD808867}">
      <dgm:prSet/>
      <dgm:spPr/>
      <dgm:t>
        <a:bodyPr/>
        <a:lstStyle/>
        <a:p>
          <a:r>
            <a:rPr lang="en-US"/>
            <a:t>Clear</a:t>
          </a:r>
        </a:p>
      </dgm:t>
    </dgm:pt>
    <dgm:pt modelId="{5AB5546C-6630-4AA4-8CEB-0B4A07937D7A}" type="parTrans" cxnId="{ACEFF36F-0C73-402E-98D1-9C4DDDD6C1F1}">
      <dgm:prSet/>
      <dgm:spPr/>
      <dgm:t>
        <a:bodyPr/>
        <a:lstStyle/>
        <a:p>
          <a:endParaRPr lang="en-US"/>
        </a:p>
      </dgm:t>
    </dgm:pt>
    <dgm:pt modelId="{57319B48-963A-47D2-A883-55DD96CEA890}" type="sibTrans" cxnId="{ACEFF36F-0C73-402E-98D1-9C4DDDD6C1F1}">
      <dgm:prSet/>
      <dgm:spPr/>
      <dgm:t>
        <a:bodyPr/>
        <a:lstStyle/>
        <a:p>
          <a:endParaRPr lang="en-US"/>
        </a:p>
      </dgm:t>
    </dgm:pt>
    <dgm:pt modelId="{9978878D-9812-4F76-ABD3-C8175FD8DF12}">
      <dgm:prSet/>
      <dgm:spPr/>
      <dgm:t>
        <a:bodyPr/>
        <a:lstStyle/>
        <a:p>
          <a:r>
            <a:rPr lang="en-US"/>
            <a:t>Clear the area of workers;</a:t>
          </a:r>
        </a:p>
      </dgm:t>
    </dgm:pt>
    <dgm:pt modelId="{D5817ED0-08F3-4D61-9E11-2B01F1162E84}" type="parTrans" cxnId="{CD6D511A-85DA-4E50-B769-F1DAC16FECFB}">
      <dgm:prSet/>
      <dgm:spPr/>
      <dgm:t>
        <a:bodyPr/>
        <a:lstStyle/>
        <a:p>
          <a:endParaRPr lang="en-US"/>
        </a:p>
      </dgm:t>
    </dgm:pt>
    <dgm:pt modelId="{6E68CD7C-E883-4AB2-9DC5-A44D320B1D92}" type="sibTrans" cxnId="{CD6D511A-85DA-4E50-B769-F1DAC16FECFB}">
      <dgm:prSet/>
      <dgm:spPr/>
      <dgm:t>
        <a:bodyPr/>
        <a:lstStyle/>
        <a:p>
          <a:endParaRPr lang="en-US"/>
        </a:p>
      </dgm:t>
    </dgm:pt>
    <dgm:pt modelId="{7A209A70-C442-43B3-9F1B-6438D5AA4CD6}">
      <dgm:prSet/>
      <dgm:spPr/>
      <dgm:t>
        <a:bodyPr/>
        <a:lstStyle/>
        <a:p>
          <a:r>
            <a:rPr lang="en-US"/>
            <a:t>Notify</a:t>
          </a:r>
        </a:p>
      </dgm:t>
    </dgm:pt>
    <dgm:pt modelId="{3BA45898-A737-4034-A31A-30C554244C74}" type="parTrans" cxnId="{048A0667-F6F8-4131-B957-43596A56EE11}">
      <dgm:prSet/>
      <dgm:spPr/>
      <dgm:t>
        <a:bodyPr/>
        <a:lstStyle/>
        <a:p>
          <a:endParaRPr lang="en-US"/>
        </a:p>
      </dgm:t>
    </dgm:pt>
    <dgm:pt modelId="{993F4A55-D64B-46A1-BC85-C38FA8DBD865}" type="sibTrans" cxnId="{048A0667-F6F8-4131-B957-43596A56EE11}">
      <dgm:prSet/>
      <dgm:spPr/>
      <dgm:t>
        <a:bodyPr/>
        <a:lstStyle/>
        <a:p>
          <a:endParaRPr lang="en-US"/>
        </a:p>
      </dgm:t>
    </dgm:pt>
    <dgm:pt modelId="{287C6ACB-0872-4223-8B12-46F579747574}">
      <dgm:prSet/>
      <dgm:spPr/>
      <dgm:t>
        <a:bodyPr/>
        <a:lstStyle/>
        <a:p>
          <a:r>
            <a:rPr lang="en-US"/>
            <a:t>Notify the plant supervisor and emergency response personnel;</a:t>
          </a:r>
        </a:p>
      </dgm:t>
    </dgm:pt>
    <dgm:pt modelId="{3C74811C-55F9-4465-B649-F800C773D06B}" type="parTrans" cxnId="{CE347D75-53E3-4C8A-8408-FA691C00BB16}">
      <dgm:prSet/>
      <dgm:spPr/>
      <dgm:t>
        <a:bodyPr/>
        <a:lstStyle/>
        <a:p>
          <a:endParaRPr lang="en-US"/>
        </a:p>
      </dgm:t>
    </dgm:pt>
    <dgm:pt modelId="{F4063924-5E24-4329-B299-56D347001DA9}" type="sibTrans" cxnId="{CE347D75-53E3-4C8A-8408-FA691C00BB16}">
      <dgm:prSet/>
      <dgm:spPr/>
      <dgm:t>
        <a:bodyPr/>
        <a:lstStyle/>
        <a:p>
          <a:endParaRPr lang="en-US"/>
        </a:p>
      </dgm:t>
    </dgm:pt>
    <dgm:pt modelId="{8C36B4DD-2BF6-49F7-9063-5B58AB5D42FE}">
      <dgm:prSet/>
      <dgm:spPr/>
      <dgm:t>
        <a:bodyPr/>
        <a:lstStyle/>
        <a:p>
          <a:r>
            <a:rPr lang="en-US"/>
            <a:t>Avoid</a:t>
          </a:r>
        </a:p>
      </dgm:t>
    </dgm:pt>
    <dgm:pt modelId="{8F8D44BE-571E-4340-BD2D-89E658F00BBF}" type="parTrans" cxnId="{A25AC1FC-275C-4BDC-9164-562780554E44}">
      <dgm:prSet/>
      <dgm:spPr/>
      <dgm:t>
        <a:bodyPr/>
        <a:lstStyle/>
        <a:p>
          <a:endParaRPr lang="en-US"/>
        </a:p>
      </dgm:t>
    </dgm:pt>
    <dgm:pt modelId="{9CEDD2BB-C3A3-45F4-A1B9-55C9D5070F9C}" type="sibTrans" cxnId="{A25AC1FC-275C-4BDC-9164-562780554E44}">
      <dgm:prSet/>
      <dgm:spPr/>
      <dgm:t>
        <a:bodyPr/>
        <a:lstStyle/>
        <a:p>
          <a:endParaRPr lang="en-US"/>
        </a:p>
      </dgm:t>
    </dgm:pt>
    <dgm:pt modelId="{CD6EE49E-7884-4C6A-B4B0-AAA6EADD53C6}">
      <dgm:prSet/>
      <dgm:spPr/>
      <dgm:t>
        <a:bodyPr/>
        <a:lstStyle/>
        <a:p>
          <a:r>
            <a:rPr lang="en-US"/>
            <a:t>Avoid inhaling fumes, smoke or vapors of spilled materials;</a:t>
          </a:r>
        </a:p>
      </dgm:t>
    </dgm:pt>
    <dgm:pt modelId="{0B34A006-A70B-46D1-B6A3-861ABD0BCDC6}" type="parTrans" cxnId="{036DDCC7-7852-4B58-82BF-5E4302527B65}">
      <dgm:prSet/>
      <dgm:spPr/>
      <dgm:t>
        <a:bodyPr/>
        <a:lstStyle/>
        <a:p>
          <a:endParaRPr lang="en-US"/>
        </a:p>
      </dgm:t>
    </dgm:pt>
    <dgm:pt modelId="{FA9F4967-3CCA-41E1-B00E-2D4F97D36E86}" type="sibTrans" cxnId="{036DDCC7-7852-4B58-82BF-5E4302527B65}">
      <dgm:prSet/>
      <dgm:spPr/>
      <dgm:t>
        <a:bodyPr/>
        <a:lstStyle/>
        <a:p>
          <a:endParaRPr lang="en-US"/>
        </a:p>
      </dgm:t>
    </dgm:pt>
    <dgm:pt modelId="{DFE71846-20FA-407C-BD19-FC90B07F5CE3}">
      <dgm:prSet/>
      <dgm:spPr/>
      <dgm:t>
        <a:bodyPr/>
        <a:lstStyle/>
        <a:p>
          <a:r>
            <a:rPr lang="en-US"/>
            <a:t>Don’t touch</a:t>
          </a:r>
        </a:p>
      </dgm:t>
    </dgm:pt>
    <dgm:pt modelId="{CFC3F814-B79E-4C93-AA7D-939CD355DCBC}" type="parTrans" cxnId="{48330B6F-FDE8-49C3-A311-3A002B1E61A6}">
      <dgm:prSet/>
      <dgm:spPr/>
      <dgm:t>
        <a:bodyPr/>
        <a:lstStyle/>
        <a:p>
          <a:endParaRPr lang="en-US"/>
        </a:p>
      </dgm:t>
    </dgm:pt>
    <dgm:pt modelId="{4224278E-C6A0-4891-AA42-68C8AEC4921E}" type="sibTrans" cxnId="{48330B6F-FDE8-49C3-A311-3A002B1E61A6}">
      <dgm:prSet/>
      <dgm:spPr/>
      <dgm:t>
        <a:bodyPr/>
        <a:lstStyle/>
        <a:p>
          <a:endParaRPr lang="en-US"/>
        </a:p>
      </dgm:t>
    </dgm:pt>
    <dgm:pt modelId="{F19AD3EA-598B-46D2-972C-0C36E9A23BEF}">
      <dgm:prSet/>
      <dgm:spPr/>
      <dgm:t>
        <a:bodyPr/>
        <a:lstStyle/>
        <a:p>
          <a:r>
            <a:rPr lang="en-US"/>
            <a:t>Don’t touch leaking containers, even to check labels;</a:t>
          </a:r>
        </a:p>
      </dgm:t>
    </dgm:pt>
    <dgm:pt modelId="{7ED1277C-F399-40D0-96AE-A83D4064AE10}" type="parTrans" cxnId="{8234EB9D-81F4-4D2C-9D50-8CD10C22EA9B}">
      <dgm:prSet/>
      <dgm:spPr/>
      <dgm:t>
        <a:bodyPr/>
        <a:lstStyle/>
        <a:p>
          <a:endParaRPr lang="en-US"/>
        </a:p>
      </dgm:t>
    </dgm:pt>
    <dgm:pt modelId="{D00F0A79-FDA8-4878-920C-F01E1B160729}" type="sibTrans" cxnId="{8234EB9D-81F4-4D2C-9D50-8CD10C22EA9B}">
      <dgm:prSet/>
      <dgm:spPr/>
      <dgm:t>
        <a:bodyPr/>
        <a:lstStyle/>
        <a:p>
          <a:endParaRPr lang="en-US"/>
        </a:p>
      </dgm:t>
    </dgm:pt>
    <dgm:pt modelId="{E9473260-CFDB-4CCE-BC20-3795D3202381}">
      <dgm:prSet/>
      <dgm:spPr/>
      <dgm:t>
        <a:bodyPr/>
        <a:lstStyle/>
        <a:p>
          <a:r>
            <a:rPr lang="en-US"/>
            <a:t>Leave</a:t>
          </a:r>
        </a:p>
      </dgm:t>
    </dgm:pt>
    <dgm:pt modelId="{45A680CB-DF40-44AE-8EB9-ADF6882B1D03}" type="parTrans" cxnId="{80292033-5B1A-461A-AB27-5DA295B78546}">
      <dgm:prSet/>
      <dgm:spPr/>
      <dgm:t>
        <a:bodyPr/>
        <a:lstStyle/>
        <a:p>
          <a:endParaRPr lang="en-US"/>
        </a:p>
      </dgm:t>
    </dgm:pt>
    <dgm:pt modelId="{E1E31F94-D617-44B6-9476-45300E3A1B4A}" type="sibTrans" cxnId="{80292033-5B1A-461A-AB27-5DA295B78546}">
      <dgm:prSet/>
      <dgm:spPr/>
      <dgm:t>
        <a:bodyPr/>
        <a:lstStyle/>
        <a:p>
          <a:endParaRPr lang="en-US"/>
        </a:p>
      </dgm:t>
    </dgm:pt>
    <dgm:pt modelId="{826FE7E7-C7AD-4688-9D77-5B4A464659AC}">
      <dgm:prSet/>
      <dgm:spPr/>
      <dgm:t>
        <a:bodyPr/>
        <a:lstStyle/>
        <a:p>
          <a:r>
            <a:rPr lang="en-US"/>
            <a:t>If you don’t NEED to be in the area, leave.</a:t>
          </a:r>
        </a:p>
      </dgm:t>
    </dgm:pt>
    <dgm:pt modelId="{F5E19C8E-6DAE-450B-A47F-D8AAA9A165BC}" type="parTrans" cxnId="{5C7B1306-3C4A-4388-B996-F87C20783FF5}">
      <dgm:prSet/>
      <dgm:spPr/>
      <dgm:t>
        <a:bodyPr/>
        <a:lstStyle/>
        <a:p>
          <a:endParaRPr lang="en-US"/>
        </a:p>
      </dgm:t>
    </dgm:pt>
    <dgm:pt modelId="{8ED3E939-FEC7-42C5-A49E-E364C774212A}" type="sibTrans" cxnId="{5C7B1306-3C4A-4388-B996-F87C20783FF5}">
      <dgm:prSet/>
      <dgm:spPr/>
      <dgm:t>
        <a:bodyPr/>
        <a:lstStyle/>
        <a:p>
          <a:endParaRPr lang="en-US"/>
        </a:p>
      </dgm:t>
    </dgm:pt>
    <dgm:pt modelId="{16B97FF8-673C-4D1F-8A60-23305C9AAAF1}" type="pres">
      <dgm:prSet presAssocID="{11AB8712-F704-4673-85A1-CD8F6327561E}" presName="Name0" presStyleCnt="0">
        <dgm:presLayoutVars>
          <dgm:dir/>
          <dgm:animLvl val="lvl"/>
          <dgm:resizeHandles val="exact"/>
        </dgm:presLayoutVars>
      </dgm:prSet>
      <dgm:spPr/>
    </dgm:pt>
    <dgm:pt modelId="{8D1C3E6F-180A-4167-87B3-992E8ADA09AA}" type="pres">
      <dgm:prSet presAssocID="{D615A628-CA2A-42B9-ABF1-3425CD808867}" presName="linNode" presStyleCnt="0"/>
      <dgm:spPr/>
    </dgm:pt>
    <dgm:pt modelId="{2EE378B6-6F4A-48BF-A71C-847850CAE679}" type="pres">
      <dgm:prSet presAssocID="{D615A628-CA2A-42B9-ABF1-3425CD808867}" presName="parentText" presStyleLbl="solidFgAcc1" presStyleIdx="0" presStyleCnt="5">
        <dgm:presLayoutVars>
          <dgm:chMax val="1"/>
          <dgm:bulletEnabled/>
        </dgm:presLayoutVars>
      </dgm:prSet>
      <dgm:spPr/>
    </dgm:pt>
    <dgm:pt modelId="{212DA294-220B-4EF1-A7CF-7350D52AF044}" type="pres">
      <dgm:prSet presAssocID="{D615A628-CA2A-42B9-ABF1-3425CD808867}" presName="descendantText" presStyleLbl="alignNode1" presStyleIdx="0" presStyleCnt="5">
        <dgm:presLayoutVars>
          <dgm:bulletEnabled/>
        </dgm:presLayoutVars>
      </dgm:prSet>
      <dgm:spPr/>
    </dgm:pt>
    <dgm:pt modelId="{6DE74EB9-0311-4403-86DF-716E5A4A48FE}" type="pres">
      <dgm:prSet presAssocID="{57319B48-963A-47D2-A883-55DD96CEA890}" presName="sp" presStyleCnt="0"/>
      <dgm:spPr/>
    </dgm:pt>
    <dgm:pt modelId="{C2236F43-FBB4-470A-BD58-C3649022F0BD}" type="pres">
      <dgm:prSet presAssocID="{7A209A70-C442-43B3-9F1B-6438D5AA4CD6}" presName="linNode" presStyleCnt="0"/>
      <dgm:spPr/>
    </dgm:pt>
    <dgm:pt modelId="{A27BFE4B-6F31-4DF9-8CBF-8CA0017A34E5}" type="pres">
      <dgm:prSet presAssocID="{7A209A70-C442-43B3-9F1B-6438D5AA4CD6}" presName="parentText" presStyleLbl="solidFgAcc1" presStyleIdx="1" presStyleCnt="5">
        <dgm:presLayoutVars>
          <dgm:chMax val="1"/>
          <dgm:bulletEnabled/>
        </dgm:presLayoutVars>
      </dgm:prSet>
      <dgm:spPr/>
    </dgm:pt>
    <dgm:pt modelId="{DC239C69-7E1A-4BD5-B662-9BD4516F585D}" type="pres">
      <dgm:prSet presAssocID="{7A209A70-C442-43B3-9F1B-6438D5AA4CD6}" presName="descendantText" presStyleLbl="alignNode1" presStyleIdx="1" presStyleCnt="5">
        <dgm:presLayoutVars>
          <dgm:bulletEnabled/>
        </dgm:presLayoutVars>
      </dgm:prSet>
      <dgm:spPr/>
    </dgm:pt>
    <dgm:pt modelId="{A248DBB6-83BD-422B-8A53-816D6B6BAF28}" type="pres">
      <dgm:prSet presAssocID="{993F4A55-D64B-46A1-BC85-C38FA8DBD865}" presName="sp" presStyleCnt="0"/>
      <dgm:spPr/>
    </dgm:pt>
    <dgm:pt modelId="{4661CD13-CEB8-4587-9164-236442A62B94}" type="pres">
      <dgm:prSet presAssocID="{8C36B4DD-2BF6-49F7-9063-5B58AB5D42FE}" presName="linNode" presStyleCnt="0"/>
      <dgm:spPr/>
    </dgm:pt>
    <dgm:pt modelId="{C84D3348-357F-424A-8772-2E522AEC941C}" type="pres">
      <dgm:prSet presAssocID="{8C36B4DD-2BF6-49F7-9063-5B58AB5D42FE}" presName="parentText" presStyleLbl="solidFgAcc1" presStyleIdx="2" presStyleCnt="5">
        <dgm:presLayoutVars>
          <dgm:chMax val="1"/>
          <dgm:bulletEnabled/>
        </dgm:presLayoutVars>
      </dgm:prSet>
      <dgm:spPr/>
    </dgm:pt>
    <dgm:pt modelId="{080CCAAF-6676-400C-B14D-729D2101A8A8}" type="pres">
      <dgm:prSet presAssocID="{8C36B4DD-2BF6-49F7-9063-5B58AB5D42FE}" presName="descendantText" presStyleLbl="alignNode1" presStyleIdx="2" presStyleCnt="5">
        <dgm:presLayoutVars>
          <dgm:bulletEnabled/>
        </dgm:presLayoutVars>
      </dgm:prSet>
      <dgm:spPr/>
    </dgm:pt>
    <dgm:pt modelId="{748C84F0-1358-44A0-A1E2-0367B0BD6815}" type="pres">
      <dgm:prSet presAssocID="{9CEDD2BB-C3A3-45F4-A1B9-55C9D5070F9C}" presName="sp" presStyleCnt="0"/>
      <dgm:spPr/>
    </dgm:pt>
    <dgm:pt modelId="{1FCA7305-879A-4CDA-B5FD-09DE739527DD}" type="pres">
      <dgm:prSet presAssocID="{DFE71846-20FA-407C-BD19-FC90B07F5CE3}" presName="linNode" presStyleCnt="0"/>
      <dgm:spPr/>
    </dgm:pt>
    <dgm:pt modelId="{A047C4D8-E798-4E3A-BDFB-FEEDCA6D8138}" type="pres">
      <dgm:prSet presAssocID="{DFE71846-20FA-407C-BD19-FC90B07F5CE3}" presName="parentText" presStyleLbl="solidFgAcc1" presStyleIdx="3" presStyleCnt="5">
        <dgm:presLayoutVars>
          <dgm:chMax val="1"/>
          <dgm:bulletEnabled/>
        </dgm:presLayoutVars>
      </dgm:prSet>
      <dgm:spPr/>
    </dgm:pt>
    <dgm:pt modelId="{38395B98-1E36-48DB-AC55-D8136A4F8CF2}" type="pres">
      <dgm:prSet presAssocID="{DFE71846-20FA-407C-BD19-FC90B07F5CE3}" presName="descendantText" presStyleLbl="alignNode1" presStyleIdx="3" presStyleCnt="5">
        <dgm:presLayoutVars>
          <dgm:bulletEnabled/>
        </dgm:presLayoutVars>
      </dgm:prSet>
      <dgm:spPr/>
    </dgm:pt>
    <dgm:pt modelId="{92244A5E-997B-4251-97D7-7901C733C101}" type="pres">
      <dgm:prSet presAssocID="{4224278E-C6A0-4891-AA42-68C8AEC4921E}" presName="sp" presStyleCnt="0"/>
      <dgm:spPr/>
    </dgm:pt>
    <dgm:pt modelId="{92E93D35-7916-4069-9755-44B218F16AAB}" type="pres">
      <dgm:prSet presAssocID="{E9473260-CFDB-4CCE-BC20-3795D3202381}" presName="linNode" presStyleCnt="0"/>
      <dgm:spPr/>
    </dgm:pt>
    <dgm:pt modelId="{A766A07D-2565-468C-9D2B-8431AE37B9E5}" type="pres">
      <dgm:prSet presAssocID="{E9473260-CFDB-4CCE-BC20-3795D3202381}" presName="parentText" presStyleLbl="solidFgAcc1" presStyleIdx="4" presStyleCnt="5">
        <dgm:presLayoutVars>
          <dgm:chMax val="1"/>
          <dgm:bulletEnabled/>
        </dgm:presLayoutVars>
      </dgm:prSet>
      <dgm:spPr/>
    </dgm:pt>
    <dgm:pt modelId="{CB2A96C8-A775-44E7-A257-C3411B530CDF}" type="pres">
      <dgm:prSet presAssocID="{E9473260-CFDB-4CCE-BC20-3795D3202381}" presName="descendantText" presStyleLbl="alignNode1" presStyleIdx="4" presStyleCnt="5">
        <dgm:presLayoutVars>
          <dgm:bulletEnabled/>
        </dgm:presLayoutVars>
      </dgm:prSet>
      <dgm:spPr/>
    </dgm:pt>
  </dgm:ptLst>
  <dgm:cxnLst>
    <dgm:cxn modelId="{5C7B1306-3C4A-4388-B996-F87C20783FF5}" srcId="{E9473260-CFDB-4CCE-BC20-3795D3202381}" destId="{826FE7E7-C7AD-4688-9D77-5B4A464659AC}" srcOrd="0" destOrd="0" parTransId="{F5E19C8E-6DAE-450B-A47F-D8AAA9A165BC}" sibTransId="{8ED3E939-FEC7-42C5-A49E-E364C774212A}"/>
    <dgm:cxn modelId="{CD6D511A-85DA-4E50-B769-F1DAC16FECFB}" srcId="{D615A628-CA2A-42B9-ABF1-3425CD808867}" destId="{9978878D-9812-4F76-ABD3-C8175FD8DF12}" srcOrd="0" destOrd="0" parTransId="{D5817ED0-08F3-4D61-9E11-2B01F1162E84}" sibTransId="{6E68CD7C-E883-4AB2-9DC5-A44D320B1D92}"/>
    <dgm:cxn modelId="{80292033-5B1A-461A-AB27-5DA295B78546}" srcId="{11AB8712-F704-4673-85A1-CD8F6327561E}" destId="{E9473260-CFDB-4CCE-BC20-3795D3202381}" srcOrd="4" destOrd="0" parTransId="{45A680CB-DF40-44AE-8EB9-ADF6882B1D03}" sibTransId="{E1E31F94-D617-44B6-9476-45300E3A1B4A}"/>
    <dgm:cxn modelId="{0AD7395D-363C-46AA-BBA4-53F2DEF3D71D}" type="presOf" srcId="{7A209A70-C442-43B3-9F1B-6438D5AA4CD6}" destId="{A27BFE4B-6F31-4DF9-8CBF-8CA0017A34E5}" srcOrd="0" destOrd="0" presId="urn:microsoft.com/office/officeart/2016/7/layout/VerticalHollowActionList"/>
    <dgm:cxn modelId="{048A0667-F6F8-4131-B957-43596A56EE11}" srcId="{11AB8712-F704-4673-85A1-CD8F6327561E}" destId="{7A209A70-C442-43B3-9F1B-6438D5AA4CD6}" srcOrd="1" destOrd="0" parTransId="{3BA45898-A737-4034-A31A-30C554244C74}" sibTransId="{993F4A55-D64B-46A1-BC85-C38FA8DBD865}"/>
    <dgm:cxn modelId="{7DB61E4A-B0CC-4A10-BE86-0B00E087D6E6}" type="presOf" srcId="{CD6EE49E-7884-4C6A-B4B0-AAA6EADD53C6}" destId="{080CCAAF-6676-400C-B14D-729D2101A8A8}" srcOrd="0" destOrd="0" presId="urn:microsoft.com/office/officeart/2016/7/layout/VerticalHollowActionList"/>
    <dgm:cxn modelId="{48330B6F-FDE8-49C3-A311-3A002B1E61A6}" srcId="{11AB8712-F704-4673-85A1-CD8F6327561E}" destId="{DFE71846-20FA-407C-BD19-FC90B07F5CE3}" srcOrd="3" destOrd="0" parTransId="{CFC3F814-B79E-4C93-AA7D-939CD355DCBC}" sibTransId="{4224278E-C6A0-4891-AA42-68C8AEC4921E}"/>
    <dgm:cxn modelId="{ACEFF36F-0C73-402E-98D1-9C4DDDD6C1F1}" srcId="{11AB8712-F704-4673-85A1-CD8F6327561E}" destId="{D615A628-CA2A-42B9-ABF1-3425CD808867}" srcOrd="0" destOrd="0" parTransId="{5AB5546C-6630-4AA4-8CEB-0B4A07937D7A}" sibTransId="{57319B48-963A-47D2-A883-55DD96CEA890}"/>
    <dgm:cxn modelId="{CE347D75-53E3-4C8A-8408-FA691C00BB16}" srcId="{7A209A70-C442-43B3-9F1B-6438D5AA4CD6}" destId="{287C6ACB-0872-4223-8B12-46F579747574}" srcOrd="0" destOrd="0" parTransId="{3C74811C-55F9-4465-B649-F800C773D06B}" sibTransId="{F4063924-5E24-4329-B299-56D347001DA9}"/>
    <dgm:cxn modelId="{82835796-ED4B-4B79-BDC6-B6D0A2C5DB1D}" type="presOf" srcId="{826FE7E7-C7AD-4688-9D77-5B4A464659AC}" destId="{CB2A96C8-A775-44E7-A257-C3411B530CDF}" srcOrd="0" destOrd="0" presId="urn:microsoft.com/office/officeart/2016/7/layout/VerticalHollowActionList"/>
    <dgm:cxn modelId="{8234EB9D-81F4-4D2C-9D50-8CD10C22EA9B}" srcId="{DFE71846-20FA-407C-BD19-FC90B07F5CE3}" destId="{F19AD3EA-598B-46D2-972C-0C36E9A23BEF}" srcOrd="0" destOrd="0" parTransId="{7ED1277C-F399-40D0-96AE-A83D4064AE10}" sibTransId="{D00F0A79-FDA8-4878-920C-F01E1B160729}"/>
    <dgm:cxn modelId="{3A1C4B9E-B822-40B8-9644-1D29CEAA8A64}" type="presOf" srcId="{9978878D-9812-4F76-ABD3-C8175FD8DF12}" destId="{212DA294-220B-4EF1-A7CF-7350D52AF044}" srcOrd="0" destOrd="0" presId="urn:microsoft.com/office/officeart/2016/7/layout/VerticalHollowActionList"/>
    <dgm:cxn modelId="{BB63E0BB-F908-43B5-BD1F-3038C2B85583}" type="presOf" srcId="{F19AD3EA-598B-46D2-972C-0C36E9A23BEF}" destId="{38395B98-1E36-48DB-AC55-D8136A4F8CF2}" srcOrd="0" destOrd="0" presId="urn:microsoft.com/office/officeart/2016/7/layout/VerticalHollowActionList"/>
    <dgm:cxn modelId="{869174C6-0BCC-4199-92B2-B7E86C260C99}" type="presOf" srcId="{D615A628-CA2A-42B9-ABF1-3425CD808867}" destId="{2EE378B6-6F4A-48BF-A71C-847850CAE679}" srcOrd="0" destOrd="0" presId="urn:microsoft.com/office/officeart/2016/7/layout/VerticalHollowActionList"/>
    <dgm:cxn modelId="{036DDCC7-7852-4B58-82BF-5E4302527B65}" srcId="{8C36B4DD-2BF6-49F7-9063-5B58AB5D42FE}" destId="{CD6EE49E-7884-4C6A-B4B0-AAA6EADD53C6}" srcOrd="0" destOrd="0" parTransId="{0B34A006-A70B-46D1-B6A3-861ABD0BCDC6}" sibTransId="{FA9F4967-3CCA-41E1-B00E-2D4F97D36E86}"/>
    <dgm:cxn modelId="{B58265DC-7183-4B15-AEB2-8B590B4740CA}" type="presOf" srcId="{DFE71846-20FA-407C-BD19-FC90B07F5CE3}" destId="{A047C4D8-E798-4E3A-BDFB-FEEDCA6D8138}" srcOrd="0" destOrd="0" presId="urn:microsoft.com/office/officeart/2016/7/layout/VerticalHollowActionList"/>
    <dgm:cxn modelId="{A33C37DF-34ED-464D-A1DD-7FAD8649FD48}" type="presOf" srcId="{E9473260-CFDB-4CCE-BC20-3795D3202381}" destId="{A766A07D-2565-468C-9D2B-8431AE37B9E5}" srcOrd="0" destOrd="0" presId="urn:microsoft.com/office/officeart/2016/7/layout/VerticalHollowActionList"/>
    <dgm:cxn modelId="{986030E4-B71E-4EFB-A34E-E9D0C0F7CE54}" type="presOf" srcId="{287C6ACB-0872-4223-8B12-46F579747574}" destId="{DC239C69-7E1A-4BD5-B662-9BD4516F585D}" srcOrd="0" destOrd="0" presId="urn:microsoft.com/office/officeart/2016/7/layout/VerticalHollowActionList"/>
    <dgm:cxn modelId="{C6F4E7EA-62FD-4915-AE26-19B222D0EE40}" type="presOf" srcId="{8C36B4DD-2BF6-49F7-9063-5B58AB5D42FE}" destId="{C84D3348-357F-424A-8772-2E522AEC941C}" srcOrd="0" destOrd="0" presId="urn:microsoft.com/office/officeart/2016/7/layout/VerticalHollowActionList"/>
    <dgm:cxn modelId="{EDACB8ED-1DBB-4E84-9342-BD746F24D9C1}" type="presOf" srcId="{11AB8712-F704-4673-85A1-CD8F6327561E}" destId="{16B97FF8-673C-4D1F-8A60-23305C9AAAF1}" srcOrd="0" destOrd="0" presId="urn:microsoft.com/office/officeart/2016/7/layout/VerticalHollowActionList"/>
    <dgm:cxn modelId="{A25AC1FC-275C-4BDC-9164-562780554E44}" srcId="{11AB8712-F704-4673-85A1-CD8F6327561E}" destId="{8C36B4DD-2BF6-49F7-9063-5B58AB5D42FE}" srcOrd="2" destOrd="0" parTransId="{8F8D44BE-571E-4340-BD2D-89E658F00BBF}" sibTransId="{9CEDD2BB-C3A3-45F4-A1B9-55C9D5070F9C}"/>
    <dgm:cxn modelId="{9CF7EA37-A515-4B03-82CD-18F91325D03E}" type="presParOf" srcId="{16B97FF8-673C-4D1F-8A60-23305C9AAAF1}" destId="{8D1C3E6F-180A-4167-87B3-992E8ADA09AA}" srcOrd="0" destOrd="0" presId="urn:microsoft.com/office/officeart/2016/7/layout/VerticalHollowActionList"/>
    <dgm:cxn modelId="{D985BF2E-351A-4FD8-9E09-B0D0B8C925E7}" type="presParOf" srcId="{8D1C3E6F-180A-4167-87B3-992E8ADA09AA}" destId="{2EE378B6-6F4A-48BF-A71C-847850CAE679}" srcOrd="0" destOrd="0" presId="urn:microsoft.com/office/officeart/2016/7/layout/VerticalHollowActionList"/>
    <dgm:cxn modelId="{54F2EE5A-375A-4B9B-AD71-71D68457DB86}" type="presParOf" srcId="{8D1C3E6F-180A-4167-87B3-992E8ADA09AA}" destId="{212DA294-220B-4EF1-A7CF-7350D52AF044}" srcOrd="1" destOrd="0" presId="urn:microsoft.com/office/officeart/2016/7/layout/VerticalHollowActionList"/>
    <dgm:cxn modelId="{209F5F7F-99F8-4F25-984E-C271D1B5B0C9}" type="presParOf" srcId="{16B97FF8-673C-4D1F-8A60-23305C9AAAF1}" destId="{6DE74EB9-0311-4403-86DF-716E5A4A48FE}" srcOrd="1" destOrd="0" presId="urn:microsoft.com/office/officeart/2016/7/layout/VerticalHollowActionList"/>
    <dgm:cxn modelId="{AA20C87F-C84B-4D1F-981B-15F3AF1E7B6E}" type="presParOf" srcId="{16B97FF8-673C-4D1F-8A60-23305C9AAAF1}" destId="{C2236F43-FBB4-470A-BD58-C3649022F0BD}" srcOrd="2" destOrd="0" presId="urn:microsoft.com/office/officeart/2016/7/layout/VerticalHollowActionList"/>
    <dgm:cxn modelId="{8605D2A1-67AC-43F8-937E-588B41C3CA52}" type="presParOf" srcId="{C2236F43-FBB4-470A-BD58-C3649022F0BD}" destId="{A27BFE4B-6F31-4DF9-8CBF-8CA0017A34E5}" srcOrd="0" destOrd="0" presId="urn:microsoft.com/office/officeart/2016/7/layout/VerticalHollowActionList"/>
    <dgm:cxn modelId="{30CCA535-0ED0-465A-8647-82B4E1AEB024}" type="presParOf" srcId="{C2236F43-FBB4-470A-BD58-C3649022F0BD}" destId="{DC239C69-7E1A-4BD5-B662-9BD4516F585D}" srcOrd="1" destOrd="0" presId="urn:microsoft.com/office/officeart/2016/7/layout/VerticalHollowActionList"/>
    <dgm:cxn modelId="{67FD58A5-EDB5-4BDC-908E-2C023B2D3748}" type="presParOf" srcId="{16B97FF8-673C-4D1F-8A60-23305C9AAAF1}" destId="{A248DBB6-83BD-422B-8A53-816D6B6BAF28}" srcOrd="3" destOrd="0" presId="urn:microsoft.com/office/officeart/2016/7/layout/VerticalHollowActionList"/>
    <dgm:cxn modelId="{E726DC49-477E-4AB0-B29D-53E842E40CE0}" type="presParOf" srcId="{16B97FF8-673C-4D1F-8A60-23305C9AAAF1}" destId="{4661CD13-CEB8-4587-9164-236442A62B94}" srcOrd="4" destOrd="0" presId="urn:microsoft.com/office/officeart/2016/7/layout/VerticalHollowActionList"/>
    <dgm:cxn modelId="{2F2C6E64-795E-4364-BB4C-980646DFFE80}" type="presParOf" srcId="{4661CD13-CEB8-4587-9164-236442A62B94}" destId="{C84D3348-357F-424A-8772-2E522AEC941C}" srcOrd="0" destOrd="0" presId="urn:microsoft.com/office/officeart/2016/7/layout/VerticalHollowActionList"/>
    <dgm:cxn modelId="{DA553610-A4CF-4C8A-ABF4-E981C18FBF3D}" type="presParOf" srcId="{4661CD13-CEB8-4587-9164-236442A62B94}" destId="{080CCAAF-6676-400C-B14D-729D2101A8A8}" srcOrd="1" destOrd="0" presId="urn:microsoft.com/office/officeart/2016/7/layout/VerticalHollowActionList"/>
    <dgm:cxn modelId="{5D45ACBA-BA58-4643-970E-8ED04A17CEA2}" type="presParOf" srcId="{16B97FF8-673C-4D1F-8A60-23305C9AAAF1}" destId="{748C84F0-1358-44A0-A1E2-0367B0BD6815}" srcOrd="5" destOrd="0" presId="urn:microsoft.com/office/officeart/2016/7/layout/VerticalHollowActionList"/>
    <dgm:cxn modelId="{0B7B9F7E-F0C2-4ABC-9BC0-E6D8973CB773}" type="presParOf" srcId="{16B97FF8-673C-4D1F-8A60-23305C9AAAF1}" destId="{1FCA7305-879A-4CDA-B5FD-09DE739527DD}" srcOrd="6" destOrd="0" presId="urn:microsoft.com/office/officeart/2016/7/layout/VerticalHollowActionList"/>
    <dgm:cxn modelId="{7C74F12B-CB17-46D0-989E-D721C49936B0}" type="presParOf" srcId="{1FCA7305-879A-4CDA-B5FD-09DE739527DD}" destId="{A047C4D8-E798-4E3A-BDFB-FEEDCA6D8138}" srcOrd="0" destOrd="0" presId="urn:microsoft.com/office/officeart/2016/7/layout/VerticalHollowActionList"/>
    <dgm:cxn modelId="{33C7877B-0EFE-45DC-A697-1105ADFBA521}" type="presParOf" srcId="{1FCA7305-879A-4CDA-B5FD-09DE739527DD}" destId="{38395B98-1E36-48DB-AC55-D8136A4F8CF2}" srcOrd="1" destOrd="0" presId="urn:microsoft.com/office/officeart/2016/7/layout/VerticalHollowActionList"/>
    <dgm:cxn modelId="{8F874FC8-0856-4F8D-95F5-52F643B1FC58}" type="presParOf" srcId="{16B97FF8-673C-4D1F-8A60-23305C9AAAF1}" destId="{92244A5E-997B-4251-97D7-7901C733C101}" srcOrd="7" destOrd="0" presId="urn:microsoft.com/office/officeart/2016/7/layout/VerticalHollowActionList"/>
    <dgm:cxn modelId="{627E0566-91D3-40FA-A911-195B3DA05306}" type="presParOf" srcId="{16B97FF8-673C-4D1F-8A60-23305C9AAAF1}" destId="{92E93D35-7916-4069-9755-44B218F16AAB}" srcOrd="8" destOrd="0" presId="urn:microsoft.com/office/officeart/2016/7/layout/VerticalHollowActionList"/>
    <dgm:cxn modelId="{A6A4828E-D30C-4F9B-A359-D0B07419A6C0}" type="presParOf" srcId="{92E93D35-7916-4069-9755-44B218F16AAB}" destId="{A766A07D-2565-468C-9D2B-8431AE37B9E5}" srcOrd="0" destOrd="0" presId="urn:microsoft.com/office/officeart/2016/7/layout/VerticalHollowActionList"/>
    <dgm:cxn modelId="{96F06F13-30EE-4D2E-9FAB-7F78BBC40778}" type="presParOf" srcId="{92E93D35-7916-4069-9755-44B218F16AAB}" destId="{CB2A96C8-A775-44E7-A257-C3411B530CDF}"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35A1DF-E543-4360-AE5F-6FA3149A5E7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037BDFE-90BE-4D96-A7B7-25BDA2B731CC}">
      <dgm:prSet/>
      <dgm:spPr/>
      <dgm:t>
        <a:bodyPr/>
        <a:lstStyle/>
        <a:p>
          <a:r>
            <a:rPr lang="en-US"/>
            <a:t>The level of pressure applied depends on the performance rating of the drum or IBC:  X, Y or Z.  Generally, the higher the rating (for instance “X”), the higher the pressure used to test.  </a:t>
          </a:r>
        </a:p>
      </dgm:t>
    </dgm:pt>
    <dgm:pt modelId="{C78A5E24-ED1F-41E4-8AC3-486A6F77AFE7}" type="parTrans" cxnId="{C645E2EC-D5C7-4B1B-9ABD-5A7988C64C3D}">
      <dgm:prSet/>
      <dgm:spPr/>
      <dgm:t>
        <a:bodyPr/>
        <a:lstStyle/>
        <a:p>
          <a:endParaRPr lang="en-US"/>
        </a:p>
      </dgm:t>
    </dgm:pt>
    <dgm:pt modelId="{9CF9E91B-BBD8-42EB-B4B1-E54A20268024}" type="sibTrans" cxnId="{C645E2EC-D5C7-4B1B-9ABD-5A7988C64C3D}">
      <dgm:prSet/>
      <dgm:spPr/>
      <dgm:t>
        <a:bodyPr/>
        <a:lstStyle/>
        <a:p>
          <a:endParaRPr lang="en-US"/>
        </a:p>
      </dgm:t>
    </dgm:pt>
    <dgm:pt modelId="{1EAC5351-5976-4F27-9EF2-A475F2EBAA9C}">
      <dgm:prSet/>
      <dgm:spPr/>
      <dgm:t>
        <a:bodyPr/>
        <a:lstStyle/>
        <a:p>
          <a:r>
            <a:rPr lang="en-US"/>
            <a:t>Your employer will instruct you on exactly how to operate the tester at your workstation, e.g. how long to hold pressure, what to do with containers  that fail the test, etc.</a:t>
          </a:r>
        </a:p>
      </dgm:t>
    </dgm:pt>
    <dgm:pt modelId="{7F3A0E99-3703-4F47-A491-3612F61D3805}" type="parTrans" cxnId="{2C4D27DB-A0C0-4F7F-960A-BA1E5E75375F}">
      <dgm:prSet/>
      <dgm:spPr/>
      <dgm:t>
        <a:bodyPr/>
        <a:lstStyle/>
        <a:p>
          <a:endParaRPr lang="en-US"/>
        </a:p>
      </dgm:t>
    </dgm:pt>
    <dgm:pt modelId="{FF9737E8-521D-4A32-92ED-0C4E051EAF40}" type="sibTrans" cxnId="{2C4D27DB-A0C0-4F7F-960A-BA1E5E75375F}">
      <dgm:prSet/>
      <dgm:spPr/>
      <dgm:t>
        <a:bodyPr/>
        <a:lstStyle/>
        <a:p>
          <a:endParaRPr lang="en-US"/>
        </a:p>
      </dgm:t>
    </dgm:pt>
    <dgm:pt modelId="{60948BED-BC52-43A5-9AE1-47806E6F4C86}">
      <dgm:prSet/>
      <dgm:spPr/>
      <dgm:t>
        <a:bodyPr/>
        <a:lstStyle/>
        <a:p>
          <a:r>
            <a:rPr lang="en-US"/>
            <a:t>Plants that use pressure differential testers must be sure employees know how to check to determine if the machine is working properly every shift.</a:t>
          </a:r>
        </a:p>
      </dgm:t>
    </dgm:pt>
    <dgm:pt modelId="{981C935F-3EE9-4F3F-894D-5964C92AB937}" type="parTrans" cxnId="{41E6214A-59AD-4105-8860-5B9956DC7757}">
      <dgm:prSet/>
      <dgm:spPr/>
      <dgm:t>
        <a:bodyPr/>
        <a:lstStyle/>
        <a:p>
          <a:endParaRPr lang="en-US"/>
        </a:p>
      </dgm:t>
    </dgm:pt>
    <dgm:pt modelId="{7EFB34EE-DC92-4471-91CA-28FF22933C1B}" type="sibTrans" cxnId="{41E6214A-59AD-4105-8860-5B9956DC7757}">
      <dgm:prSet/>
      <dgm:spPr/>
      <dgm:t>
        <a:bodyPr/>
        <a:lstStyle/>
        <a:p>
          <a:endParaRPr lang="en-US"/>
        </a:p>
      </dgm:t>
    </dgm:pt>
    <dgm:pt modelId="{CE8BC876-BC23-47B8-AEA4-B6261254DB3A}" type="pres">
      <dgm:prSet presAssocID="{F335A1DF-E543-4360-AE5F-6FA3149A5E78}" presName="linear" presStyleCnt="0">
        <dgm:presLayoutVars>
          <dgm:animLvl val="lvl"/>
          <dgm:resizeHandles val="exact"/>
        </dgm:presLayoutVars>
      </dgm:prSet>
      <dgm:spPr/>
    </dgm:pt>
    <dgm:pt modelId="{687102D7-EA85-4A51-8F70-FFF552D8ECFE}" type="pres">
      <dgm:prSet presAssocID="{0037BDFE-90BE-4D96-A7B7-25BDA2B731CC}" presName="parentText" presStyleLbl="node1" presStyleIdx="0" presStyleCnt="3">
        <dgm:presLayoutVars>
          <dgm:chMax val="0"/>
          <dgm:bulletEnabled val="1"/>
        </dgm:presLayoutVars>
      </dgm:prSet>
      <dgm:spPr/>
    </dgm:pt>
    <dgm:pt modelId="{E7204C82-B421-4780-9EAE-6A1DFC3CE39A}" type="pres">
      <dgm:prSet presAssocID="{9CF9E91B-BBD8-42EB-B4B1-E54A20268024}" presName="spacer" presStyleCnt="0"/>
      <dgm:spPr/>
    </dgm:pt>
    <dgm:pt modelId="{08973497-8054-441B-A482-BF6001F76E32}" type="pres">
      <dgm:prSet presAssocID="{1EAC5351-5976-4F27-9EF2-A475F2EBAA9C}" presName="parentText" presStyleLbl="node1" presStyleIdx="1" presStyleCnt="3">
        <dgm:presLayoutVars>
          <dgm:chMax val="0"/>
          <dgm:bulletEnabled val="1"/>
        </dgm:presLayoutVars>
      </dgm:prSet>
      <dgm:spPr/>
    </dgm:pt>
    <dgm:pt modelId="{50112569-A247-46E3-8347-184BED1AD855}" type="pres">
      <dgm:prSet presAssocID="{FF9737E8-521D-4A32-92ED-0C4E051EAF40}" presName="spacer" presStyleCnt="0"/>
      <dgm:spPr/>
    </dgm:pt>
    <dgm:pt modelId="{D3C80876-13DD-4491-93CE-BD7E663B7A6E}" type="pres">
      <dgm:prSet presAssocID="{60948BED-BC52-43A5-9AE1-47806E6F4C86}" presName="parentText" presStyleLbl="node1" presStyleIdx="2" presStyleCnt="3">
        <dgm:presLayoutVars>
          <dgm:chMax val="0"/>
          <dgm:bulletEnabled val="1"/>
        </dgm:presLayoutVars>
      </dgm:prSet>
      <dgm:spPr/>
    </dgm:pt>
  </dgm:ptLst>
  <dgm:cxnLst>
    <dgm:cxn modelId="{41E6214A-59AD-4105-8860-5B9956DC7757}" srcId="{F335A1DF-E543-4360-AE5F-6FA3149A5E78}" destId="{60948BED-BC52-43A5-9AE1-47806E6F4C86}" srcOrd="2" destOrd="0" parTransId="{981C935F-3EE9-4F3F-894D-5964C92AB937}" sibTransId="{7EFB34EE-DC92-4471-91CA-28FF22933C1B}"/>
    <dgm:cxn modelId="{757E1D6C-66E7-4B77-BDC8-1789D3F04C49}" type="presOf" srcId="{1EAC5351-5976-4F27-9EF2-A475F2EBAA9C}" destId="{08973497-8054-441B-A482-BF6001F76E32}" srcOrd="0" destOrd="0" presId="urn:microsoft.com/office/officeart/2005/8/layout/vList2"/>
    <dgm:cxn modelId="{DA28C4C8-4A32-46FF-8AEA-ED8796CC6D2D}" type="presOf" srcId="{0037BDFE-90BE-4D96-A7B7-25BDA2B731CC}" destId="{687102D7-EA85-4A51-8F70-FFF552D8ECFE}" srcOrd="0" destOrd="0" presId="urn:microsoft.com/office/officeart/2005/8/layout/vList2"/>
    <dgm:cxn modelId="{50DA0FCF-0C11-4689-A2EE-95276925ED06}" type="presOf" srcId="{F335A1DF-E543-4360-AE5F-6FA3149A5E78}" destId="{CE8BC876-BC23-47B8-AEA4-B6261254DB3A}" srcOrd="0" destOrd="0" presId="urn:microsoft.com/office/officeart/2005/8/layout/vList2"/>
    <dgm:cxn modelId="{940F37D2-8F02-494D-86DE-8EFB8BADFCB0}" type="presOf" srcId="{60948BED-BC52-43A5-9AE1-47806E6F4C86}" destId="{D3C80876-13DD-4491-93CE-BD7E663B7A6E}" srcOrd="0" destOrd="0" presId="urn:microsoft.com/office/officeart/2005/8/layout/vList2"/>
    <dgm:cxn modelId="{2C4D27DB-A0C0-4F7F-960A-BA1E5E75375F}" srcId="{F335A1DF-E543-4360-AE5F-6FA3149A5E78}" destId="{1EAC5351-5976-4F27-9EF2-A475F2EBAA9C}" srcOrd="1" destOrd="0" parTransId="{7F3A0E99-3703-4F47-A491-3612F61D3805}" sibTransId="{FF9737E8-521D-4A32-92ED-0C4E051EAF40}"/>
    <dgm:cxn modelId="{C645E2EC-D5C7-4B1B-9ABD-5A7988C64C3D}" srcId="{F335A1DF-E543-4360-AE5F-6FA3149A5E78}" destId="{0037BDFE-90BE-4D96-A7B7-25BDA2B731CC}" srcOrd="0" destOrd="0" parTransId="{C78A5E24-ED1F-41E4-8AC3-486A6F77AFE7}" sibTransId="{9CF9E91B-BBD8-42EB-B4B1-E54A20268024}"/>
    <dgm:cxn modelId="{9DBA06BB-8FBD-4FBD-BE57-F369E25453C8}" type="presParOf" srcId="{CE8BC876-BC23-47B8-AEA4-B6261254DB3A}" destId="{687102D7-EA85-4A51-8F70-FFF552D8ECFE}" srcOrd="0" destOrd="0" presId="urn:microsoft.com/office/officeart/2005/8/layout/vList2"/>
    <dgm:cxn modelId="{A461970A-819F-4419-B00A-E157C4A6EAFE}" type="presParOf" srcId="{CE8BC876-BC23-47B8-AEA4-B6261254DB3A}" destId="{E7204C82-B421-4780-9EAE-6A1DFC3CE39A}" srcOrd="1" destOrd="0" presId="urn:microsoft.com/office/officeart/2005/8/layout/vList2"/>
    <dgm:cxn modelId="{45C5C418-A002-4077-A24F-8522083C0F4A}" type="presParOf" srcId="{CE8BC876-BC23-47B8-AEA4-B6261254DB3A}" destId="{08973497-8054-441B-A482-BF6001F76E32}" srcOrd="2" destOrd="0" presId="urn:microsoft.com/office/officeart/2005/8/layout/vList2"/>
    <dgm:cxn modelId="{D3C01537-38C0-43E3-ACCD-0802B4A0E073}" type="presParOf" srcId="{CE8BC876-BC23-47B8-AEA4-B6261254DB3A}" destId="{50112569-A247-46E3-8347-184BED1AD855}" srcOrd="3" destOrd="0" presId="urn:microsoft.com/office/officeart/2005/8/layout/vList2"/>
    <dgm:cxn modelId="{9AD8F826-A049-4917-965F-E10F1F3A53A0}" type="presParOf" srcId="{CE8BC876-BC23-47B8-AEA4-B6261254DB3A}" destId="{D3C80876-13DD-4491-93CE-BD7E663B7A6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2DCEC8-348E-421E-A986-1046637A78F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3451A75-F1BA-430B-B62A-6921327EC22D}">
      <dgm:prSet/>
      <dgm:spPr/>
      <dgm:t>
        <a:bodyPr/>
        <a:lstStyle/>
        <a:p>
          <a:r>
            <a:rPr lang="en-US"/>
            <a:t>Routine Maintenance</a:t>
          </a:r>
        </a:p>
      </dgm:t>
    </dgm:pt>
    <dgm:pt modelId="{1EA2119E-155F-4C21-82D3-91423B7BAC8F}" type="parTrans" cxnId="{2808EBB0-226D-4137-9F11-5D997A0CA308}">
      <dgm:prSet/>
      <dgm:spPr/>
      <dgm:t>
        <a:bodyPr/>
        <a:lstStyle/>
        <a:p>
          <a:endParaRPr lang="en-US"/>
        </a:p>
      </dgm:t>
    </dgm:pt>
    <dgm:pt modelId="{43ABD9C0-D5BA-43F9-A00F-E126E124406B}" type="sibTrans" cxnId="{2808EBB0-226D-4137-9F11-5D997A0CA308}">
      <dgm:prSet/>
      <dgm:spPr/>
      <dgm:t>
        <a:bodyPr/>
        <a:lstStyle/>
        <a:p>
          <a:endParaRPr lang="en-US"/>
        </a:p>
      </dgm:t>
    </dgm:pt>
    <dgm:pt modelId="{F5BCA6BD-FFBA-446D-B8E3-73635BCCA26E}">
      <dgm:prSet/>
      <dgm:spPr/>
      <dgm:t>
        <a:bodyPr/>
        <a:lstStyle/>
        <a:p>
          <a:r>
            <a:rPr lang="en-US"/>
            <a:t>Repair</a:t>
          </a:r>
        </a:p>
      </dgm:t>
    </dgm:pt>
    <dgm:pt modelId="{5ED6D021-D8EA-49E8-B8B1-874C18B0D00B}" type="parTrans" cxnId="{30301459-700D-4C56-8968-450BE9A6BE54}">
      <dgm:prSet/>
      <dgm:spPr/>
      <dgm:t>
        <a:bodyPr/>
        <a:lstStyle/>
        <a:p>
          <a:endParaRPr lang="en-US"/>
        </a:p>
      </dgm:t>
    </dgm:pt>
    <dgm:pt modelId="{D01BEF9D-AE91-4314-8961-F839119E6FFD}" type="sibTrans" cxnId="{30301459-700D-4C56-8968-450BE9A6BE54}">
      <dgm:prSet/>
      <dgm:spPr/>
      <dgm:t>
        <a:bodyPr/>
        <a:lstStyle/>
        <a:p>
          <a:endParaRPr lang="en-US"/>
        </a:p>
      </dgm:t>
    </dgm:pt>
    <dgm:pt modelId="{FE07C7C0-6E5C-455C-9FDA-9334D239F756}">
      <dgm:prSet/>
      <dgm:spPr/>
      <dgm:t>
        <a:bodyPr/>
        <a:lstStyle/>
        <a:p>
          <a:r>
            <a:rPr lang="en-US"/>
            <a:t>Re-manufacturing</a:t>
          </a:r>
        </a:p>
      </dgm:t>
    </dgm:pt>
    <dgm:pt modelId="{C1A0BFC6-BD23-4584-B1FF-38557F34E7BE}" type="parTrans" cxnId="{02E1912A-26BE-44C1-8660-A2C39982BEE7}">
      <dgm:prSet/>
      <dgm:spPr/>
      <dgm:t>
        <a:bodyPr/>
        <a:lstStyle/>
        <a:p>
          <a:endParaRPr lang="en-US"/>
        </a:p>
      </dgm:t>
    </dgm:pt>
    <dgm:pt modelId="{3E1E3869-4EE1-464F-B46C-2F48007E8059}" type="sibTrans" cxnId="{02E1912A-26BE-44C1-8660-A2C39982BEE7}">
      <dgm:prSet/>
      <dgm:spPr/>
      <dgm:t>
        <a:bodyPr/>
        <a:lstStyle/>
        <a:p>
          <a:endParaRPr lang="en-US"/>
        </a:p>
      </dgm:t>
    </dgm:pt>
    <dgm:pt modelId="{D0CE1DA4-9AEC-4A1E-916E-508195D43E90}" type="pres">
      <dgm:prSet presAssocID="{1C2DCEC8-348E-421E-A986-1046637A78FB}" presName="linear" presStyleCnt="0">
        <dgm:presLayoutVars>
          <dgm:animLvl val="lvl"/>
          <dgm:resizeHandles val="exact"/>
        </dgm:presLayoutVars>
      </dgm:prSet>
      <dgm:spPr/>
    </dgm:pt>
    <dgm:pt modelId="{3A279F51-4D15-47BE-B21E-6D1ADD3192F6}" type="pres">
      <dgm:prSet presAssocID="{A3451A75-F1BA-430B-B62A-6921327EC22D}" presName="parentText" presStyleLbl="node1" presStyleIdx="0" presStyleCnt="3">
        <dgm:presLayoutVars>
          <dgm:chMax val="0"/>
          <dgm:bulletEnabled val="1"/>
        </dgm:presLayoutVars>
      </dgm:prSet>
      <dgm:spPr/>
    </dgm:pt>
    <dgm:pt modelId="{EE07F337-2F4B-4208-BEE0-14F738B229AE}" type="pres">
      <dgm:prSet presAssocID="{43ABD9C0-D5BA-43F9-A00F-E126E124406B}" presName="spacer" presStyleCnt="0"/>
      <dgm:spPr/>
    </dgm:pt>
    <dgm:pt modelId="{72D71CC9-2421-4DE0-8F23-21EED098607E}" type="pres">
      <dgm:prSet presAssocID="{F5BCA6BD-FFBA-446D-B8E3-73635BCCA26E}" presName="parentText" presStyleLbl="node1" presStyleIdx="1" presStyleCnt="3">
        <dgm:presLayoutVars>
          <dgm:chMax val="0"/>
          <dgm:bulletEnabled val="1"/>
        </dgm:presLayoutVars>
      </dgm:prSet>
      <dgm:spPr/>
    </dgm:pt>
    <dgm:pt modelId="{D6118885-3AF5-4403-9116-70ED037DBBA5}" type="pres">
      <dgm:prSet presAssocID="{D01BEF9D-AE91-4314-8961-F839119E6FFD}" presName="spacer" presStyleCnt="0"/>
      <dgm:spPr/>
    </dgm:pt>
    <dgm:pt modelId="{A011F9F2-A6E7-4238-9A7A-E06A9170D634}" type="pres">
      <dgm:prSet presAssocID="{FE07C7C0-6E5C-455C-9FDA-9334D239F756}" presName="parentText" presStyleLbl="node1" presStyleIdx="2" presStyleCnt="3">
        <dgm:presLayoutVars>
          <dgm:chMax val="0"/>
          <dgm:bulletEnabled val="1"/>
        </dgm:presLayoutVars>
      </dgm:prSet>
      <dgm:spPr/>
    </dgm:pt>
  </dgm:ptLst>
  <dgm:cxnLst>
    <dgm:cxn modelId="{02E1912A-26BE-44C1-8660-A2C39982BEE7}" srcId="{1C2DCEC8-348E-421E-A986-1046637A78FB}" destId="{FE07C7C0-6E5C-455C-9FDA-9334D239F756}" srcOrd="2" destOrd="0" parTransId="{C1A0BFC6-BD23-4584-B1FF-38557F34E7BE}" sibTransId="{3E1E3869-4EE1-464F-B46C-2F48007E8059}"/>
    <dgm:cxn modelId="{C3A1F72A-0303-4B6B-A7CE-2F731A2D2204}" type="presOf" srcId="{F5BCA6BD-FFBA-446D-B8E3-73635BCCA26E}" destId="{72D71CC9-2421-4DE0-8F23-21EED098607E}" srcOrd="0" destOrd="0" presId="urn:microsoft.com/office/officeart/2005/8/layout/vList2"/>
    <dgm:cxn modelId="{074A7A35-38ED-4250-9EF0-8E0A907A592B}" type="presOf" srcId="{A3451A75-F1BA-430B-B62A-6921327EC22D}" destId="{3A279F51-4D15-47BE-B21E-6D1ADD3192F6}" srcOrd="0" destOrd="0" presId="urn:microsoft.com/office/officeart/2005/8/layout/vList2"/>
    <dgm:cxn modelId="{30301459-700D-4C56-8968-450BE9A6BE54}" srcId="{1C2DCEC8-348E-421E-A986-1046637A78FB}" destId="{F5BCA6BD-FFBA-446D-B8E3-73635BCCA26E}" srcOrd="1" destOrd="0" parTransId="{5ED6D021-D8EA-49E8-B8B1-874C18B0D00B}" sibTransId="{D01BEF9D-AE91-4314-8961-F839119E6FFD}"/>
    <dgm:cxn modelId="{1F03C07C-4E15-4DF1-90AD-1DD07E2B9E35}" type="presOf" srcId="{1C2DCEC8-348E-421E-A986-1046637A78FB}" destId="{D0CE1DA4-9AEC-4A1E-916E-508195D43E90}" srcOrd="0" destOrd="0" presId="urn:microsoft.com/office/officeart/2005/8/layout/vList2"/>
    <dgm:cxn modelId="{2808EBB0-226D-4137-9F11-5D997A0CA308}" srcId="{1C2DCEC8-348E-421E-A986-1046637A78FB}" destId="{A3451A75-F1BA-430B-B62A-6921327EC22D}" srcOrd="0" destOrd="0" parTransId="{1EA2119E-155F-4C21-82D3-91423B7BAC8F}" sibTransId="{43ABD9C0-D5BA-43F9-A00F-E126E124406B}"/>
    <dgm:cxn modelId="{97492EDE-DEAC-42AD-A20D-CD79B4A408EC}" type="presOf" srcId="{FE07C7C0-6E5C-455C-9FDA-9334D239F756}" destId="{A011F9F2-A6E7-4238-9A7A-E06A9170D634}" srcOrd="0" destOrd="0" presId="urn:microsoft.com/office/officeart/2005/8/layout/vList2"/>
    <dgm:cxn modelId="{03C935C6-F7A0-4203-9ABA-CE031484E6ED}" type="presParOf" srcId="{D0CE1DA4-9AEC-4A1E-916E-508195D43E90}" destId="{3A279F51-4D15-47BE-B21E-6D1ADD3192F6}" srcOrd="0" destOrd="0" presId="urn:microsoft.com/office/officeart/2005/8/layout/vList2"/>
    <dgm:cxn modelId="{AC879FCF-CD4D-4929-AB21-64731A427604}" type="presParOf" srcId="{D0CE1DA4-9AEC-4A1E-916E-508195D43E90}" destId="{EE07F337-2F4B-4208-BEE0-14F738B229AE}" srcOrd="1" destOrd="0" presId="urn:microsoft.com/office/officeart/2005/8/layout/vList2"/>
    <dgm:cxn modelId="{5AEF070D-4E94-49CE-8463-841ED8EBB743}" type="presParOf" srcId="{D0CE1DA4-9AEC-4A1E-916E-508195D43E90}" destId="{72D71CC9-2421-4DE0-8F23-21EED098607E}" srcOrd="2" destOrd="0" presId="urn:microsoft.com/office/officeart/2005/8/layout/vList2"/>
    <dgm:cxn modelId="{D8E97872-FC89-46C4-9E6D-4CF31E287C09}" type="presParOf" srcId="{D0CE1DA4-9AEC-4A1E-916E-508195D43E90}" destId="{D6118885-3AF5-4403-9116-70ED037DBBA5}" srcOrd="3" destOrd="0" presId="urn:microsoft.com/office/officeart/2005/8/layout/vList2"/>
    <dgm:cxn modelId="{305283D0-7B21-4FF4-AF89-A5A5817C483D}" type="presParOf" srcId="{D0CE1DA4-9AEC-4A1E-916E-508195D43E90}" destId="{A011F9F2-A6E7-4238-9A7A-E06A9170D63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A085B-35CC-475E-B0CD-5E78F2FA370B}">
      <dsp:nvSpPr>
        <dsp:cNvPr id="0" name=""/>
        <dsp:cNvSpPr/>
      </dsp:nvSpPr>
      <dsp:spPr>
        <a:xfrm>
          <a:off x="0" y="49391"/>
          <a:ext cx="7012370" cy="15724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The DOT training rule applies to – </a:t>
          </a:r>
        </a:p>
      </dsp:txBody>
      <dsp:txXfrm>
        <a:off x="76762" y="126153"/>
        <a:ext cx="6858846" cy="1418956"/>
      </dsp:txXfrm>
    </dsp:sp>
    <dsp:sp modelId="{959CC5EC-6E8A-4050-9003-8067FFF92A4B}">
      <dsp:nvSpPr>
        <dsp:cNvPr id="0" name=""/>
        <dsp:cNvSpPr/>
      </dsp:nvSpPr>
      <dsp:spPr>
        <a:xfrm>
          <a:off x="0" y="1621871"/>
          <a:ext cx="7012370" cy="32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643"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a:t>Company owners</a:t>
          </a:r>
        </a:p>
        <a:p>
          <a:pPr marL="285750" lvl="1" indent="-285750" algn="l" defTabSz="1466850">
            <a:lnSpc>
              <a:spcPct val="90000"/>
            </a:lnSpc>
            <a:spcBef>
              <a:spcPct val="0"/>
            </a:spcBef>
            <a:spcAft>
              <a:spcPct val="20000"/>
            </a:spcAft>
            <a:buChar char="•"/>
          </a:pPr>
          <a:r>
            <a:rPr lang="en-US" sz="3300" kern="1200"/>
            <a:t>Plant managers</a:t>
          </a:r>
        </a:p>
        <a:p>
          <a:pPr marL="285750" lvl="1" indent="-285750" algn="l" defTabSz="1466850">
            <a:lnSpc>
              <a:spcPct val="90000"/>
            </a:lnSpc>
            <a:spcBef>
              <a:spcPct val="0"/>
            </a:spcBef>
            <a:spcAft>
              <a:spcPct val="20000"/>
            </a:spcAft>
            <a:buChar char="•"/>
          </a:pPr>
          <a:r>
            <a:rPr lang="en-US" sz="3300" kern="1200" dirty="0"/>
            <a:t>Plant workers </a:t>
          </a:r>
        </a:p>
        <a:p>
          <a:pPr marL="285750" lvl="1" indent="-285750" algn="l" defTabSz="1466850">
            <a:lnSpc>
              <a:spcPct val="90000"/>
            </a:lnSpc>
            <a:spcBef>
              <a:spcPct val="0"/>
            </a:spcBef>
            <a:spcAft>
              <a:spcPct val="20000"/>
            </a:spcAft>
            <a:buChar char="•"/>
          </a:pPr>
          <a:r>
            <a:rPr lang="en-US" sz="3300" kern="1200" dirty="0"/>
            <a:t>Repair shop workers</a:t>
          </a:r>
        </a:p>
        <a:p>
          <a:pPr marL="285750" lvl="1" indent="-285750" algn="l" defTabSz="1466850">
            <a:lnSpc>
              <a:spcPct val="90000"/>
            </a:lnSpc>
            <a:spcBef>
              <a:spcPct val="0"/>
            </a:spcBef>
            <a:spcAft>
              <a:spcPct val="20000"/>
            </a:spcAft>
            <a:buChar char="•"/>
          </a:pPr>
          <a:r>
            <a:rPr lang="en-US" sz="3300" kern="1200" dirty="0"/>
            <a:t>Company  drivers </a:t>
          </a:r>
        </a:p>
      </dsp:txBody>
      <dsp:txXfrm>
        <a:off x="0" y="1621871"/>
        <a:ext cx="7012370" cy="3239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DA294-220B-4EF1-A7CF-7350D52AF044}">
      <dsp:nvSpPr>
        <dsp:cNvPr id="0" name=""/>
        <dsp:cNvSpPr/>
      </dsp:nvSpPr>
      <dsp:spPr>
        <a:xfrm>
          <a:off x="1402474" y="2046"/>
          <a:ext cx="5609896" cy="897908"/>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48" tIns="228069" rIns="108848" bIns="228069" numCol="1" spcCol="1270" anchor="ctr" anchorCtr="0">
          <a:noAutofit/>
        </a:bodyPr>
        <a:lstStyle/>
        <a:p>
          <a:pPr marL="0" lvl="0" indent="0" algn="l" defTabSz="755650">
            <a:lnSpc>
              <a:spcPct val="90000"/>
            </a:lnSpc>
            <a:spcBef>
              <a:spcPct val="0"/>
            </a:spcBef>
            <a:spcAft>
              <a:spcPct val="35000"/>
            </a:spcAft>
            <a:buNone/>
          </a:pPr>
          <a:r>
            <a:rPr lang="en-US" sz="1700" kern="1200"/>
            <a:t>Clear the area of workers;</a:t>
          </a:r>
        </a:p>
      </dsp:txBody>
      <dsp:txXfrm>
        <a:off x="1402474" y="2046"/>
        <a:ext cx="5609896" cy="897908"/>
      </dsp:txXfrm>
    </dsp:sp>
    <dsp:sp modelId="{2EE378B6-6F4A-48BF-A71C-847850CAE679}">
      <dsp:nvSpPr>
        <dsp:cNvPr id="0" name=""/>
        <dsp:cNvSpPr/>
      </dsp:nvSpPr>
      <dsp:spPr>
        <a:xfrm>
          <a:off x="0" y="2046"/>
          <a:ext cx="1402474" cy="897908"/>
        </a:xfrm>
        <a:prstGeom prst="rect">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88693" rIns="74214" bIns="88693" numCol="1" spcCol="1270" anchor="ctr" anchorCtr="0">
          <a:noAutofit/>
        </a:bodyPr>
        <a:lstStyle/>
        <a:p>
          <a:pPr marL="0" lvl="0" indent="0" algn="ctr" defTabSz="933450">
            <a:lnSpc>
              <a:spcPct val="90000"/>
            </a:lnSpc>
            <a:spcBef>
              <a:spcPct val="0"/>
            </a:spcBef>
            <a:spcAft>
              <a:spcPct val="35000"/>
            </a:spcAft>
            <a:buNone/>
          </a:pPr>
          <a:r>
            <a:rPr lang="en-US" sz="2100" kern="1200"/>
            <a:t>Clear</a:t>
          </a:r>
        </a:p>
      </dsp:txBody>
      <dsp:txXfrm>
        <a:off x="0" y="2046"/>
        <a:ext cx="1402474" cy="897908"/>
      </dsp:txXfrm>
    </dsp:sp>
    <dsp:sp modelId="{DC239C69-7E1A-4BD5-B662-9BD4516F585D}">
      <dsp:nvSpPr>
        <dsp:cNvPr id="0" name=""/>
        <dsp:cNvSpPr/>
      </dsp:nvSpPr>
      <dsp:spPr>
        <a:xfrm>
          <a:off x="1402474" y="953828"/>
          <a:ext cx="5609896" cy="897908"/>
        </a:xfrm>
        <a:prstGeom prst="rect">
          <a:avLst/>
        </a:prstGeom>
        <a:solidFill>
          <a:schemeClr val="accent2">
            <a:hueOff val="-330843"/>
            <a:satOff val="373"/>
            <a:lumOff val="882"/>
            <a:alphaOff val="0"/>
          </a:schemeClr>
        </a:solidFill>
        <a:ln w="22225" cap="rnd"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48" tIns="228069" rIns="108848" bIns="228069" numCol="1" spcCol="1270" anchor="ctr" anchorCtr="0">
          <a:noAutofit/>
        </a:bodyPr>
        <a:lstStyle/>
        <a:p>
          <a:pPr marL="0" lvl="0" indent="0" algn="l" defTabSz="755650">
            <a:lnSpc>
              <a:spcPct val="90000"/>
            </a:lnSpc>
            <a:spcBef>
              <a:spcPct val="0"/>
            </a:spcBef>
            <a:spcAft>
              <a:spcPct val="35000"/>
            </a:spcAft>
            <a:buNone/>
          </a:pPr>
          <a:r>
            <a:rPr lang="en-US" sz="1700" kern="1200"/>
            <a:t>Notify the plant supervisor and emergency response personnel;</a:t>
          </a:r>
        </a:p>
      </dsp:txBody>
      <dsp:txXfrm>
        <a:off x="1402474" y="953828"/>
        <a:ext cx="5609896" cy="897908"/>
      </dsp:txXfrm>
    </dsp:sp>
    <dsp:sp modelId="{A27BFE4B-6F31-4DF9-8CBF-8CA0017A34E5}">
      <dsp:nvSpPr>
        <dsp:cNvPr id="0" name=""/>
        <dsp:cNvSpPr/>
      </dsp:nvSpPr>
      <dsp:spPr>
        <a:xfrm>
          <a:off x="0" y="953828"/>
          <a:ext cx="1402474" cy="897908"/>
        </a:xfrm>
        <a:prstGeom prst="rect">
          <a:avLst/>
        </a:prstGeom>
        <a:solidFill>
          <a:schemeClr val="lt1">
            <a:hueOff val="0"/>
            <a:satOff val="0"/>
            <a:lumOff val="0"/>
            <a:alphaOff val="0"/>
          </a:schemeClr>
        </a:solidFill>
        <a:ln w="22225" cap="rnd"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88693" rIns="74214" bIns="88693" numCol="1" spcCol="1270" anchor="ctr" anchorCtr="0">
          <a:noAutofit/>
        </a:bodyPr>
        <a:lstStyle/>
        <a:p>
          <a:pPr marL="0" lvl="0" indent="0" algn="ctr" defTabSz="933450">
            <a:lnSpc>
              <a:spcPct val="90000"/>
            </a:lnSpc>
            <a:spcBef>
              <a:spcPct val="0"/>
            </a:spcBef>
            <a:spcAft>
              <a:spcPct val="35000"/>
            </a:spcAft>
            <a:buNone/>
          </a:pPr>
          <a:r>
            <a:rPr lang="en-US" sz="2100" kern="1200"/>
            <a:t>Notify</a:t>
          </a:r>
        </a:p>
      </dsp:txBody>
      <dsp:txXfrm>
        <a:off x="0" y="953828"/>
        <a:ext cx="1402474" cy="897908"/>
      </dsp:txXfrm>
    </dsp:sp>
    <dsp:sp modelId="{080CCAAF-6676-400C-B14D-729D2101A8A8}">
      <dsp:nvSpPr>
        <dsp:cNvPr id="0" name=""/>
        <dsp:cNvSpPr/>
      </dsp:nvSpPr>
      <dsp:spPr>
        <a:xfrm>
          <a:off x="1402474" y="1905611"/>
          <a:ext cx="5609896" cy="897908"/>
        </a:xfrm>
        <a:prstGeom prst="rect">
          <a:avLst/>
        </a:prstGeom>
        <a:solidFill>
          <a:schemeClr val="accent2">
            <a:hueOff val="-661686"/>
            <a:satOff val="746"/>
            <a:lumOff val="1765"/>
            <a:alphaOff val="0"/>
          </a:schemeClr>
        </a:solidFill>
        <a:ln w="22225" cap="rnd"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48" tIns="228069" rIns="108848" bIns="228069" numCol="1" spcCol="1270" anchor="ctr" anchorCtr="0">
          <a:noAutofit/>
        </a:bodyPr>
        <a:lstStyle/>
        <a:p>
          <a:pPr marL="0" lvl="0" indent="0" algn="l" defTabSz="755650">
            <a:lnSpc>
              <a:spcPct val="90000"/>
            </a:lnSpc>
            <a:spcBef>
              <a:spcPct val="0"/>
            </a:spcBef>
            <a:spcAft>
              <a:spcPct val="35000"/>
            </a:spcAft>
            <a:buNone/>
          </a:pPr>
          <a:r>
            <a:rPr lang="en-US" sz="1700" kern="1200"/>
            <a:t>Avoid inhaling fumes, smoke or vapors of spilled materials;</a:t>
          </a:r>
        </a:p>
      </dsp:txBody>
      <dsp:txXfrm>
        <a:off x="1402474" y="1905611"/>
        <a:ext cx="5609896" cy="897908"/>
      </dsp:txXfrm>
    </dsp:sp>
    <dsp:sp modelId="{C84D3348-357F-424A-8772-2E522AEC941C}">
      <dsp:nvSpPr>
        <dsp:cNvPr id="0" name=""/>
        <dsp:cNvSpPr/>
      </dsp:nvSpPr>
      <dsp:spPr>
        <a:xfrm>
          <a:off x="0" y="1905611"/>
          <a:ext cx="1402474" cy="897908"/>
        </a:xfrm>
        <a:prstGeom prst="rect">
          <a:avLst/>
        </a:prstGeom>
        <a:solidFill>
          <a:schemeClr val="lt1">
            <a:hueOff val="0"/>
            <a:satOff val="0"/>
            <a:lumOff val="0"/>
            <a:alphaOff val="0"/>
          </a:schemeClr>
        </a:solidFill>
        <a:ln w="22225" cap="rnd"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88693" rIns="74214" bIns="88693" numCol="1" spcCol="1270" anchor="ctr" anchorCtr="0">
          <a:noAutofit/>
        </a:bodyPr>
        <a:lstStyle/>
        <a:p>
          <a:pPr marL="0" lvl="0" indent="0" algn="ctr" defTabSz="933450">
            <a:lnSpc>
              <a:spcPct val="90000"/>
            </a:lnSpc>
            <a:spcBef>
              <a:spcPct val="0"/>
            </a:spcBef>
            <a:spcAft>
              <a:spcPct val="35000"/>
            </a:spcAft>
            <a:buNone/>
          </a:pPr>
          <a:r>
            <a:rPr lang="en-US" sz="2100" kern="1200"/>
            <a:t>Avoid</a:t>
          </a:r>
        </a:p>
      </dsp:txBody>
      <dsp:txXfrm>
        <a:off x="0" y="1905611"/>
        <a:ext cx="1402474" cy="897908"/>
      </dsp:txXfrm>
    </dsp:sp>
    <dsp:sp modelId="{38395B98-1E36-48DB-AC55-D8136A4F8CF2}">
      <dsp:nvSpPr>
        <dsp:cNvPr id="0" name=""/>
        <dsp:cNvSpPr/>
      </dsp:nvSpPr>
      <dsp:spPr>
        <a:xfrm>
          <a:off x="1402474" y="2857393"/>
          <a:ext cx="5609896" cy="897908"/>
        </a:xfrm>
        <a:prstGeom prst="rect">
          <a:avLst/>
        </a:prstGeom>
        <a:solidFill>
          <a:schemeClr val="accent2">
            <a:hueOff val="-992530"/>
            <a:satOff val="1119"/>
            <a:lumOff val="2647"/>
            <a:alphaOff val="0"/>
          </a:schemeClr>
        </a:solidFill>
        <a:ln w="22225" cap="rnd"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48" tIns="228069" rIns="108848" bIns="228069" numCol="1" spcCol="1270" anchor="ctr" anchorCtr="0">
          <a:noAutofit/>
        </a:bodyPr>
        <a:lstStyle/>
        <a:p>
          <a:pPr marL="0" lvl="0" indent="0" algn="l" defTabSz="755650">
            <a:lnSpc>
              <a:spcPct val="90000"/>
            </a:lnSpc>
            <a:spcBef>
              <a:spcPct val="0"/>
            </a:spcBef>
            <a:spcAft>
              <a:spcPct val="35000"/>
            </a:spcAft>
            <a:buNone/>
          </a:pPr>
          <a:r>
            <a:rPr lang="en-US" sz="1700" kern="1200"/>
            <a:t>Don’t touch leaking containers, even to check labels;</a:t>
          </a:r>
        </a:p>
      </dsp:txBody>
      <dsp:txXfrm>
        <a:off x="1402474" y="2857393"/>
        <a:ext cx="5609896" cy="897908"/>
      </dsp:txXfrm>
    </dsp:sp>
    <dsp:sp modelId="{A047C4D8-E798-4E3A-BDFB-FEEDCA6D8138}">
      <dsp:nvSpPr>
        <dsp:cNvPr id="0" name=""/>
        <dsp:cNvSpPr/>
      </dsp:nvSpPr>
      <dsp:spPr>
        <a:xfrm>
          <a:off x="0" y="2857393"/>
          <a:ext cx="1402474" cy="897908"/>
        </a:xfrm>
        <a:prstGeom prst="rect">
          <a:avLst/>
        </a:prstGeom>
        <a:solidFill>
          <a:schemeClr val="lt1">
            <a:hueOff val="0"/>
            <a:satOff val="0"/>
            <a:lumOff val="0"/>
            <a:alphaOff val="0"/>
          </a:schemeClr>
        </a:solidFill>
        <a:ln w="22225" cap="rnd"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88693" rIns="74214" bIns="88693" numCol="1" spcCol="1270" anchor="ctr" anchorCtr="0">
          <a:noAutofit/>
        </a:bodyPr>
        <a:lstStyle/>
        <a:p>
          <a:pPr marL="0" lvl="0" indent="0" algn="ctr" defTabSz="933450">
            <a:lnSpc>
              <a:spcPct val="90000"/>
            </a:lnSpc>
            <a:spcBef>
              <a:spcPct val="0"/>
            </a:spcBef>
            <a:spcAft>
              <a:spcPct val="35000"/>
            </a:spcAft>
            <a:buNone/>
          </a:pPr>
          <a:r>
            <a:rPr lang="en-US" sz="2100" kern="1200"/>
            <a:t>Don’t touch</a:t>
          </a:r>
        </a:p>
      </dsp:txBody>
      <dsp:txXfrm>
        <a:off x="0" y="2857393"/>
        <a:ext cx="1402474" cy="897908"/>
      </dsp:txXfrm>
    </dsp:sp>
    <dsp:sp modelId="{CB2A96C8-A775-44E7-A257-C3411B530CDF}">
      <dsp:nvSpPr>
        <dsp:cNvPr id="0" name=""/>
        <dsp:cNvSpPr/>
      </dsp:nvSpPr>
      <dsp:spPr>
        <a:xfrm>
          <a:off x="1402474" y="3809176"/>
          <a:ext cx="5609896" cy="897908"/>
        </a:xfrm>
        <a:prstGeom prst="rect">
          <a:avLst/>
        </a:prstGeom>
        <a:solidFill>
          <a:schemeClr val="accent2">
            <a:hueOff val="-1323373"/>
            <a:satOff val="1492"/>
            <a:lumOff val="3530"/>
            <a:alphaOff val="0"/>
          </a:schemeClr>
        </a:solidFill>
        <a:ln w="22225" cap="rnd"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48" tIns="228069" rIns="108848" bIns="228069" numCol="1" spcCol="1270" anchor="ctr" anchorCtr="0">
          <a:noAutofit/>
        </a:bodyPr>
        <a:lstStyle/>
        <a:p>
          <a:pPr marL="0" lvl="0" indent="0" algn="l" defTabSz="755650">
            <a:lnSpc>
              <a:spcPct val="90000"/>
            </a:lnSpc>
            <a:spcBef>
              <a:spcPct val="0"/>
            </a:spcBef>
            <a:spcAft>
              <a:spcPct val="35000"/>
            </a:spcAft>
            <a:buNone/>
          </a:pPr>
          <a:r>
            <a:rPr lang="en-US" sz="1700" kern="1200"/>
            <a:t>If you don’t NEED to be in the area, leave.</a:t>
          </a:r>
        </a:p>
      </dsp:txBody>
      <dsp:txXfrm>
        <a:off x="1402474" y="3809176"/>
        <a:ext cx="5609896" cy="897908"/>
      </dsp:txXfrm>
    </dsp:sp>
    <dsp:sp modelId="{A766A07D-2565-468C-9D2B-8431AE37B9E5}">
      <dsp:nvSpPr>
        <dsp:cNvPr id="0" name=""/>
        <dsp:cNvSpPr/>
      </dsp:nvSpPr>
      <dsp:spPr>
        <a:xfrm>
          <a:off x="0" y="3809176"/>
          <a:ext cx="1402474" cy="897908"/>
        </a:xfrm>
        <a:prstGeom prst="rect">
          <a:avLst/>
        </a:prstGeom>
        <a:solidFill>
          <a:schemeClr val="lt1">
            <a:hueOff val="0"/>
            <a:satOff val="0"/>
            <a:lumOff val="0"/>
            <a:alphaOff val="0"/>
          </a:schemeClr>
        </a:solidFill>
        <a:ln w="22225" cap="rnd"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88693" rIns="74214" bIns="88693" numCol="1" spcCol="1270" anchor="ctr" anchorCtr="0">
          <a:noAutofit/>
        </a:bodyPr>
        <a:lstStyle/>
        <a:p>
          <a:pPr marL="0" lvl="0" indent="0" algn="ctr" defTabSz="933450">
            <a:lnSpc>
              <a:spcPct val="90000"/>
            </a:lnSpc>
            <a:spcBef>
              <a:spcPct val="0"/>
            </a:spcBef>
            <a:spcAft>
              <a:spcPct val="35000"/>
            </a:spcAft>
            <a:buNone/>
          </a:pPr>
          <a:r>
            <a:rPr lang="en-US" sz="2100" kern="1200"/>
            <a:t>Leave</a:t>
          </a:r>
        </a:p>
      </dsp:txBody>
      <dsp:txXfrm>
        <a:off x="0" y="3809176"/>
        <a:ext cx="1402474" cy="897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102D7-EA85-4A51-8F70-FFF552D8ECFE}">
      <dsp:nvSpPr>
        <dsp:cNvPr id="0" name=""/>
        <dsp:cNvSpPr/>
      </dsp:nvSpPr>
      <dsp:spPr>
        <a:xfrm>
          <a:off x="0" y="90435"/>
          <a:ext cx="7012370" cy="14671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level of pressure applied depends on the performance rating of the drum or IBC:  X, Y or Z.  Generally, the higher the rating (for instance “X”), the higher the pressure used to test.  </a:t>
          </a:r>
        </a:p>
      </dsp:txBody>
      <dsp:txXfrm>
        <a:off x="71622" y="162057"/>
        <a:ext cx="6869126" cy="1323936"/>
      </dsp:txXfrm>
    </dsp:sp>
    <dsp:sp modelId="{08973497-8054-441B-A482-BF6001F76E32}">
      <dsp:nvSpPr>
        <dsp:cNvPr id="0" name=""/>
        <dsp:cNvSpPr/>
      </dsp:nvSpPr>
      <dsp:spPr>
        <a:xfrm>
          <a:off x="0" y="1620975"/>
          <a:ext cx="7012370" cy="1467180"/>
        </a:xfrm>
        <a:prstGeom prst="roundRect">
          <a:avLst/>
        </a:prstGeom>
        <a:solidFill>
          <a:schemeClr val="accent2">
            <a:hueOff val="-661686"/>
            <a:satOff val="746"/>
            <a:lumOff val="17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Your employer will instruct you on exactly how to operate the tester at your workstation, e.g. how long to hold pressure, what to do with containers  that fail the test, etc.</a:t>
          </a:r>
        </a:p>
      </dsp:txBody>
      <dsp:txXfrm>
        <a:off x="71622" y="1692597"/>
        <a:ext cx="6869126" cy="1323936"/>
      </dsp:txXfrm>
    </dsp:sp>
    <dsp:sp modelId="{D3C80876-13DD-4491-93CE-BD7E663B7A6E}">
      <dsp:nvSpPr>
        <dsp:cNvPr id="0" name=""/>
        <dsp:cNvSpPr/>
      </dsp:nvSpPr>
      <dsp:spPr>
        <a:xfrm>
          <a:off x="0" y="3151515"/>
          <a:ext cx="7012370" cy="1467180"/>
        </a:xfrm>
        <a:prstGeom prst="roundRect">
          <a:avLst/>
        </a:prstGeom>
        <a:solidFill>
          <a:schemeClr val="accent2">
            <a:hueOff val="-1323373"/>
            <a:satOff val="1492"/>
            <a:lumOff val="353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Plants that use pressure differential testers must be sure employees know how to check to determine if the machine is working properly every shift.</a:t>
          </a:r>
        </a:p>
      </dsp:txBody>
      <dsp:txXfrm>
        <a:off x="71622" y="3223137"/>
        <a:ext cx="6869126" cy="1323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79F51-4D15-47BE-B21E-6D1ADD3192F6}">
      <dsp:nvSpPr>
        <dsp:cNvPr id="0" name=""/>
        <dsp:cNvSpPr/>
      </dsp:nvSpPr>
      <dsp:spPr>
        <a:xfrm>
          <a:off x="0" y="276825"/>
          <a:ext cx="7012370" cy="1277639"/>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US" sz="5600" kern="1200"/>
            <a:t>Routine Maintenance</a:t>
          </a:r>
        </a:p>
      </dsp:txBody>
      <dsp:txXfrm>
        <a:off x="62369" y="339194"/>
        <a:ext cx="6887632" cy="1152901"/>
      </dsp:txXfrm>
    </dsp:sp>
    <dsp:sp modelId="{72D71CC9-2421-4DE0-8F23-21EED098607E}">
      <dsp:nvSpPr>
        <dsp:cNvPr id="0" name=""/>
        <dsp:cNvSpPr/>
      </dsp:nvSpPr>
      <dsp:spPr>
        <a:xfrm>
          <a:off x="0" y="1715745"/>
          <a:ext cx="7012370" cy="1277639"/>
        </a:xfrm>
        <a:prstGeom prst="roundRect">
          <a:avLst/>
        </a:prstGeom>
        <a:solidFill>
          <a:schemeClr val="accent2">
            <a:hueOff val="-661686"/>
            <a:satOff val="746"/>
            <a:lumOff val="17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US" sz="5600" kern="1200"/>
            <a:t>Repair</a:t>
          </a:r>
        </a:p>
      </dsp:txBody>
      <dsp:txXfrm>
        <a:off x="62369" y="1778114"/>
        <a:ext cx="6887632" cy="1152901"/>
      </dsp:txXfrm>
    </dsp:sp>
    <dsp:sp modelId="{A011F9F2-A6E7-4238-9A7A-E06A9170D634}">
      <dsp:nvSpPr>
        <dsp:cNvPr id="0" name=""/>
        <dsp:cNvSpPr/>
      </dsp:nvSpPr>
      <dsp:spPr>
        <a:xfrm>
          <a:off x="0" y="3154665"/>
          <a:ext cx="7012370" cy="1277639"/>
        </a:xfrm>
        <a:prstGeom prst="roundRect">
          <a:avLst/>
        </a:prstGeom>
        <a:solidFill>
          <a:schemeClr val="accent2">
            <a:hueOff val="-1323373"/>
            <a:satOff val="1492"/>
            <a:lumOff val="353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US" sz="5600" kern="1200"/>
            <a:t>Re-manufacturing</a:t>
          </a:r>
        </a:p>
      </dsp:txBody>
      <dsp:txXfrm>
        <a:off x="62369" y="3217034"/>
        <a:ext cx="6887632" cy="11529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2/22/2021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2/22/2021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2/22/2021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2/22/2021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2/22/2021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2/22/2021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2/22/2021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23322" y="905733"/>
            <a:ext cx="10993549" cy="1207061"/>
          </a:xfrm>
        </p:spPr>
        <p:txBody>
          <a:bodyPr>
            <a:normAutofit fontScale="90000"/>
          </a:bodyPr>
          <a:lstStyle/>
          <a:p>
            <a:pPr algn="ctr" eaLnBrk="1" hangingPunct="1"/>
            <a:br>
              <a:rPr lang="en-US" altLang="en-US" sz="3600" dirty="0">
                <a:solidFill>
                  <a:srgbClr val="000000"/>
                </a:solidFill>
              </a:rPr>
            </a:br>
            <a:r>
              <a:rPr lang="en-US" altLang="en-US" sz="4000" b="1" dirty="0">
                <a:solidFill>
                  <a:srgbClr val="000000"/>
                </a:solidFill>
              </a:rPr>
              <a:t>Hazardous Materials Employee Training</a:t>
            </a:r>
            <a:br>
              <a:rPr lang="en-US" altLang="en-US" sz="4000" b="1" dirty="0">
                <a:solidFill>
                  <a:srgbClr val="000000"/>
                </a:solidFill>
              </a:rPr>
            </a:br>
            <a:r>
              <a:rPr lang="en-US" altLang="en-US" sz="2200" b="1" dirty="0">
                <a:solidFill>
                  <a:srgbClr val="000000"/>
                </a:solidFill>
              </a:rPr>
              <a:t>2021 Edition</a:t>
            </a:r>
            <a:r>
              <a:rPr lang="en-US" altLang="en-US" sz="2200" dirty="0">
                <a:solidFill>
                  <a:srgbClr val="000000"/>
                </a:solidFill>
              </a:rPr>
              <a:t> </a:t>
            </a:r>
            <a:endParaRPr lang="en-US" sz="22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23323" y="2088971"/>
            <a:ext cx="10993546" cy="719296"/>
          </a:xfrm>
        </p:spPr>
        <p:txBody>
          <a:bodyPr>
            <a:normAutofit/>
          </a:bodyPr>
          <a:lstStyle/>
          <a:p>
            <a:pPr algn="ctr"/>
            <a:r>
              <a:rPr lang="en-US" sz="2600" b="1" dirty="0">
                <a:latin typeface="+mj-lt"/>
              </a:rPr>
              <a:t>Reusable Industrial Packaging Association (RIPA)</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50139" y="2875884"/>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77F8016E-837B-4C70-B44C-E1627C028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68">
            <a:extLst>
              <a:ext uri="{FF2B5EF4-FFF2-40B4-BE49-F238E27FC236}">
                <a16:creationId xmlns:a16="http://schemas.microsoft.com/office/drawing/2014/main" id="{5B9C6062-B8DD-49CC-9F05-D6DF7ABB6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70">
            <a:extLst>
              <a:ext uri="{FF2B5EF4-FFF2-40B4-BE49-F238E27FC236}">
                <a16:creationId xmlns:a16="http://schemas.microsoft.com/office/drawing/2014/main" id="{0F846FCA-97FF-4271-8B97-C14BD3AA9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3" name="Rectangle 72">
            <a:extLst>
              <a:ext uri="{FF2B5EF4-FFF2-40B4-BE49-F238E27FC236}">
                <a16:creationId xmlns:a16="http://schemas.microsoft.com/office/drawing/2014/main" id="{2A74EFE6-7F0E-4B59-B933-BFBD637C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F4584-8A92-4961-8207-87D841C23CE4}"/>
              </a:ext>
            </a:extLst>
          </p:cNvPr>
          <p:cNvSpPr>
            <a:spLocks noGrp="1"/>
          </p:cNvSpPr>
          <p:nvPr>
            <p:ph type="title"/>
          </p:nvPr>
        </p:nvSpPr>
        <p:spPr>
          <a:xfrm>
            <a:off x="584201" y="685800"/>
            <a:ext cx="3427985" cy="1643743"/>
          </a:xfrm>
        </p:spPr>
        <p:txBody>
          <a:bodyPr vert="horz" lIns="91440" tIns="45720" rIns="91440" bIns="45720" rtlCol="0" anchor="ctr">
            <a:normAutofit/>
          </a:bodyPr>
          <a:lstStyle/>
          <a:p>
            <a:pPr>
              <a:lnSpc>
                <a:spcPct val="90000"/>
              </a:lnSpc>
            </a:pPr>
            <a:r>
              <a:rPr lang="en-US" altLang="en-US" b="0" kern="1200" cap="all">
                <a:solidFill>
                  <a:schemeClr val="tx1">
                    <a:lumMod val="85000"/>
                    <a:lumOff val="15000"/>
                  </a:schemeClr>
                </a:solidFill>
                <a:latin typeface="+mj-lt"/>
                <a:ea typeface="+mj-ea"/>
                <a:cs typeface="+mj-cs"/>
              </a:rPr>
              <a:t>Non-bulk, Intermediate Bulk and Bulk Containers</a:t>
            </a:r>
            <a:endParaRPr lang="en-US" b="0" kern="1200" cap="all">
              <a:solidFill>
                <a:schemeClr val="tx1">
                  <a:lumMod val="85000"/>
                  <a:lumOff val="15000"/>
                </a:schemeClr>
              </a:solidFill>
              <a:latin typeface="+mj-lt"/>
              <a:ea typeface="+mj-ea"/>
              <a:cs typeface="+mj-cs"/>
            </a:endParaRPr>
          </a:p>
        </p:txBody>
      </p:sp>
      <p:sp>
        <p:nvSpPr>
          <p:cNvPr id="75" name="Rectangle 74">
            <a:extLst>
              <a:ext uri="{FF2B5EF4-FFF2-40B4-BE49-F238E27FC236}">
                <a16:creationId xmlns:a16="http://schemas.microsoft.com/office/drawing/2014/main" id="{2992D089-C0D0-41C5-A6D6-3E265230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0981DD49-25C0-4CC0-8F8D-7D94DFADE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81BEF027-3FBF-42CF-8E92-58F9696E6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29613A5-CA62-413F-A490-963D77C99F66}"/>
              </a:ext>
            </a:extLst>
          </p:cNvPr>
          <p:cNvSpPr>
            <a:spLocks noGrp="1"/>
          </p:cNvSpPr>
          <p:nvPr>
            <p:ph sz="half" idx="1"/>
          </p:nvPr>
        </p:nvSpPr>
        <p:spPr>
          <a:xfrm>
            <a:off x="584201" y="2465613"/>
            <a:ext cx="3427985" cy="3927728"/>
          </a:xfrm>
        </p:spPr>
        <p:txBody>
          <a:bodyPr vert="horz" lIns="91440" tIns="45720" rIns="91440" bIns="45720" rtlCol="0" anchor="ctr">
            <a:normAutofit/>
          </a:bodyPr>
          <a:lstStyle/>
          <a:p>
            <a:pPr>
              <a:lnSpc>
                <a:spcPct val="100000"/>
              </a:lnSpc>
              <a:buClr>
                <a:srgbClr val="81B8FA"/>
              </a:buClr>
            </a:pPr>
            <a:r>
              <a:rPr lang="en-US" altLang="en-US" sz="1400" dirty="0"/>
              <a:t>Non-bulk containers hold 119 gallons or less of liquid hazmat (Example: 55-gallon steel drums).</a:t>
            </a:r>
          </a:p>
          <a:p>
            <a:pPr marL="0" indent="0">
              <a:lnSpc>
                <a:spcPct val="100000"/>
              </a:lnSpc>
              <a:buClr>
                <a:srgbClr val="81B8FA"/>
              </a:buClr>
            </a:pPr>
            <a:endParaRPr lang="en-US" altLang="en-US" sz="1400" dirty="0"/>
          </a:p>
          <a:p>
            <a:pPr>
              <a:lnSpc>
                <a:spcPct val="100000"/>
              </a:lnSpc>
              <a:buClr>
                <a:srgbClr val="81B8FA"/>
              </a:buClr>
            </a:pPr>
            <a:r>
              <a:rPr lang="en-US" altLang="en-US" sz="1400" dirty="0"/>
              <a:t>Intermediate Bulk Containers are often referred to as “IBCs”; they typically hold 275 - 330 gallons of hazmat; </a:t>
            </a:r>
          </a:p>
          <a:p>
            <a:pPr>
              <a:lnSpc>
                <a:spcPct val="100000"/>
              </a:lnSpc>
              <a:buClr>
                <a:srgbClr val="81B8FA"/>
              </a:buClr>
            </a:pPr>
            <a:endParaRPr lang="en-US" altLang="en-US" sz="1400" dirty="0"/>
          </a:p>
          <a:p>
            <a:pPr>
              <a:lnSpc>
                <a:spcPct val="100000"/>
              </a:lnSpc>
              <a:buClr>
                <a:srgbClr val="81B8FA"/>
              </a:buClr>
            </a:pPr>
            <a:r>
              <a:rPr lang="en-US" altLang="en-US" sz="1400" dirty="0"/>
              <a:t>Bulk containers can hold more than 119 gallons of liquid hazmat.  When DOT references “bulk” containers, they usually are talking about tank trucks and rail tank cars.</a:t>
            </a:r>
          </a:p>
          <a:p>
            <a:pPr marL="0" indent="0">
              <a:lnSpc>
                <a:spcPct val="100000"/>
              </a:lnSpc>
              <a:buClr>
                <a:srgbClr val="81B8FA"/>
              </a:buClr>
            </a:pPr>
            <a:endParaRPr lang="en-US" sz="1400" dirty="0"/>
          </a:p>
        </p:txBody>
      </p:sp>
      <p:sp>
        <p:nvSpPr>
          <p:cNvPr id="81" name="Rectangle 80">
            <a:extLst>
              <a:ext uri="{FF2B5EF4-FFF2-40B4-BE49-F238E27FC236}">
                <a16:creationId xmlns:a16="http://schemas.microsoft.com/office/drawing/2014/main" id="{85EC3AD1-DA06-4E55-8EEF-078419965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5433" y="638174"/>
            <a:ext cx="3680469" cy="282842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Refined Fuel Delivery Trucks | Transtech™ Tank | Westmor Industries">
            <a:extLst>
              <a:ext uri="{FF2B5EF4-FFF2-40B4-BE49-F238E27FC236}">
                <a16:creationId xmlns:a16="http://schemas.microsoft.com/office/drawing/2014/main" id="{155AAC2F-0FE6-41DF-B297-D5A6282DF1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63566" y="947486"/>
            <a:ext cx="3033384" cy="209950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5EFD83C0-7D88-4396-8CF2-B807E97D6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598" y="3568647"/>
            <a:ext cx="3680469" cy="282842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a:extLst>
              <a:ext uri="{FF2B5EF4-FFF2-40B4-BE49-F238E27FC236}">
                <a16:creationId xmlns:a16="http://schemas.microsoft.com/office/drawing/2014/main" id="{1105CEE5-5AFC-46B4-9AC6-CD5989D39D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4563566" y="3967492"/>
            <a:ext cx="3033384" cy="2017199"/>
          </a:xfrm>
          <a:prstGeom prst="rect">
            <a:avLst/>
          </a:prstGeom>
          <a:noFill/>
        </p:spPr>
      </p:pic>
      <p:sp>
        <p:nvSpPr>
          <p:cNvPr id="85" name="Rectangle 84">
            <a:extLst>
              <a:ext uri="{FF2B5EF4-FFF2-40B4-BE49-F238E27FC236}">
                <a16:creationId xmlns:a16="http://schemas.microsoft.com/office/drawing/2014/main" id="{E3A5CDF9-D53B-425C-8FFC-92ACC6A1C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180" y="638174"/>
            <a:ext cx="3680469" cy="575516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7" descr="A picture containing night sky&#10;&#10;Description automatically generated">
            <a:extLst>
              <a:ext uri="{FF2B5EF4-FFF2-40B4-BE49-F238E27FC236}">
                <a16:creationId xmlns:a16="http://schemas.microsoft.com/office/drawing/2014/main" id="{E9C02538-4927-4AB2-BE7D-7EF2BBF3183A}"/>
              </a:ext>
            </a:extLst>
          </p:cNvPr>
          <p:cNvPicPr>
            <a:picLocks noGrp="1" noChangeAspect="1"/>
          </p:cNvPicPr>
          <p:nvPr>
            <p:ph sz="half" idx="2"/>
          </p:nvPr>
        </p:nvPicPr>
        <p:blipFill>
          <a:blip r:embed="rId4"/>
          <a:stretch>
            <a:fillRect/>
          </a:stretch>
        </p:blipFill>
        <p:spPr>
          <a:xfrm>
            <a:off x="8373722" y="1641875"/>
            <a:ext cx="3033384" cy="3853543"/>
          </a:xfrm>
          <a:prstGeom prst="rect">
            <a:avLst/>
          </a:prstGeom>
        </p:spPr>
      </p:pic>
    </p:spTree>
    <p:extLst>
      <p:ext uri="{BB962C8B-B14F-4D97-AF65-F5344CB8AC3E}">
        <p14:creationId xmlns:p14="http://schemas.microsoft.com/office/powerpoint/2010/main" val="209308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1269-9784-4314-B9FF-46FA60D0701B}"/>
              </a:ext>
            </a:extLst>
          </p:cNvPr>
          <p:cNvSpPr>
            <a:spLocks noGrp="1"/>
          </p:cNvSpPr>
          <p:nvPr>
            <p:ph type="title"/>
          </p:nvPr>
        </p:nvSpPr>
        <p:spPr>
          <a:xfrm>
            <a:off x="581192" y="702156"/>
            <a:ext cx="11029616" cy="571473"/>
          </a:xfrm>
        </p:spPr>
        <p:txBody>
          <a:bodyPr/>
          <a:lstStyle/>
          <a:p>
            <a:pPr algn="ctr"/>
            <a:r>
              <a:rPr lang="en-US" dirty="0"/>
              <a:t>DOT Hazard Classes (1 – 9)</a:t>
            </a:r>
          </a:p>
        </p:txBody>
      </p:sp>
      <p:pic>
        <p:nvPicPr>
          <p:cNvPr id="5" name="Content Placeholder 4" descr="Logo&#10;&#10;Description automatically generated">
            <a:extLst>
              <a:ext uri="{FF2B5EF4-FFF2-40B4-BE49-F238E27FC236}">
                <a16:creationId xmlns:a16="http://schemas.microsoft.com/office/drawing/2014/main" id="{B28587A8-C8F8-417E-964B-0DDA106F77C5}"/>
              </a:ext>
            </a:extLst>
          </p:cNvPr>
          <p:cNvPicPr>
            <a:picLocks noGrp="1" noChangeAspect="1"/>
          </p:cNvPicPr>
          <p:nvPr>
            <p:ph idx="1"/>
          </p:nvPr>
        </p:nvPicPr>
        <p:blipFill>
          <a:blip r:embed="rId2"/>
          <a:stretch>
            <a:fillRect/>
          </a:stretch>
        </p:blipFill>
        <p:spPr>
          <a:xfrm>
            <a:off x="471737" y="1615178"/>
            <a:ext cx="1928563" cy="1911794"/>
          </a:xfrm>
        </p:spPr>
      </p:pic>
      <p:pic>
        <p:nvPicPr>
          <p:cNvPr id="7" name="Picture 6" descr="A picture containing text, sign&#10;&#10;Description automatically generated">
            <a:extLst>
              <a:ext uri="{FF2B5EF4-FFF2-40B4-BE49-F238E27FC236}">
                <a16:creationId xmlns:a16="http://schemas.microsoft.com/office/drawing/2014/main" id="{4D9D210B-A56C-4C37-BA3A-3DA1741A867B}"/>
              </a:ext>
            </a:extLst>
          </p:cNvPr>
          <p:cNvPicPr>
            <a:picLocks noChangeAspect="1"/>
          </p:cNvPicPr>
          <p:nvPr/>
        </p:nvPicPr>
        <p:blipFill>
          <a:blip r:embed="rId3"/>
          <a:stretch>
            <a:fillRect/>
          </a:stretch>
        </p:blipFill>
        <p:spPr>
          <a:xfrm>
            <a:off x="4909456" y="1615178"/>
            <a:ext cx="2035644" cy="1911794"/>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C124F16B-5D02-45A2-8AEC-720186AD5AE9}"/>
              </a:ext>
            </a:extLst>
          </p:cNvPr>
          <p:cNvPicPr>
            <a:picLocks noChangeAspect="1"/>
          </p:cNvPicPr>
          <p:nvPr/>
        </p:nvPicPr>
        <p:blipFill>
          <a:blip r:embed="rId4"/>
          <a:stretch>
            <a:fillRect/>
          </a:stretch>
        </p:blipFill>
        <p:spPr>
          <a:xfrm>
            <a:off x="2560863" y="1615178"/>
            <a:ext cx="2188029" cy="1911794"/>
          </a:xfrm>
          <a:prstGeom prst="rect">
            <a:avLst/>
          </a:prstGeom>
        </p:spPr>
      </p:pic>
      <p:pic>
        <p:nvPicPr>
          <p:cNvPr id="11" name="Picture 10" descr="A yellow triangle sign&#10;&#10;Description automatically generated with medium confidence">
            <a:extLst>
              <a:ext uri="{FF2B5EF4-FFF2-40B4-BE49-F238E27FC236}">
                <a16:creationId xmlns:a16="http://schemas.microsoft.com/office/drawing/2014/main" id="{FF64409F-631C-4E8F-AD74-2F2FA0B54E55}"/>
              </a:ext>
            </a:extLst>
          </p:cNvPr>
          <p:cNvPicPr>
            <a:picLocks noChangeAspect="1"/>
          </p:cNvPicPr>
          <p:nvPr/>
        </p:nvPicPr>
        <p:blipFill>
          <a:blip r:embed="rId5"/>
          <a:stretch>
            <a:fillRect/>
          </a:stretch>
        </p:blipFill>
        <p:spPr>
          <a:xfrm>
            <a:off x="9358885" y="1491328"/>
            <a:ext cx="2251923" cy="2035644"/>
          </a:xfrm>
          <a:prstGeom prst="rect">
            <a:avLst/>
          </a:prstGeom>
        </p:spPr>
      </p:pic>
      <p:pic>
        <p:nvPicPr>
          <p:cNvPr id="13" name="Picture 12" descr="A picture containing text, sign&#10;&#10;Description automatically generated">
            <a:extLst>
              <a:ext uri="{FF2B5EF4-FFF2-40B4-BE49-F238E27FC236}">
                <a16:creationId xmlns:a16="http://schemas.microsoft.com/office/drawing/2014/main" id="{D4B049BD-6A7A-4D74-B01F-3D2ABA929752}"/>
              </a:ext>
            </a:extLst>
          </p:cNvPr>
          <p:cNvPicPr>
            <a:picLocks noChangeAspect="1"/>
          </p:cNvPicPr>
          <p:nvPr/>
        </p:nvPicPr>
        <p:blipFill>
          <a:blip r:embed="rId6"/>
          <a:stretch>
            <a:fillRect/>
          </a:stretch>
        </p:blipFill>
        <p:spPr>
          <a:xfrm>
            <a:off x="418196" y="4456190"/>
            <a:ext cx="2035643" cy="2035643"/>
          </a:xfrm>
          <a:prstGeom prst="rect">
            <a:avLst/>
          </a:prstGeom>
        </p:spPr>
      </p:pic>
      <p:pic>
        <p:nvPicPr>
          <p:cNvPr id="15" name="Picture 14" descr="A picture containing text, sign, outdoor, blue&#10;&#10;Description automatically generated">
            <a:extLst>
              <a:ext uri="{FF2B5EF4-FFF2-40B4-BE49-F238E27FC236}">
                <a16:creationId xmlns:a16="http://schemas.microsoft.com/office/drawing/2014/main" id="{10286F5B-BA82-4813-8DD3-E6E90B1A966A}"/>
              </a:ext>
            </a:extLst>
          </p:cNvPr>
          <p:cNvPicPr>
            <a:picLocks noChangeAspect="1"/>
          </p:cNvPicPr>
          <p:nvPr/>
        </p:nvPicPr>
        <p:blipFill>
          <a:blip r:embed="rId7"/>
          <a:stretch>
            <a:fillRect/>
          </a:stretch>
        </p:blipFill>
        <p:spPr>
          <a:xfrm>
            <a:off x="7105664" y="1492714"/>
            <a:ext cx="2092657" cy="2034258"/>
          </a:xfrm>
          <a:prstGeom prst="rect">
            <a:avLst/>
          </a:prstGeom>
        </p:spPr>
      </p:pic>
      <p:pic>
        <p:nvPicPr>
          <p:cNvPr id="17" name="Picture 16" descr="A close - up of a sign&#10;&#10;Description automatically generated with medium confidence">
            <a:extLst>
              <a:ext uri="{FF2B5EF4-FFF2-40B4-BE49-F238E27FC236}">
                <a16:creationId xmlns:a16="http://schemas.microsoft.com/office/drawing/2014/main" id="{390A71C4-F365-40F1-ADA5-6F7D3C1B2F73}"/>
              </a:ext>
            </a:extLst>
          </p:cNvPr>
          <p:cNvPicPr>
            <a:picLocks noChangeAspect="1"/>
          </p:cNvPicPr>
          <p:nvPr/>
        </p:nvPicPr>
        <p:blipFill>
          <a:blip r:embed="rId8"/>
          <a:stretch>
            <a:fillRect/>
          </a:stretch>
        </p:blipFill>
        <p:spPr>
          <a:xfrm>
            <a:off x="6463391" y="4493540"/>
            <a:ext cx="2326822" cy="199829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F18F5463-9D91-497B-9035-F415A0C462C4}"/>
              </a:ext>
            </a:extLst>
          </p:cNvPr>
          <p:cNvPicPr>
            <a:picLocks noChangeAspect="1"/>
          </p:cNvPicPr>
          <p:nvPr/>
        </p:nvPicPr>
        <p:blipFill>
          <a:blip r:embed="rId9"/>
          <a:stretch>
            <a:fillRect/>
          </a:stretch>
        </p:blipFill>
        <p:spPr>
          <a:xfrm>
            <a:off x="9358885" y="4456189"/>
            <a:ext cx="2035643" cy="2035644"/>
          </a:xfrm>
          <a:prstGeom prst="rect">
            <a:avLst/>
          </a:prstGeom>
        </p:spPr>
      </p:pic>
      <p:pic>
        <p:nvPicPr>
          <p:cNvPr id="21" name="Picture 20" descr="A yellow triangle sign&#10;&#10;Description automatically generated with low confidence">
            <a:extLst>
              <a:ext uri="{FF2B5EF4-FFF2-40B4-BE49-F238E27FC236}">
                <a16:creationId xmlns:a16="http://schemas.microsoft.com/office/drawing/2014/main" id="{97769CC2-F7F7-41C6-A475-47D0C5A627A4}"/>
              </a:ext>
            </a:extLst>
          </p:cNvPr>
          <p:cNvPicPr>
            <a:picLocks noChangeAspect="1"/>
          </p:cNvPicPr>
          <p:nvPr/>
        </p:nvPicPr>
        <p:blipFill>
          <a:blip r:embed="rId10"/>
          <a:stretch>
            <a:fillRect/>
          </a:stretch>
        </p:blipFill>
        <p:spPr>
          <a:xfrm>
            <a:off x="3295204" y="4456190"/>
            <a:ext cx="2326821" cy="2201293"/>
          </a:xfrm>
          <a:prstGeom prst="rect">
            <a:avLst/>
          </a:prstGeom>
        </p:spPr>
      </p:pic>
    </p:spTree>
    <p:extLst>
      <p:ext uri="{BB962C8B-B14F-4D97-AF65-F5344CB8AC3E}">
        <p14:creationId xmlns:p14="http://schemas.microsoft.com/office/powerpoint/2010/main" val="55724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CF2E-A9BA-472B-99E5-8C12C7A5AAE5}"/>
              </a:ext>
            </a:extLst>
          </p:cNvPr>
          <p:cNvSpPr>
            <a:spLocks noGrp="1"/>
          </p:cNvSpPr>
          <p:nvPr>
            <p:ph type="title"/>
          </p:nvPr>
        </p:nvSpPr>
        <p:spPr>
          <a:xfrm>
            <a:off x="581192" y="702156"/>
            <a:ext cx="11029616" cy="832730"/>
          </a:xfrm>
        </p:spPr>
        <p:txBody>
          <a:bodyPr>
            <a:normAutofit/>
          </a:bodyPr>
          <a:lstStyle/>
          <a:p>
            <a:pPr algn="ctr"/>
            <a:r>
              <a:rPr lang="en-US" altLang="en-US" sz="4400" dirty="0">
                <a:solidFill>
                  <a:srgbClr val="000000"/>
                </a:solidFill>
              </a:rPr>
              <a:t>DOT Packing Groups</a:t>
            </a:r>
            <a:endParaRPr lang="en-US" sz="4400" dirty="0"/>
          </a:p>
        </p:txBody>
      </p:sp>
      <p:sp>
        <p:nvSpPr>
          <p:cNvPr id="3" name="Content Placeholder 2">
            <a:extLst>
              <a:ext uri="{FF2B5EF4-FFF2-40B4-BE49-F238E27FC236}">
                <a16:creationId xmlns:a16="http://schemas.microsoft.com/office/drawing/2014/main" id="{25D8E0FD-C5A5-4BAF-9E89-838FD3DEEADE}"/>
              </a:ext>
            </a:extLst>
          </p:cNvPr>
          <p:cNvSpPr>
            <a:spLocks noGrp="1"/>
          </p:cNvSpPr>
          <p:nvPr>
            <p:ph idx="1"/>
          </p:nvPr>
        </p:nvSpPr>
        <p:spPr>
          <a:xfrm>
            <a:off x="581192" y="1730829"/>
            <a:ext cx="11029616" cy="4637314"/>
          </a:xfrm>
        </p:spPr>
        <p:txBody>
          <a:bodyPr/>
          <a:lstStyle/>
          <a:p>
            <a:pPr algn="ctr" eaLnBrk="1" hangingPunct="1">
              <a:lnSpc>
                <a:spcPct val="90000"/>
              </a:lnSpc>
              <a:buFontTx/>
              <a:buNone/>
            </a:pPr>
            <a:r>
              <a:rPr lang="en-US" altLang="en-US" sz="2400" b="1" dirty="0">
                <a:solidFill>
                  <a:srgbClr val="000000"/>
                </a:solidFill>
              </a:rPr>
              <a:t>  </a:t>
            </a:r>
            <a:r>
              <a:rPr lang="en-US" altLang="en-US" sz="2800" dirty="0">
                <a:solidFill>
                  <a:srgbClr val="000000"/>
                </a:solidFill>
              </a:rPr>
              <a:t>Hazardous materials are divided into “Packing Groups” that indicate the level of hazard and determines the mark placed on the packaging. </a:t>
            </a:r>
          </a:p>
          <a:p>
            <a:pPr eaLnBrk="1" hangingPunct="1">
              <a:lnSpc>
                <a:spcPct val="90000"/>
              </a:lnSpc>
              <a:buFontTx/>
              <a:buNone/>
            </a:pPr>
            <a:r>
              <a:rPr lang="en-US" altLang="en-US" sz="2000" dirty="0">
                <a:solidFill>
                  <a:srgbClr val="000000"/>
                </a:solidFill>
              </a:rPr>
              <a:t>                       </a:t>
            </a:r>
            <a:endParaRPr lang="en-US" altLang="en-US" sz="2400" dirty="0">
              <a:solidFill>
                <a:srgbClr val="000000"/>
              </a:solidFill>
            </a:endParaRPr>
          </a:p>
          <a:p>
            <a:pPr eaLnBrk="1" hangingPunct="1">
              <a:lnSpc>
                <a:spcPct val="90000"/>
              </a:lnSpc>
              <a:buFontTx/>
              <a:buNone/>
            </a:pPr>
            <a:r>
              <a:rPr lang="en-US" altLang="en-US" sz="2800" b="1" u="sng" dirty="0">
                <a:solidFill>
                  <a:srgbClr val="000000"/>
                </a:solidFill>
              </a:rPr>
              <a:t>Packing Group</a:t>
            </a:r>
            <a:r>
              <a:rPr lang="en-US" altLang="en-US" sz="2800" b="1" dirty="0">
                <a:solidFill>
                  <a:srgbClr val="000000"/>
                </a:solidFill>
              </a:rPr>
              <a:t>          </a:t>
            </a:r>
            <a:r>
              <a:rPr lang="en-US" altLang="en-US" sz="2800" b="1" u="sng" dirty="0">
                <a:solidFill>
                  <a:srgbClr val="000000"/>
                </a:solidFill>
              </a:rPr>
              <a:t>Degree of Hazard</a:t>
            </a:r>
            <a:r>
              <a:rPr lang="en-US" altLang="en-US" sz="2800" b="1" dirty="0">
                <a:solidFill>
                  <a:srgbClr val="000000"/>
                </a:solidFill>
              </a:rPr>
              <a:t>           </a:t>
            </a:r>
            <a:r>
              <a:rPr lang="en-US" altLang="en-US" sz="2800" b="1" u="sng" dirty="0">
                <a:solidFill>
                  <a:srgbClr val="000000"/>
                </a:solidFill>
              </a:rPr>
              <a:t>Packaging Mark</a:t>
            </a:r>
          </a:p>
          <a:p>
            <a:pPr eaLnBrk="1" hangingPunct="1">
              <a:lnSpc>
                <a:spcPct val="90000"/>
              </a:lnSpc>
              <a:buFontTx/>
              <a:buNone/>
            </a:pPr>
            <a:r>
              <a:rPr lang="en-US" altLang="en-US" sz="2800" dirty="0">
                <a:solidFill>
                  <a:srgbClr val="000000"/>
                </a:solidFill>
              </a:rPr>
              <a:t> 	   I                               most serious 			  			X</a:t>
            </a:r>
          </a:p>
          <a:p>
            <a:pPr eaLnBrk="1" hangingPunct="1">
              <a:lnSpc>
                <a:spcPct val="90000"/>
              </a:lnSpc>
              <a:buFontTx/>
              <a:buNone/>
            </a:pPr>
            <a:r>
              <a:rPr lang="en-US" altLang="en-US" sz="2800" dirty="0">
                <a:solidFill>
                  <a:srgbClr val="000000"/>
                </a:solidFill>
              </a:rPr>
              <a:t>      II                           moderate hazard                       Y               </a:t>
            </a:r>
          </a:p>
          <a:p>
            <a:pPr eaLnBrk="1" hangingPunct="1">
              <a:lnSpc>
                <a:spcPct val="90000"/>
              </a:lnSpc>
              <a:buFontTx/>
              <a:buNone/>
            </a:pPr>
            <a:r>
              <a:rPr lang="en-US" altLang="en-US" sz="2800" dirty="0">
                <a:solidFill>
                  <a:srgbClr val="000000"/>
                </a:solidFill>
              </a:rPr>
              <a:t>     III                               low hazard                              Z</a:t>
            </a:r>
          </a:p>
          <a:p>
            <a:pPr marL="0" indent="0">
              <a:buNone/>
            </a:pPr>
            <a:endParaRPr lang="en-US" dirty="0"/>
          </a:p>
        </p:txBody>
      </p:sp>
    </p:spTree>
    <p:extLst>
      <p:ext uri="{BB962C8B-B14F-4D97-AF65-F5344CB8AC3E}">
        <p14:creationId xmlns:p14="http://schemas.microsoft.com/office/powerpoint/2010/main" val="883659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8016E-837B-4C70-B44C-E1627C028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B9C6062-B8DD-49CC-9F05-D6DF7ABB6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F846FCA-97FF-4271-8B97-C14BD3AA9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2A74EFE6-7F0E-4B59-B933-BFBD637C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9AF184-A032-4C79-B2BE-5CB37B5843D3}"/>
              </a:ext>
            </a:extLst>
          </p:cNvPr>
          <p:cNvSpPr>
            <a:spLocks noGrp="1"/>
          </p:cNvSpPr>
          <p:nvPr>
            <p:ph type="title"/>
          </p:nvPr>
        </p:nvSpPr>
        <p:spPr>
          <a:xfrm>
            <a:off x="446535" y="685800"/>
            <a:ext cx="3565652" cy="1643743"/>
          </a:xfrm>
        </p:spPr>
        <p:txBody>
          <a:bodyPr vert="horz" lIns="91440" tIns="45720" rIns="91440" bIns="45720" rtlCol="0" anchor="ctr">
            <a:normAutofit/>
          </a:bodyPr>
          <a:lstStyle/>
          <a:p>
            <a:pPr algn="ctr"/>
            <a:r>
              <a:rPr lang="en-US" sz="3000" b="0" kern="1200" cap="all" dirty="0">
                <a:solidFill>
                  <a:schemeClr val="tx1">
                    <a:lumMod val="85000"/>
                    <a:lumOff val="15000"/>
                  </a:schemeClr>
                </a:solidFill>
                <a:latin typeface="+mj-lt"/>
                <a:ea typeface="+mj-ea"/>
                <a:cs typeface="+mj-cs"/>
              </a:rPr>
              <a:t>Package Labels</a:t>
            </a:r>
            <a:br>
              <a:rPr lang="en-US" sz="3000" b="0" kern="1200" cap="all" dirty="0">
                <a:solidFill>
                  <a:schemeClr val="tx1">
                    <a:lumMod val="85000"/>
                    <a:lumOff val="15000"/>
                  </a:schemeClr>
                </a:solidFill>
                <a:latin typeface="+mj-lt"/>
                <a:ea typeface="+mj-ea"/>
                <a:cs typeface="+mj-cs"/>
              </a:rPr>
            </a:br>
            <a:r>
              <a:rPr lang="en-US" sz="2000" b="0" kern="1200" cap="all" dirty="0">
                <a:solidFill>
                  <a:schemeClr val="tx1">
                    <a:lumMod val="85000"/>
                    <a:lumOff val="15000"/>
                  </a:schemeClr>
                </a:solidFill>
                <a:latin typeface="+mj-lt"/>
                <a:ea typeface="+mj-ea"/>
                <a:cs typeface="+mj-cs"/>
              </a:rPr>
              <a:t>(Examples)</a:t>
            </a:r>
          </a:p>
        </p:txBody>
      </p:sp>
      <p:sp>
        <p:nvSpPr>
          <p:cNvPr id="20" name="Rectangle 19">
            <a:extLst>
              <a:ext uri="{FF2B5EF4-FFF2-40B4-BE49-F238E27FC236}">
                <a16:creationId xmlns:a16="http://schemas.microsoft.com/office/drawing/2014/main" id="{2992D089-C0D0-41C5-A6D6-3E265230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0981DD49-25C0-4CC0-8F8D-7D94DFADE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1BEF027-3FBF-42CF-8E92-58F9696E6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961C6C8-5ECD-4B3A-83C1-7871624D173B}"/>
              </a:ext>
            </a:extLst>
          </p:cNvPr>
          <p:cNvSpPr>
            <a:spLocks noGrp="1"/>
          </p:cNvSpPr>
          <p:nvPr>
            <p:ph sz="half" idx="1"/>
          </p:nvPr>
        </p:nvSpPr>
        <p:spPr>
          <a:xfrm>
            <a:off x="584201" y="2465613"/>
            <a:ext cx="3427985" cy="3927728"/>
          </a:xfrm>
        </p:spPr>
        <p:txBody>
          <a:bodyPr vert="horz" lIns="91440" tIns="45720" rIns="91440" bIns="45720" rtlCol="0" anchor="ctr">
            <a:normAutofit/>
          </a:bodyPr>
          <a:lstStyle/>
          <a:p>
            <a:pPr marL="0" indent="0">
              <a:buNone/>
            </a:pPr>
            <a:r>
              <a:rPr lang="en-US" altLang="en-US" sz="3200" dirty="0"/>
              <a:t>Labels are diamond-shaped; they communicate the hazard with text and images.  </a:t>
            </a:r>
          </a:p>
          <a:p>
            <a:pPr marL="0" indent="0"/>
            <a:endParaRPr lang="en-US" dirty="0"/>
          </a:p>
        </p:txBody>
      </p:sp>
      <p:sp>
        <p:nvSpPr>
          <p:cNvPr id="26" name="Rectangle 25">
            <a:extLst>
              <a:ext uri="{FF2B5EF4-FFF2-40B4-BE49-F238E27FC236}">
                <a16:creationId xmlns:a16="http://schemas.microsoft.com/office/drawing/2014/main" id="{85EC3AD1-DA06-4E55-8EEF-078419965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5433" y="638174"/>
            <a:ext cx="3680469" cy="282842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ExampleLabel3">
            <a:extLst>
              <a:ext uri="{FF2B5EF4-FFF2-40B4-BE49-F238E27FC236}">
                <a16:creationId xmlns:a16="http://schemas.microsoft.com/office/drawing/2014/main" id="{22D04E49-73C2-4332-A43B-F2BE31A5A4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3954" y="971404"/>
            <a:ext cx="2152608" cy="21325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5EFD83C0-7D88-4396-8CF2-B807E97D6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598" y="3568647"/>
            <a:ext cx="3680469" cy="282842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ExampleLabel2">
            <a:extLst>
              <a:ext uri="{FF2B5EF4-FFF2-40B4-BE49-F238E27FC236}">
                <a16:creationId xmlns:a16="http://schemas.microsoft.com/office/drawing/2014/main" id="{E76B3A4D-11DA-40DA-81D4-5BFA73A3CB2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933831" y="3799828"/>
            <a:ext cx="2152608" cy="24199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E3A5CDF9-D53B-425C-8FFC-92ACC6A1C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180" y="638174"/>
            <a:ext cx="3680469" cy="575516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ExampleLabel">
            <a:extLst>
              <a:ext uri="{FF2B5EF4-FFF2-40B4-BE49-F238E27FC236}">
                <a16:creationId xmlns:a16="http://schemas.microsoft.com/office/drawing/2014/main" id="{336FEF08-C166-42CF-A322-21373F09D81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90857" y="2002794"/>
            <a:ext cx="2910058" cy="30333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968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5E47987-51DD-47D8-82CB-3239C1041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343B51BC-A337-4FC1-8BEC-2C71D3B3F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F06EB04D-98C2-4D74-86BC-1E95ECF55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5FE21824-8381-405C-BDEF-3859DE644D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6EA7B49C-1DDA-4A36-B615-CCE52D770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349BF0E-90A2-447D-851A-A1C4FC5E5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911" y="638175"/>
            <a:ext cx="3682784" cy="57523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0CF77E5-8719-469F-938D-0C6C74FE9923}"/>
              </a:ext>
            </a:extLst>
          </p:cNvPr>
          <p:cNvSpPr>
            <a:spLocks noGrp="1"/>
          </p:cNvSpPr>
          <p:nvPr>
            <p:ph type="title"/>
          </p:nvPr>
        </p:nvSpPr>
        <p:spPr>
          <a:xfrm>
            <a:off x="700218" y="1656292"/>
            <a:ext cx="3150659" cy="2085869"/>
          </a:xfrm>
        </p:spPr>
        <p:txBody>
          <a:bodyPr vert="horz" lIns="91440" tIns="45720" rIns="91440" bIns="45720" rtlCol="0" anchor="b">
            <a:normAutofit fontScale="90000"/>
          </a:bodyPr>
          <a:lstStyle/>
          <a:p>
            <a:r>
              <a:rPr lang="en-US" sz="3600" dirty="0">
                <a:solidFill>
                  <a:srgbClr val="FFFFFF"/>
                </a:solidFill>
              </a:rPr>
              <a:t>Examples of Vehicle Placards</a:t>
            </a:r>
            <a:br>
              <a:rPr lang="en-US" sz="3600" dirty="0">
                <a:solidFill>
                  <a:srgbClr val="FFFFFF"/>
                </a:solidFill>
              </a:rPr>
            </a:br>
            <a:endParaRPr lang="en-US" sz="3600" dirty="0">
              <a:solidFill>
                <a:srgbClr val="FFFFFF"/>
              </a:solidFill>
            </a:endParaRPr>
          </a:p>
        </p:txBody>
      </p:sp>
      <p:sp>
        <p:nvSpPr>
          <p:cNvPr id="28" name="Rectangle 27">
            <a:extLst>
              <a:ext uri="{FF2B5EF4-FFF2-40B4-BE49-F238E27FC236}">
                <a16:creationId xmlns:a16="http://schemas.microsoft.com/office/drawing/2014/main" id="{5B432A1A-7A25-4237-B64F-E0244D852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371419D3-21C1-47D3-9BB6-2E08FCE81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99383C2D-F910-444C-AFBF-2A6C72EB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8AC7279F-774B-48BD-8EC4-E7346A34A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2242" y="627940"/>
            <a:ext cx="3704425" cy="2837094"/>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sign&#10;&#10;Description automatically generated">
            <a:extLst>
              <a:ext uri="{FF2B5EF4-FFF2-40B4-BE49-F238E27FC236}">
                <a16:creationId xmlns:a16="http://schemas.microsoft.com/office/drawing/2014/main" id="{7549D73E-859A-4148-80D8-34A92CB6B52F}"/>
              </a:ext>
            </a:extLst>
          </p:cNvPr>
          <p:cNvPicPr>
            <a:picLocks noChangeAspect="1"/>
          </p:cNvPicPr>
          <p:nvPr/>
        </p:nvPicPr>
        <p:blipFill>
          <a:blip r:embed="rId2"/>
          <a:stretch>
            <a:fillRect/>
          </a:stretch>
        </p:blipFill>
        <p:spPr>
          <a:xfrm>
            <a:off x="4846699" y="799041"/>
            <a:ext cx="2487519" cy="2487519"/>
          </a:xfrm>
          <a:prstGeom prst="rect">
            <a:avLst/>
          </a:prstGeom>
        </p:spPr>
      </p:pic>
      <p:sp>
        <p:nvSpPr>
          <p:cNvPr id="36" name="Rectangle 35">
            <a:extLst>
              <a:ext uri="{FF2B5EF4-FFF2-40B4-BE49-F238E27FC236}">
                <a16:creationId xmlns:a16="http://schemas.microsoft.com/office/drawing/2014/main" id="{7DDFE527-440F-4625-B425-54376B60C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2736" y="627940"/>
            <a:ext cx="3704425" cy="2847329"/>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go&#10;&#10;Description automatically generated">
            <a:extLst>
              <a:ext uri="{FF2B5EF4-FFF2-40B4-BE49-F238E27FC236}">
                <a16:creationId xmlns:a16="http://schemas.microsoft.com/office/drawing/2014/main" id="{AC3E16FC-8D25-4D07-9E74-CE9378105F5C}"/>
              </a:ext>
            </a:extLst>
          </p:cNvPr>
          <p:cNvPicPr>
            <a:picLocks noGrp="1" noChangeAspect="1"/>
          </p:cNvPicPr>
          <p:nvPr>
            <p:ph idx="1"/>
          </p:nvPr>
        </p:nvPicPr>
        <p:blipFill>
          <a:blip r:embed="rId3"/>
          <a:stretch>
            <a:fillRect/>
          </a:stretch>
        </p:blipFill>
        <p:spPr>
          <a:xfrm>
            <a:off x="8665747" y="799041"/>
            <a:ext cx="2487520" cy="2487520"/>
          </a:xfrm>
          <a:prstGeom prst="rect">
            <a:avLst/>
          </a:prstGeom>
        </p:spPr>
      </p:pic>
      <p:sp>
        <p:nvSpPr>
          <p:cNvPr id="38" name="Rectangle 37">
            <a:extLst>
              <a:ext uri="{FF2B5EF4-FFF2-40B4-BE49-F238E27FC236}">
                <a16:creationId xmlns:a16="http://schemas.microsoft.com/office/drawing/2014/main" id="{8C2E4842-085B-4316-A26B-BFB4CF21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0762" y="3572039"/>
            <a:ext cx="3704425" cy="2818526"/>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 up of a sign&#10;&#10;Description automatically generated with medium confidence">
            <a:extLst>
              <a:ext uri="{FF2B5EF4-FFF2-40B4-BE49-F238E27FC236}">
                <a16:creationId xmlns:a16="http://schemas.microsoft.com/office/drawing/2014/main" id="{5448C16B-81D9-46C8-9279-483C0683552B}"/>
              </a:ext>
            </a:extLst>
          </p:cNvPr>
          <p:cNvPicPr>
            <a:picLocks noChangeAspect="1"/>
          </p:cNvPicPr>
          <p:nvPr/>
        </p:nvPicPr>
        <p:blipFill>
          <a:blip r:embed="rId4"/>
          <a:stretch>
            <a:fillRect/>
          </a:stretch>
        </p:blipFill>
        <p:spPr>
          <a:xfrm>
            <a:off x="4846690" y="3742160"/>
            <a:ext cx="2487537" cy="2487537"/>
          </a:xfrm>
          <a:prstGeom prst="rect">
            <a:avLst/>
          </a:prstGeom>
        </p:spPr>
      </p:pic>
      <p:sp>
        <p:nvSpPr>
          <p:cNvPr id="40" name="Rectangle 39">
            <a:extLst>
              <a:ext uri="{FF2B5EF4-FFF2-40B4-BE49-F238E27FC236}">
                <a16:creationId xmlns:a16="http://schemas.microsoft.com/office/drawing/2014/main" id="{E8015A85-E7C2-4028-A775-8B61DA2C2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3247" y="3572038"/>
            <a:ext cx="3704425" cy="2818526"/>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sign&#10;&#10;Description automatically generated">
            <a:extLst>
              <a:ext uri="{FF2B5EF4-FFF2-40B4-BE49-F238E27FC236}">
                <a16:creationId xmlns:a16="http://schemas.microsoft.com/office/drawing/2014/main" id="{F3D40B67-2CCC-4673-BC6E-D7474B0AC76A}"/>
              </a:ext>
            </a:extLst>
          </p:cNvPr>
          <p:cNvPicPr>
            <a:picLocks noChangeAspect="1"/>
          </p:cNvPicPr>
          <p:nvPr/>
        </p:nvPicPr>
        <p:blipFill>
          <a:blip r:embed="rId5"/>
          <a:stretch>
            <a:fillRect/>
          </a:stretch>
        </p:blipFill>
        <p:spPr>
          <a:xfrm>
            <a:off x="8665739" y="3742160"/>
            <a:ext cx="2487537" cy="2487537"/>
          </a:xfrm>
          <a:prstGeom prst="rect">
            <a:avLst/>
          </a:prstGeom>
        </p:spPr>
      </p:pic>
    </p:spTree>
    <p:extLst>
      <p:ext uri="{BB962C8B-B14F-4D97-AF65-F5344CB8AC3E}">
        <p14:creationId xmlns:p14="http://schemas.microsoft.com/office/powerpoint/2010/main" val="76134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0" name="Rectangle 19">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4869B9E-58FC-455C-9512-14182B740D47}"/>
              </a:ext>
            </a:extLst>
          </p:cNvPr>
          <p:cNvSpPr>
            <a:spLocks noGrp="1"/>
          </p:cNvSpPr>
          <p:nvPr>
            <p:ph type="title"/>
          </p:nvPr>
        </p:nvSpPr>
        <p:spPr>
          <a:xfrm>
            <a:off x="584200" y="1524001"/>
            <a:ext cx="3412067" cy="3478384"/>
          </a:xfrm>
        </p:spPr>
        <p:txBody>
          <a:bodyPr vert="horz" lIns="91440" tIns="45720" rIns="91440" bIns="45720" rtlCol="0" anchor="b">
            <a:normAutofit/>
          </a:bodyPr>
          <a:lstStyle/>
          <a:p>
            <a:r>
              <a:rPr lang="en-US" sz="3600" dirty="0">
                <a:solidFill>
                  <a:srgbClr val="FFFFFF"/>
                </a:solidFill>
              </a:rPr>
              <a:t>A Shipping Paper/bill of lading Must accompany each load of hazmat</a:t>
            </a:r>
          </a:p>
        </p:txBody>
      </p:sp>
      <p:pic>
        <p:nvPicPr>
          <p:cNvPr id="4" name="Content Placeholder 3">
            <a:extLst>
              <a:ext uri="{FF2B5EF4-FFF2-40B4-BE49-F238E27FC236}">
                <a16:creationId xmlns:a16="http://schemas.microsoft.com/office/drawing/2014/main" id="{D5D8AFBC-C98B-4241-8A61-9F7D47EB79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84684" y="618067"/>
            <a:ext cx="6325601" cy="55981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653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87B1-838E-4DD2-806A-A3BA77EB5131}"/>
              </a:ext>
            </a:extLst>
          </p:cNvPr>
          <p:cNvSpPr>
            <a:spLocks noGrp="1"/>
          </p:cNvSpPr>
          <p:nvPr>
            <p:ph type="title"/>
          </p:nvPr>
        </p:nvSpPr>
        <p:spPr>
          <a:xfrm>
            <a:off x="581191" y="751142"/>
            <a:ext cx="11029616" cy="1126644"/>
          </a:xfrm>
        </p:spPr>
        <p:txBody>
          <a:bodyPr>
            <a:normAutofit/>
          </a:bodyPr>
          <a:lstStyle/>
          <a:p>
            <a:pPr algn="ctr"/>
            <a:r>
              <a:rPr lang="en-US" dirty="0"/>
              <a:t>An Empty Container Certification Form Should Accompany Each incoming shipment of drums or IBCs</a:t>
            </a:r>
          </a:p>
        </p:txBody>
      </p:sp>
      <p:sp>
        <p:nvSpPr>
          <p:cNvPr id="3" name="Content Placeholder 2">
            <a:extLst>
              <a:ext uri="{FF2B5EF4-FFF2-40B4-BE49-F238E27FC236}">
                <a16:creationId xmlns:a16="http://schemas.microsoft.com/office/drawing/2014/main" id="{2F94B4C5-073F-40AE-937E-BFB60EECCA75}"/>
              </a:ext>
            </a:extLst>
          </p:cNvPr>
          <p:cNvSpPr>
            <a:spLocks noGrp="1"/>
          </p:cNvSpPr>
          <p:nvPr>
            <p:ph idx="1"/>
          </p:nvPr>
        </p:nvSpPr>
        <p:spPr>
          <a:xfrm>
            <a:off x="581192" y="1877787"/>
            <a:ext cx="11029615" cy="4849584"/>
          </a:xfrm>
        </p:spPr>
        <p:txBody>
          <a:bodyPr>
            <a:normAutofit fontScale="70000" lnSpcReduction="20000"/>
          </a:bodyPr>
          <a:lstStyle/>
          <a:p>
            <a:pPr marL="0" marR="0" indent="0" algn="ctr">
              <a:lnSpc>
                <a:spcPct val="115000"/>
              </a:lnSpc>
              <a:spcBef>
                <a:spcPts val="1200"/>
              </a:spcBef>
              <a:spcAft>
                <a:spcPts val="0"/>
              </a:spcAft>
              <a:buNone/>
            </a:pPr>
            <a:r>
              <a:rPr lang="en-US" sz="1600" b="1" i="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SAMPLE 			SAMPLE			SAMPLE</a:t>
            </a:r>
            <a:endParaRPr lang="en-US" sz="1600" b="1"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ctr">
              <a:lnSpc>
                <a:spcPct val="115000"/>
              </a:lnSpc>
              <a:spcBef>
                <a:spcPts val="1200"/>
              </a:spcBef>
              <a:spcAft>
                <a:spcPts val="0"/>
              </a:spcAft>
              <a:buNone/>
            </a:pPr>
            <a:r>
              <a:rPr lang="en-US" sz="20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EMPTY CONTAINER CERTIFICATION FORM</a:t>
            </a:r>
          </a:p>
          <a:p>
            <a:pPr marL="0" marR="0" indent="0" algn="ctr">
              <a:lnSpc>
                <a:spcPct val="115000"/>
              </a:lnSpc>
              <a:spcBef>
                <a:spcPts val="1200"/>
              </a:spcBef>
              <a:spcAft>
                <a:spcPts val="0"/>
              </a:spcAft>
              <a:buNone/>
            </a:pPr>
            <a:endParaRPr lang="en-US" sz="2000" b="1"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hereby certify that each of the containers in this shipment is “empty” as that term is defined in Environmental Protection Agency regulations (40 CFR 261.7), meaning that all contents have been removed that can be removed using practices commonly employed to remove materials from containers of this type, and for containers larger than 119 gallons in size, no more than 0.3 percent by weight of the total capacity of the container remains in the container.</a:t>
            </a:r>
          </a:p>
          <a:p>
            <a:pPr marL="0" marR="0" indent="0">
              <a:lnSpc>
                <a:spcPct val="115000"/>
              </a:lnSpc>
              <a:spcBef>
                <a:spcPts val="0"/>
              </a:spcBef>
              <a:spcAft>
                <a:spcPts val="10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Furthermore, the containers have been properly prepared for transportation under the regulations of the U.S. Department of Transportation (49 CFR 173.29).**</a:t>
            </a:r>
          </a:p>
          <a:p>
            <a:pPr marL="0" marR="0" indent="0">
              <a:lnSpc>
                <a:spcPct val="106000"/>
              </a:lnSpc>
              <a:spcBef>
                <a:spcPts val="0"/>
              </a:spcBef>
              <a:spcAft>
                <a:spcPts val="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undersigned also (i) agrees that title to the containers does not pass to [reconditioner name] until the containers are unloaded, inspected, and accepted for reconditioning; (ii) acknowledges that non-empty containers will be rejected; and (iii) agrees that non-empty containers will be retrieved by the company on whose behalf the undersigned signs this certification.</a:t>
            </a:r>
          </a:p>
          <a:p>
            <a:pPr marL="0" marR="0" indent="0">
              <a:lnSpc>
                <a:spcPct val="106000"/>
              </a:lnSpc>
              <a:spcBef>
                <a:spcPts val="0"/>
              </a:spcBef>
              <a:spcAft>
                <a:spcPts val="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6000"/>
              </a:lnSpc>
              <a:spcBef>
                <a:spcPts val="0"/>
              </a:spcBef>
              <a:spcAft>
                <a:spcPts val="0"/>
              </a:spcAft>
              <a:buNone/>
            </a:pPr>
            <a:r>
              <a:rPr lang="en-US"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_____________________________________   	Position:  ______________________________</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Company:   _________________________________	Date:   _____/______/______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Phone: (_____)______________________	E-mail:  ________________________________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SIGNATURE: 	_____________________________________________</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6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residues of “P–list” products specifically listed by name in 40 CFR 261.33 (e), the container is empty only if it “. . . has been triple-rinsed using a solvent capable of removing the product,” or has been cleaned by another method shown to achieve equivalent removal.</a:t>
            </a:r>
          </a:p>
          <a:p>
            <a:pPr marL="0" marR="0" indent="0">
              <a:lnSpc>
                <a:spcPct val="115000"/>
              </a:lnSpc>
              <a:spcBef>
                <a:spcPts val="0"/>
              </a:spcBef>
              <a:spcAft>
                <a:spcPts val="10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**DOT’s 49 CFR 173.29 requires that all openings on the empty container must be closed, and that all markings and labels must be in place as if the drum were full of its original contents.</a:t>
            </a:r>
          </a:p>
          <a:p>
            <a:pPr marL="0" indent="0">
              <a:buNone/>
            </a:pPr>
            <a:endParaRPr lang="en-US" dirty="0"/>
          </a:p>
        </p:txBody>
      </p:sp>
    </p:spTree>
    <p:extLst>
      <p:ext uri="{BB962C8B-B14F-4D97-AF65-F5344CB8AC3E}">
        <p14:creationId xmlns:p14="http://schemas.microsoft.com/office/powerpoint/2010/main" val="398069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3506-2887-4CB0-9AA5-212FCCE6390C}"/>
              </a:ext>
            </a:extLst>
          </p:cNvPr>
          <p:cNvSpPr>
            <a:spLocks noGrp="1"/>
          </p:cNvSpPr>
          <p:nvPr>
            <p:ph type="title"/>
          </p:nvPr>
        </p:nvSpPr>
        <p:spPr>
          <a:xfrm>
            <a:off x="581192" y="702156"/>
            <a:ext cx="11029616" cy="849058"/>
          </a:xfrm>
        </p:spPr>
        <p:txBody>
          <a:bodyPr>
            <a:normAutofit/>
          </a:bodyPr>
          <a:lstStyle/>
          <a:p>
            <a:pPr algn="ctr"/>
            <a:r>
              <a:rPr lang="en-US" altLang="en-US" sz="4000" dirty="0">
                <a:cs typeface="Times New Roman" panose="02020603050405020304" pitchFamily="18" charset="0"/>
              </a:rPr>
              <a:t>Packaging Marks</a:t>
            </a:r>
            <a:endParaRPr lang="en-US" sz="4000" dirty="0"/>
          </a:p>
        </p:txBody>
      </p:sp>
      <p:sp>
        <p:nvSpPr>
          <p:cNvPr id="3" name="Content Placeholder 2">
            <a:extLst>
              <a:ext uri="{FF2B5EF4-FFF2-40B4-BE49-F238E27FC236}">
                <a16:creationId xmlns:a16="http://schemas.microsoft.com/office/drawing/2014/main" id="{E77BFE14-8759-4A88-B624-4381228C0B6B}"/>
              </a:ext>
            </a:extLst>
          </p:cNvPr>
          <p:cNvSpPr>
            <a:spLocks noGrp="1"/>
          </p:cNvSpPr>
          <p:nvPr>
            <p:ph idx="1"/>
          </p:nvPr>
        </p:nvSpPr>
        <p:spPr>
          <a:xfrm>
            <a:off x="541898" y="1681844"/>
            <a:ext cx="11029615" cy="5176156"/>
          </a:xfrm>
        </p:spPr>
        <p:txBody>
          <a:bodyPr>
            <a:normAutofit fontScale="40000" lnSpcReduction="20000"/>
          </a:bodyPr>
          <a:lstStyle/>
          <a:p>
            <a:pPr marL="0" indent="0" algn="ctr" eaLnBrk="1" hangingPunct="1">
              <a:buNone/>
            </a:pPr>
            <a:r>
              <a:rPr lang="en-US" altLang="en-US" sz="5900" dirty="0">
                <a:cs typeface="Times New Roman" panose="02020603050405020304" pitchFamily="18" charset="0"/>
              </a:rPr>
              <a:t>A three-part code indicates the packaging manufacturing design.</a:t>
            </a:r>
            <a:endParaRPr lang="en-US" altLang="en-US" sz="5900" b="1" dirty="0">
              <a:cs typeface="Times New Roman" panose="02020603050405020304" pitchFamily="18" charset="0"/>
            </a:endParaRPr>
          </a:p>
          <a:p>
            <a:pPr marL="0" indent="0" algn="just" eaLnBrk="1" hangingPunct="1">
              <a:buNone/>
            </a:pPr>
            <a:r>
              <a:rPr lang="en-US" altLang="en-US" sz="1800" b="1" dirty="0">
                <a:cs typeface="Times New Roman" panose="02020603050405020304" pitchFamily="18" charset="0"/>
              </a:rPr>
              <a:t> </a:t>
            </a:r>
          </a:p>
          <a:p>
            <a:pPr marL="0" indent="0" algn="just" eaLnBrk="1" hangingPunct="1">
              <a:buNone/>
            </a:pPr>
            <a:endParaRPr lang="en-US" altLang="en-US" sz="1800" b="1" dirty="0">
              <a:cs typeface="Times New Roman" panose="02020603050405020304" pitchFamily="18" charset="0"/>
            </a:endParaRPr>
          </a:p>
          <a:p>
            <a:pPr marL="0" indent="0" algn="just" eaLnBrk="1" hangingPunct="1">
              <a:buNone/>
            </a:pPr>
            <a:r>
              <a:rPr lang="en-US" altLang="en-US" sz="6000" b="1" dirty="0">
                <a:cs typeface="Times New Roman" panose="02020603050405020304" pitchFamily="18" charset="0"/>
              </a:rPr>
              <a:t>1.  Drums	    			A.  Steel				1.  Closed Head</a:t>
            </a:r>
          </a:p>
          <a:p>
            <a:pPr marL="0" indent="0" algn="just" eaLnBrk="1" hangingPunct="1">
              <a:buNone/>
            </a:pPr>
            <a:r>
              <a:rPr lang="en-US" altLang="en-US" sz="6000" b="1" dirty="0">
                <a:cs typeface="Times New Roman" panose="02020603050405020304" pitchFamily="18" charset="0"/>
              </a:rPr>
              <a:t>2.  Barrels	   			B.  Aluminum			2.  Open Head</a:t>
            </a:r>
          </a:p>
          <a:p>
            <a:pPr marL="0" indent="0" algn="just" eaLnBrk="1" hangingPunct="1">
              <a:buNone/>
            </a:pPr>
            <a:r>
              <a:rPr lang="en-US" altLang="en-US" sz="6000" b="1" dirty="0">
                <a:cs typeface="Times New Roman" panose="02020603050405020304" pitchFamily="18" charset="0"/>
              </a:rPr>
              <a:t>3.  Jerricans	    		C.  Wood			 </a:t>
            </a:r>
          </a:p>
          <a:p>
            <a:pPr marL="0" indent="0" algn="just" eaLnBrk="1" hangingPunct="1">
              <a:buNone/>
            </a:pPr>
            <a:r>
              <a:rPr lang="en-US" altLang="en-US" sz="6000" b="1" dirty="0">
                <a:cs typeface="Times New Roman" panose="02020603050405020304" pitchFamily="18" charset="0"/>
              </a:rPr>
              <a:t>4.  Boxes	    			G.  </a:t>
            </a:r>
            <a:r>
              <a:rPr lang="en-US" altLang="en-US" sz="6000" b="1" dirty="0" err="1">
                <a:cs typeface="Times New Roman" panose="02020603050405020304" pitchFamily="18" charset="0"/>
              </a:rPr>
              <a:t>Fibre</a:t>
            </a:r>
            <a:r>
              <a:rPr lang="en-US" altLang="en-US" sz="6000" b="1" dirty="0">
                <a:cs typeface="Times New Roman" panose="02020603050405020304" pitchFamily="18" charset="0"/>
              </a:rPr>
              <a:t>			</a:t>
            </a:r>
          </a:p>
          <a:p>
            <a:pPr marL="0" indent="0" algn="just" eaLnBrk="1" hangingPunct="1">
              <a:buNone/>
            </a:pPr>
            <a:r>
              <a:rPr lang="en-US" altLang="en-US" sz="6000" b="1" dirty="0">
                <a:cs typeface="Times New Roman" panose="02020603050405020304" pitchFamily="18" charset="0"/>
              </a:rPr>
              <a:t>5   Bags	  			H.  Plastic			</a:t>
            </a:r>
          </a:p>
          <a:p>
            <a:pPr marL="0" indent="0" algn="just" eaLnBrk="1" hangingPunct="1">
              <a:buNone/>
            </a:pPr>
            <a:r>
              <a:rPr lang="en-US" altLang="en-US" sz="6000" b="1" dirty="0">
                <a:cs typeface="Times New Roman" panose="02020603050405020304" pitchFamily="18" charset="0"/>
              </a:rPr>
              <a:t>6.  Composite	</a:t>
            </a:r>
          </a:p>
          <a:p>
            <a:pPr marL="609600" indent="-609600" algn="just" eaLnBrk="1" hangingPunct="1"/>
            <a:endParaRPr lang="en-US" altLang="en-US" sz="2600" b="1" dirty="0">
              <a:cs typeface="Times New Roman" panose="02020603050405020304" pitchFamily="18" charset="0"/>
            </a:endParaRPr>
          </a:p>
          <a:p>
            <a:pPr marL="0" indent="0" algn="ctr" eaLnBrk="1" hangingPunct="1">
              <a:buNone/>
            </a:pPr>
            <a:r>
              <a:rPr lang="en-US" altLang="en-US" sz="6000" dirty="0">
                <a:cs typeface="Times New Roman" panose="02020603050405020304" pitchFamily="18" charset="0"/>
              </a:rPr>
              <a:t>"1A1" is a closed-head steel drum; </a:t>
            </a:r>
          </a:p>
          <a:p>
            <a:pPr marL="0" indent="0" algn="ctr" eaLnBrk="1" hangingPunct="1">
              <a:buNone/>
            </a:pPr>
            <a:r>
              <a:rPr lang="en-US" altLang="en-US" sz="6000" dirty="0">
                <a:cs typeface="Times New Roman" panose="02020603050405020304" pitchFamily="18" charset="0"/>
              </a:rPr>
              <a:t>“1H2" is an open-head plastic drum, etc.</a:t>
            </a:r>
            <a:endParaRPr lang="en-US" altLang="en-US" sz="6000" dirty="0"/>
          </a:p>
          <a:p>
            <a:pPr marL="0" indent="0">
              <a:buNone/>
            </a:pPr>
            <a:endParaRPr lang="en-US" dirty="0"/>
          </a:p>
        </p:txBody>
      </p:sp>
      <p:cxnSp>
        <p:nvCxnSpPr>
          <p:cNvPr id="7" name="Straight Arrow Connector 6">
            <a:extLst>
              <a:ext uri="{FF2B5EF4-FFF2-40B4-BE49-F238E27FC236}">
                <a16:creationId xmlns:a16="http://schemas.microsoft.com/office/drawing/2014/main" id="{0DEB75AF-BC4C-4905-9245-F7EA5789E545}"/>
              </a:ext>
            </a:extLst>
          </p:cNvPr>
          <p:cNvCxnSpPr/>
          <p:nvPr/>
        </p:nvCxnSpPr>
        <p:spPr>
          <a:xfrm flipH="1" flipV="1">
            <a:off x="1992086" y="3053443"/>
            <a:ext cx="1975757" cy="2596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EF78785-8D44-4838-ACCC-861A46A10B12}"/>
              </a:ext>
            </a:extLst>
          </p:cNvPr>
          <p:cNvCxnSpPr/>
          <p:nvPr/>
        </p:nvCxnSpPr>
        <p:spPr>
          <a:xfrm flipH="1" flipV="1">
            <a:off x="3967843" y="3053443"/>
            <a:ext cx="261257" cy="2596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8804189-8E40-4270-B18B-48586F94E568}"/>
              </a:ext>
            </a:extLst>
          </p:cNvPr>
          <p:cNvCxnSpPr/>
          <p:nvPr/>
        </p:nvCxnSpPr>
        <p:spPr>
          <a:xfrm flipV="1">
            <a:off x="4392386" y="2939143"/>
            <a:ext cx="1703614" cy="2710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225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6D9E4-95A9-47CF-8744-3E25DDD61AA5}"/>
              </a:ext>
            </a:extLst>
          </p:cNvPr>
          <p:cNvSpPr>
            <a:spLocks noGrp="1"/>
          </p:cNvSpPr>
          <p:nvPr>
            <p:ph type="title"/>
          </p:nvPr>
        </p:nvSpPr>
        <p:spPr>
          <a:xfrm>
            <a:off x="581192" y="702156"/>
            <a:ext cx="11029616" cy="1012344"/>
          </a:xfrm>
        </p:spPr>
        <p:txBody>
          <a:bodyPr/>
          <a:lstStyle/>
          <a:p>
            <a:pPr algn="ctr"/>
            <a:r>
              <a:rPr lang="en-US" dirty="0"/>
              <a:t>Markings: </a:t>
            </a:r>
            <a:br>
              <a:rPr lang="en-US" dirty="0"/>
            </a:br>
            <a:r>
              <a:rPr lang="en-US" dirty="0"/>
              <a:t>(Example – Tight head Steel Drum for Liquid Hazmat)</a:t>
            </a:r>
          </a:p>
        </p:txBody>
      </p:sp>
      <p:sp>
        <p:nvSpPr>
          <p:cNvPr id="3" name="Content Placeholder 2">
            <a:extLst>
              <a:ext uri="{FF2B5EF4-FFF2-40B4-BE49-F238E27FC236}">
                <a16:creationId xmlns:a16="http://schemas.microsoft.com/office/drawing/2014/main" id="{BB773843-AAE5-44F4-92D3-8BDC5B633704}"/>
              </a:ext>
            </a:extLst>
          </p:cNvPr>
          <p:cNvSpPr>
            <a:spLocks noGrp="1"/>
          </p:cNvSpPr>
          <p:nvPr>
            <p:ph idx="1"/>
          </p:nvPr>
        </p:nvSpPr>
        <p:spPr>
          <a:xfrm>
            <a:off x="581191" y="1910443"/>
            <a:ext cx="11029615" cy="4637314"/>
          </a:xfrm>
        </p:spPr>
        <p:txBody>
          <a:bodyPr>
            <a:normAutofit lnSpcReduction="10000"/>
          </a:bodyPr>
          <a:lstStyle/>
          <a:p>
            <a:pPr lvl="4">
              <a:spcBef>
                <a:spcPct val="0"/>
              </a:spcBef>
              <a:buFontTx/>
              <a:buNone/>
            </a:pPr>
            <a:r>
              <a:rPr kumimoji="1" lang="en-US" altLang="en-US" sz="1800" b="1" dirty="0">
                <a:solidFill>
                  <a:srgbClr val="000000"/>
                </a:solidFill>
                <a:latin typeface="Tahoma" panose="020B0604030504040204" pitchFamily="34" charset="0"/>
              </a:rPr>
              <a:t>                                </a:t>
            </a:r>
          </a:p>
          <a:p>
            <a:pPr lvl="4">
              <a:spcBef>
                <a:spcPct val="0"/>
              </a:spcBef>
              <a:buFontTx/>
              <a:buNone/>
            </a:pPr>
            <a:r>
              <a:rPr kumimoji="1" lang="en-US" altLang="en-US" sz="1800" b="1" dirty="0">
                <a:solidFill>
                  <a:srgbClr val="000000"/>
                </a:solidFill>
                <a:latin typeface="Tahoma" panose="020B0604030504040204" pitchFamily="34" charset="0"/>
              </a:rPr>
              <a:t>						</a:t>
            </a:r>
          </a:p>
          <a:p>
            <a:pPr lvl="4">
              <a:spcBef>
                <a:spcPct val="0"/>
              </a:spcBef>
              <a:buFontTx/>
              <a:buNone/>
            </a:pPr>
            <a:endParaRPr kumimoji="1" lang="en-US" altLang="en-US" sz="1800" b="1" dirty="0">
              <a:solidFill>
                <a:srgbClr val="000000"/>
              </a:solidFill>
              <a:latin typeface="Tahoma" panose="020B0604030504040204" pitchFamily="34" charset="0"/>
            </a:endParaRPr>
          </a:p>
          <a:p>
            <a:pPr lvl="4">
              <a:spcBef>
                <a:spcPct val="0"/>
              </a:spcBef>
              <a:buFontTx/>
              <a:buNone/>
            </a:pPr>
            <a:r>
              <a:rPr kumimoji="1" lang="en-US" altLang="en-US" sz="3200" b="1" dirty="0">
                <a:solidFill>
                  <a:srgbClr val="000000"/>
                </a:solidFill>
                <a:latin typeface="Tahoma" panose="020B0604030504040204" pitchFamily="34" charset="0"/>
              </a:rPr>
              <a:t>						1A1/Y1.2/100/21</a:t>
            </a:r>
          </a:p>
          <a:p>
            <a:pPr lvl="4">
              <a:spcBef>
                <a:spcPct val="0"/>
              </a:spcBef>
              <a:buFontTx/>
              <a:buNone/>
            </a:pPr>
            <a:r>
              <a:rPr kumimoji="1" lang="en-US" altLang="en-US" sz="3200" b="1" dirty="0">
                <a:solidFill>
                  <a:srgbClr val="000000"/>
                </a:solidFill>
                <a:latin typeface="Tahoma" panose="020B0604030504040204" pitchFamily="34" charset="0"/>
              </a:rPr>
              <a:t>                       USA/M1234</a:t>
            </a:r>
          </a:p>
          <a:p>
            <a:pPr lvl="4">
              <a:spcBef>
                <a:spcPct val="0"/>
              </a:spcBef>
              <a:buFontTx/>
              <a:buNone/>
            </a:pPr>
            <a:endParaRPr kumimoji="1" lang="en-US" sz="3200" b="1" dirty="0">
              <a:solidFill>
                <a:srgbClr val="000000"/>
              </a:solidFill>
              <a:latin typeface="Tahoma" panose="020B0604030504040204" pitchFamily="34" charset="0"/>
            </a:endParaRPr>
          </a:p>
          <a:p>
            <a:pPr lvl="4">
              <a:spcBef>
                <a:spcPct val="0"/>
              </a:spcBef>
              <a:buFontTx/>
              <a:buNone/>
            </a:pPr>
            <a:endParaRPr kumimoji="1" lang="en-US" sz="2000" b="1" dirty="0">
              <a:solidFill>
                <a:srgbClr val="000000"/>
              </a:solidFill>
              <a:latin typeface="Tahoma" panose="020B0604030504040204" pitchFamily="34" charset="0"/>
            </a:endParaRPr>
          </a:p>
          <a:p>
            <a:pPr lvl="4">
              <a:spcBef>
                <a:spcPct val="0"/>
              </a:spcBef>
              <a:buFontTx/>
              <a:buNone/>
            </a:pPr>
            <a:r>
              <a:rPr kumimoji="1" lang="en-US" sz="2000" b="1" dirty="0">
                <a:solidFill>
                  <a:srgbClr val="000000"/>
                </a:solidFill>
                <a:latin typeface="Tahoma" panose="020B0604030504040204" pitchFamily="34" charset="0"/>
              </a:rPr>
              <a:t>UN Symbol										Vapor Pressure				</a:t>
            </a:r>
          </a:p>
          <a:p>
            <a:pPr lvl="4">
              <a:spcBef>
                <a:spcPct val="0"/>
              </a:spcBef>
              <a:buFontTx/>
              <a:buNone/>
            </a:pPr>
            <a:r>
              <a:rPr kumimoji="1" lang="en-US" sz="2000" b="1" dirty="0">
                <a:solidFill>
                  <a:srgbClr val="000000"/>
                </a:solidFill>
                <a:latin typeface="Tahoma" panose="020B0604030504040204" pitchFamily="34" charset="0"/>
              </a:rPr>
              <a:t>Design											  Year of Manufacture</a:t>
            </a:r>
          </a:p>
          <a:p>
            <a:pPr lvl="4">
              <a:spcBef>
                <a:spcPct val="0"/>
              </a:spcBef>
              <a:buFontTx/>
              <a:buNone/>
            </a:pPr>
            <a:r>
              <a:rPr kumimoji="1" lang="en-US" sz="2000" b="1" dirty="0">
                <a:solidFill>
                  <a:srgbClr val="000000"/>
                </a:solidFill>
                <a:latin typeface="Tahoma" panose="020B0604030504040204" pitchFamily="34" charset="0"/>
              </a:rPr>
              <a:t>Packing Group							Manufacturer’s ID #</a:t>
            </a:r>
          </a:p>
          <a:p>
            <a:pPr lvl="4">
              <a:spcBef>
                <a:spcPct val="0"/>
              </a:spcBef>
              <a:buFontTx/>
              <a:buNone/>
            </a:pPr>
            <a:r>
              <a:rPr kumimoji="1" lang="en-US" sz="2000" b="1" dirty="0">
                <a:solidFill>
                  <a:srgbClr val="000000"/>
                </a:solidFill>
                <a:latin typeface="Tahoma" panose="020B0604030504040204" pitchFamily="34" charset="0"/>
              </a:rPr>
              <a:t>Specific Gravity of Liquid				Country of Manufacture</a:t>
            </a:r>
          </a:p>
          <a:p>
            <a:pPr lvl="4">
              <a:spcBef>
                <a:spcPct val="0"/>
              </a:spcBef>
              <a:buFontTx/>
              <a:buNone/>
            </a:pPr>
            <a:endParaRPr kumimoji="1" lang="en-US" sz="2000" b="1" dirty="0">
              <a:solidFill>
                <a:srgbClr val="000000"/>
              </a:solidFill>
              <a:latin typeface="Tahoma" panose="020B0604030504040204" pitchFamily="34" charset="0"/>
            </a:endParaRPr>
          </a:p>
          <a:p>
            <a:pPr lvl="4">
              <a:spcBef>
                <a:spcPct val="0"/>
              </a:spcBef>
              <a:buFontTx/>
              <a:buNone/>
            </a:pPr>
            <a:endParaRPr kumimoji="1" lang="en-US" sz="2000" b="1" dirty="0">
              <a:solidFill>
                <a:srgbClr val="000000"/>
              </a:solidFill>
              <a:latin typeface="Tahoma" panose="020B0604030504040204" pitchFamily="34" charset="0"/>
            </a:endParaRPr>
          </a:p>
          <a:p>
            <a:pPr lvl="4">
              <a:spcBef>
                <a:spcPct val="0"/>
              </a:spcBef>
              <a:buFontTx/>
              <a:buNone/>
            </a:pPr>
            <a:endParaRPr kumimoji="1" lang="en-US" sz="2000" b="1" dirty="0">
              <a:solidFill>
                <a:srgbClr val="000000"/>
              </a:solidFill>
              <a:latin typeface="Tahoma" panose="020B0604030504040204" pitchFamily="34" charset="0"/>
            </a:endParaRPr>
          </a:p>
          <a:p>
            <a:pPr lvl="4">
              <a:spcBef>
                <a:spcPct val="0"/>
              </a:spcBef>
              <a:buFontTx/>
              <a:buNone/>
            </a:pPr>
            <a:endParaRPr kumimoji="1" lang="en-US" sz="2000" b="1" dirty="0">
              <a:solidFill>
                <a:srgbClr val="000000"/>
              </a:solidFill>
              <a:latin typeface="Tahoma" panose="020B0604030504040204" pitchFamily="34" charset="0"/>
            </a:endParaRPr>
          </a:p>
          <a:p>
            <a:pPr lvl="4">
              <a:spcBef>
                <a:spcPct val="0"/>
              </a:spcBef>
              <a:buFontTx/>
              <a:buNone/>
            </a:pPr>
            <a:endParaRPr lang="en-US" sz="3200" dirty="0"/>
          </a:p>
        </p:txBody>
      </p:sp>
      <p:sp>
        <p:nvSpPr>
          <p:cNvPr id="4" name="Oval 7">
            <a:extLst>
              <a:ext uri="{FF2B5EF4-FFF2-40B4-BE49-F238E27FC236}">
                <a16:creationId xmlns:a16="http://schemas.microsoft.com/office/drawing/2014/main" id="{F563A681-D7BA-4B85-B2A4-132D178D1841}"/>
              </a:ext>
            </a:extLst>
          </p:cNvPr>
          <p:cNvSpPr>
            <a:spLocks noChangeArrowheads="1"/>
          </p:cNvSpPr>
          <p:nvPr/>
        </p:nvSpPr>
        <p:spPr bwMode="auto">
          <a:xfrm>
            <a:off x="2939142" y="1975758"/>
            <a:ext cx="1012371" cy="881744"/>
          </a:xfrm>
          <a:prstGeom prst="ellipse">
            <a:avLst/>
          </a:prstGeom>
          <a:noFill/>
          <a:ln w="349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50000"/>
              </a:lnSpc>
              <a:spcBef>
                <a:spcPct val="50000"/>
              </a:spcBef>
              <a:buFontTx/>
              <a:buNone/>
            </a:pPr>
            <a:r>
              <a:rPr lang="en-US" altLang="en-US" b="1" dirty="0">
                <a:solidFill>
                  <a:srgbClr val="000000"/>
                </a:solidFill>
                <a:latin typeface="Tahoma" panose="020B0604030504040204" pitchFamily="34" charset="0"/>
              </a:rPr>
              <a:t>u</a:t>
            </a:r>
          </a:p>
          <a:p>
            <a:pPr algn="ctr">
              <a:lnSpc>
                <a:spcPct val="75000"/>
              </a:lnSpc>
              <a:buFontTx/>
              <a:buNone/>
            </a:pPr>
            <a:r>
              <a:rPr lang="en-US" altLang="en-US" sz="2800" b="1" dirty="0">
                <a:solidFill>
                  <a:srgbClr val="000000"/>
                </a:solidFill>
                <a:latin typeface="Tahoma" panose="020B0604030504040204" pitchFamily="34" charset="0"/>
              </a:rPr>
              <a:t>N</a:t>
            </a:r>
          </a:p>
        </p:txBody>
      </p:sp>
      <p:cxnSp>
        <p:nvCxnSpPr>
          <p:cNvPr id="13" name="Straight Arrow Connector 12">
            <a:extLst>
              <a:ext uri="{FF2B5EF4-FFF2-40B4-BE49-F238E27FC236}">
                <a16:creationId xmlns:a16="http://schemas.microsoft.com/office/drawing/2014/main" id="{9E473505-6374-4A3F-930E-CB334AFF06A3}"/>
              </a:ext>
            </a:extLst>
          </p:cNvPr>
          <p:cNvCxnSpPr>
            <a:cxnSpLocks/>
          </p:cNvCxnSpPr>
          <p:nvPr/>
        </p:nvCxnSpPr>
        <p:spPr>
          <a:xfrm flipV="1">
            <a:off x="2383971" y="3053443"/>
            <a:ext cx="555171" cy="849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C9062C4-6257-435A-9CFC-78F83E1AC3C7}"/>
              </a:ext>
            </a:extLst>
          </p:cNvPr>
          <p:cNvCxnSpPr>
            <a:cxnSpLocks/>
          </p:cNvCxnSpPr>
          <p:nvPr/>
        </p:nvCxnSpPr>
        <p:spPr>
          <a:xfrm flipV="1">
            <a:off x="2939142" y="2759528"/>
            <a:ext cx="1436915" cy="1747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393F699-B71E-4EB0-95EC-1C0D550418C9}"/>
              </a:ext>
            </a:extLst>
          </p:cNvPr>
          <p:cNvCxnSpPr>
            <a:cxnSpLocks/>
          </p:cNvCxnSpPr>
          <p:nvPr/>
        </p:nvCxnSpPr>
        <p:spPr>
          <a:xfrm flipV="1">
            <a:off x="3788229" y="2432957"/>
            <a:ext cx="1600200" cy="2400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F5FC191-38C6-4ADE-9B7E-D1A61FC92902}"/>
              </a:ext>
            </a:extLst>
          </p:cNvPr>
          <p:cNvCxnSpPr>
            <a:cxnSpLocks/>
          </p:cNvCxnSpPr>
          <p:nvPr/>
        </p:nvCxnSpPr>
        <p:spPr>
          <a:xfrm flipV="1">
            <a:off x="5094514" y="2432957"/>
            <a:ext cx="816429" cy="2710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FA489A7-149F-4D08-AB08-57B087BE01F2}"/>
              </a:ext>
            </a:extLst>
          </p:cNvPr>
          <p:cNvCxnSpPr>
            <a:cxnSpLocks/>
          </p:cNvCxnSpPr>
          <p:nvPr/>
        </p:nvCxnSpPr>
        <p:spPr>
          <a:xfrm flipH="1" flipV="1">
            <a:off x="6939643" y="2432957"/>
            <a:ext cx="1012371"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9E14708-8712-429E-B480-E8A832E150C9}"/>
              </a:ext>
            </a:extLst>
          </p:cNvPr>
          <p:cNvCxnSpPr>
            <a:cxnSpLocks/>
          </p:cNvCxnSpPr>
          <p:nvPr/>
        </p:nvCxnSpPr>
        <p:spPr>
          <a:xfrm flipH="1" flipV="1">
            <a:off x="7952014" y="2563586"/>
            <a:ext cx="881743" cy="1943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D22DAD0-D865-4BEC-88CD-65F6B2F2C06F}"/>
              </a:ext>
            </a:extLst>
          </p:cNvPr>
          <p:cNvCxnSpPr>
            <a:cxnSpLocks/>
          </p:cNvCxnSpPr>
          <p:nvPr/>
        </p:nvCxnSpPr>
        <p:spPr>
          <a:xfrm flipH="1" flipV="1">
            <a:off x="6711043" y="3053443"/>
            <a:ext cx="408214" cy="1943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FFD8EF4-90D8-4D33-94E7-4F82A02C7C2E}"/>
              </a:ext>
            </a:extLst>
          </p:cNvPr>
          <p:cNvCxnSpPr>
            <a:cxnSpLocks/>
          </p:cNvCxnSpPr>
          <p:nvPr/>
        </p:nvCxnSpPr>
        <p:spPr>
          <a:xfrm flipH="1" flipV="1">
            <a:off x="5388429" y="3053443"/>
            <a:ext cx="1175657" cy="2220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708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B05A4-157F-403C-939A-ED1B6A0A0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EA23F-756E-4231-8B2A-B03B551C7C90}"/>
              </a:ext>
            </a:extLst>
          </p:cNvPr>
          <p:cNvSpPr>
            <a:spLocks noGrp="1"/>
          </p:cNvSpPr>
          <p:nvPr>
            <p:ph type="title"/>
          </p:nvPr>
        </p:nvSpPr>
        <p:spPr>
          <a:xfrm>
            <a:off x="581192" y="1507414"/>
            <a:ext cx="5120255" cy="3903332"/>
          </a:xfrm>
        </p:spPr>
        <p:txBody>
          <a:bodyPr anchor="t">
            <a:normAutofit/>
          </a:bodyPr>
          <a:lstStyle/>
          <a:p>
            <a:r>
              <a:rPr lang="en-US" altLang="en-US" sz="4000">
                <a:solidFill>
                  <a:schemeClr val="tx1">
                    <a:lumMod val="85000"/>
                    <a:lumOff val="15000"/>
                  </a:schemeClr>
                </a:solidFill>
              </a:rPr>
              <a:t>DOT Registration Numbers </a:t>
            </a:r>
            <a:endParaRPr lang="en-US" sz="4000">
              <a:solidFill>
                <a:schemeClr val="tx1">
                  <a:lumMod val="85000"/>
                  <a:lumOff val="15000"/>
                </a:schemeClr>
              </a:solidFill>
            </a:endParaRPr>
          </a:p>
        </p:txBody>
      </p:sp>
      <p:sp>
        <p:nvSpPr>
          <p:cNvPr id="10" name="Rectangle 9">
            <a:extLst>
              <a:ext uri="{FF2B5EF4-FFF2-40B4-BE49-F238E27FC236}">
                <a16:creationId xmlns:a16="http://schemas.microsoft.com/office/drawing/2014/main" id="{E8CCE107-A70B-4916-9A0B-751C70B9B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A925BC7-7CC5-4A0C-9B3D-8829EBF2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A1BEBD1-EFF7-4439-8385-DFC399FA9ACE}"/>
              </a:ext>
            </a:extLst>
          </p:cNvPr>
          <p:cNvSpPr>
            <a:spLocks noGrp="1"/>
          </p:cNvSpPr>
          <p:nvPr>
            <p:ph idx="1"/>
          </p:nvPr>
        </p:nvSpPr>
        <p:spPr>
          <a:xfrm>
            <a:off x="6441743" y="1143000"/>
            <a:ext cx="4819091" cy="4735019"/>
          </a:xfrm>
          <a:ln w="57150">
            <a:noFill/>
          </a:ln>
        </p:spPr>
        <p:txBody>
          <a:bodyPr anchor="t">
            <a:normAutofit/>
          </a:bodyPr>
          <a:lstStyle/>
          <a:p>
            <a:pPr eaLnBrk="1" hangingPunct="1"/>
            <a:r>
              <a:rPr lang="en-US" altLang="en-US" sz="2400" dirty="0"/>
              <a:t>Instead of marking containers with their company name and address, manufacturers and reconditioners can obtain a registration number from the U.S DOT.</a:t>
            </a:r>
          </a:p>
          <a:p>
            <a:pPr eaLnBrk="1" hangingPunct="1"/>
            <a:endParaRPr lang="en-US" altLang="en-US" sz="2400" dirty="0"/>
          </a:p>
          <a:p>
            <a:pPr eaLnBrk="1" hangingPunct="1"/>
            <a:r>
              <a:rPr lang="en-US" altLang="en-US" sz="2400" dirty="0"/>
              <a:t>Registered numbers are 4-digits, preceded by an “R” or an “M”.  For example:  M1234.</a:t>
            </a:r>
          </a:p>
          <a:p>
            <a:pPr marL="0" indent="0">
              <a:buNone/>
            </a:pPr>
            <a:endParaRPr lang="en-US" sz="2000" dirty="0"/>
          </a:p>
        </p:txBody>
      </p:sp>
      <p:sp>
        <p:nvSpPr>
          <p:cNvPr id="14" name="Rectangle 13">
            <a:extLst>
              <a:ext uri="{FF2B5EF4-FFF2-40B4-BE49-F238E27FC236}">
                <a16:creationId xmlns:a16="http://schemas.microsoft.com/office/drawing/2014/main" id="{6E67D916-28C7-4965-BA3C-287FB857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8156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D2F36-BBDF-4647-A30A-28314D5E15BD}"/>
              </a:ext>
            </a:extLst>
          </p:cNvPr>
          <p:cNvSpPr>
            <a:spLocks noGrp="1"/>
          </p:cNvSpPr>
          <p:nvPr>
            <p:ph type="title"/>
          </p:nvPr>
        </p:nvSpPr>
        <p:spPr>
          <a:xfrm>
            <a:off x="581192" y="702156"/>
            <a:ext cx="11029616" cy="1159301"/>
          </a:xfrm>
        </p:spPr>
        <p:txBody>
          <a:bodyPr>
            <a:normAutofit/>
          </a:bodyPr>
          <a:lstStyle/>
          <a:p>
            <a:pPr algn="ctr" eaLnBrk="1" hangingPunct="1"/>
            <a:r>
              <a:rPr lang="en-US" altLang="en-US" sz="3600" b="1" dirty="0">
                <a:solidFill>
                  <a:srgbClr val="000000"/>
                </a:solidFill>
              </a:rPr>
              <a:t>Hazardous Materials Employee Training</a:t>
            </a:r>
            <a:br>
              <a:rPr lang="en-US" altLang="en-US" sz="2800" b="1" dirty="0">
                <a:solidFill>
                  <a:srgbClr val="000000"/>
                </a:solidFill>
              </a:rPr>
            </a:br>
            <a:endParaRPr lang="en-US" dirty="0"/>
          </a:p>
        </p:txBody>
      </p:sp>
      <p:sp>
        <p:nvSpPr>
          <p:cNvPr id="3" name="Content Placeholder 2">
            <a:extLst>
              <a:ext uri="{FF2B5EF4-FFF2-40B4-BE49-F238E27FC236}">
                <a16:creationId xmlns:a16="http://schemas.microsoft.com/office/drawing/2014/main" id="{18FB6767-0F67-4964-AB74-0A5F68A6F3CB}"/>
              </a:ext>
            </a:extLst>
          </p:cNvPr>
          <p:cNvSpPr>
            <a:spLocks noGrp="1"/>
          </p:cNvSpPr>
          <p:nvPr>
            <p:ph idx="1"/>
          </p:nvPr>
        </p:nvSpPr>
        <p:spPr>
          <a:xfrm>
            <a:off x="581192" y="1665513"/>
            <a:ext cx="11029615" cy="4947557"/>
          </a:xfrm>
        </p:spPr>
        <p:txBody>
          <a:bodyPr>
            <a:normAutofit/>
          </a:bodyPr>
          <a:lstStyle/>
          <a:p>
            <a:r>
              <a:rPr lang="en-US" sz="2400" dirty="0"/>
              <a:t> </a:t>
            </a:r>
            <a:r>
              <a:rPr lang="en-US" sz="3600" dirty="0"/>
              <a:t>Federal requirements governing hazmat employee training are found in Title 49 of the Code of Federal Regulations (</a:t>
            </a:r>
            <a:r>
              <a:rPr lang="en-US" altLang="en-US" sz="3600" dirty="0">
                <a:solidFill>
                  <a:srgbClr val="000000"/>
                </a:solidFill>
              </a:rPr>
              <a:t>§172.700 ‑172.704)</a:t>
            </a:r>
          </a:p>
          <a:p>
            <a:r>
              <a:rPr lang="en-US" sz="3600" dirty="0">
                <a:solidFill>
                  <a:srgbClr val="000000"/>
                </a:solidFill>
              </a:rPr>
              <a:t>The U.S. Department of Transportation is the primary regulatory agency for container reconditioners, manufacturers and distributors of packagings.</a:t>
            </a:r>
            <a:endParaRPr lang="en-US" sz="3600" dirty="0"/>
          </a:p>
        </p:txBody>
      </p:sp>
    </p:spTree>
    <p:extLst>
      <p:ext uri="{BB962C8B-B14F-4D97-AF65-F5344CB8AC3E}">
        <p14:creationId xmlns:p14="http://schemas.microsoft.com/office/powerpoint/2010/main" val="3186179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FB88-4AD0-4BB0-AD7A-AA437CDBE62A}"/>
              </a:ext>
            </a:extLst>
          </p:cNvPr>
          <p:cNvSpPr>
            <a:spLocks noGrp="1"/>
          </p:cNvSpPr>
          <p:nvPr>
            <p:ph type="title"/>
          </p:nvPr>
        </p:nvSpPr>
        <p:spPr>
          <a:xfrm>
            <a:off x="581192" y="702156"/>
            <a:ext cx="11029616" cy="1093987"/>
          </a:xfrm>
        </p:spPr>
        <p:txBody>
          <a:bodyPr/>
          <a:lstStyle/>
          <a:p>
            <a:pPr algn="ctr"/>
            <a:r>
              <a:rPr lang="en-US" altLang="en-US" sz="3600" dirty="0">
                <a:solidFill>
                  <a:srgbClr val="000000"/>
                </a:solidFill>
              </a:rPr>
              <a:t>Bottom embossment for </a:t>
            </a:r>
            <a:r>
              <a:rPr lang="en-US" altLang="en-US" sz="3600" b="1" i="1" u="sng" dirty="0">
                <a:solidFill>
                  <a:srgbClr val="000000"/>
                </a:solidFill>
              </a:rPr>
              <a:t>steel drums</a:t>
            </a:r>
            <a:br>
              <a:rPr lang="en-US" altLang="en-US" sz="2800" b="1" i="1" u="sng" dirty="0">
                <a:solidFill>
                  <a:srgbClr val="000000"/>
                </a:solidFill>
              </a:rPr>
            </a:br>
            <a:endParaRPr lang="en-US" dirty="0"/>
          </a:p>
        </p:txBody>
      </p:sp>
      <p:sp>
        <p:nvSpPr>
          <p:cNvPr id="3" name="Content Placeholder 2">
            <a:extLst>
              <a:ext uri="{FF2B5EF4-FFF2-40B4-BE49-F238E27FC236}">
                <a16:creationId xmlns:a16="http://schemas.microsoft.com/office/drawing/2014/main" id="{74222632-CBC5-44F3-B591-B9A295FEEB15}"/>
              </a:ext>
            </a:extLst>
          </p:cNvPr>
          <p:cNvSpPr>
            <a:spLocks noGrp="1"/>
          </p:cNvSpPr>
          <p:nvPr>
            <p:ph idx="1"/>
          </p:nvPr>
        </p:nvSpPr>
        <p:spPr>
          <a:xfrm>
            <a:off x="581192" y="1485900"/>
            <a:ext cx="11029615" cy="5372099"/>
          </a:xfrm>
        </p:spPr>
        <p:txBody>
          <a:bodyPr>
            <a:normAutofit fontScale="92500" lnSpcReduction="20000"/>
          </a:bodyPr>
          <a:lstStyle/>
          <a:p>
            <a:pPr marL="0" indent="0" algn="ctr" eaLnBrk="1" hangingPunct="1">
              <a:buNone/>
            </a:pPr>
            <a:r>
              <a:rPr lang="en-US" altLang="en-US" sz="2800" dirty="0">
                <a:solidFill>
                  <a:srgbClr val="000000"/>
                </a:solidFill>
              </a:rPr>
              <a:t>The bottom of every steel drum must be permanently marked (embossed) with certain items.  This is called the “birthmark”.</a:t>
            </a:r>
          </a:p>
          <a:p>
            <a:pPr marL="0" indent="0" algn="l" eaLnBrk="1" hangingPunct="1">
              <a:buNone/>
            </a:pPr>
            <a:endParaRPr lang="en-US" altLang="en-US" sz="1600" dirty="0">
              <a:solidFill>
                <a:srgbClr val="000000"/>
              </a:solidFill>
            </a:endParaRPr>
          </a:p>
          <a:p>
            <a:pPr marL="0" indent="0" algn="ctr" eaLnBrk="1" hangingPunct="1">
              <a:buNone/>
            </a:pPr>
            <a:r>
              <a:rPr lang="en-US" altLang="en-US" sz="1600" dirty="0">
                <a:solidFill>
                  <a:srgbClr val="000000"/>
                </a:solidFill>
              </a:rPr>
              <a:t> </a:t>
            </a:r>
            <a:r>
              <a:rPr lang="en-US" altLang="en-US" sz="2600" b="1" dirty="0">
                <a:solidFill>
                  <a:srgbClr val="000000"/>
                </a:solidFill>
              </a:rPr>
              <a:t>Example:    UN 1A1 / Y 1.4 / 200 / 20 </a:t>
            </a:r>
          </a:p>
          <a:p>
            <a:pPr marL="0" indent="0" algn="ctr" eaLnBrk="1" hangingPunct="1">
              <a:buNone/>
            </a:pPr>
            <a:r>
              <a:rPr lang="en-US" altLang="en-US" sz="2600" b="1" dirty="0">
                <a:solidFill>
                  <a:srgbClr val="000000"/>
                </a:solidFill>
              </a:rPr>
              <a:t>                     1.2   0.9   1.2</a:t>
            </a:r>
          </a:p>
          <a:p>
            <a:pPr marL="0" indent="0" algn="l" eaLnBrk="1" hangingPunct="1">
              <a:buNone/>
            </a:pPr>
            <a:r>
              <a:rPr lang="en-US" altLang="en-US" sz="2600" dirty="0">
                <a:solidFill>
                  <a:srgbClr val="000000"/>
                </a:solidFill>
              </a:rPr>
              <a:t>   </a:t>
            </a:r>
          </a:p>
          <a:p>
            <a:pPr marL="0" indent="0" algn="l" eaLnBrk="1" hangingPunct="1">
              <a:buNone/>
            </a:pPr>
            <a:r>
              <a:rPr lang="en-US" altLang="en-US" sz="2600" b="1" dirty="0">
                <a:solidFill>
                  <a:srgbClr val="000000"/>
                </a:solidFill>
              </a:rPr>
              <a:t>UN 1A1 / Y 1.4 / 200 / 20 </a:t>
            </a:r>
            <a:r>
              <a:rPr lang="en-US" altLang="en-US" sz="2600" dirty="0">
                <a:solidFill>
                  <a:srgbClr val="000000"/>
                </a:solidFill>
              </a:rPr>
              <a:t>		Tight head steel drum, passed certain tests and 										manufactured in 2020</a:t>
            </a:r>
          </a:p>
          <a:p>
            <a:pPr marL="0" indent="0" algn="l" eaLnBrk="1" hangingPunct="1">
              <a:buNone/>
            </a:pPr>
            <a:r>
              <a:rPr lang="en-US" altLang="en-US" sz="2600" dirty="0">
                <a:solidFill>
                  <a:srgbClr val="000000"/>
                </a:solidFill>
              </a:rPr>
              <a:t> </a:t>
            </a:r>
            <a:r>
              <a:rPr lang="en-US" altLang="en-US" sz="2600" b="1" dirty="0">
                <a:solidFill>
                  <a:srgbClr val="000000"/>
                </a:solidFill>
              </a:rPr>
              <a:t>1.2/0.9/1.2  	</a:t>
            </a:r>
            <a:r>
              <a:rPr lang="en-US" altLang="en-US" sz="2600" dirty="0">
                <a:solidFill>
                  <a:srgbClr val="000000"/>
                </a:solidFill>
              </a:rPr>
              <a:t>					Steel thickness in mm (top, body, bottom)¹</a:t>
            </a:r>
          </a:p>
          <a:p>
            <a:pPr marL="0" indent="0" algn="l" eaLnBrk="1" hangingPunct="1">
              <a:buNone/>
            </a:pPr>
            <a:endParaRPr lang="en-US" altLang="en-US" sz="2400" dirty="0">
              <a:solidFill>
                <a:srgbClr val="000000"/>
              </a:solidFill>
            </a:endParaRPr>
          </a:p>
          <a:p>
            <a:pPr marL="0" indent="0" algn="l" eaLnBrk="1" hangingPunct="1">
              <a:buNone/>
            </a:pPr>
            <a:r>
              <a:rPr lang="en-US" altLang="en-US" sz="2400" dirty="0">
                <a:solidFill>
                  <a:srgbClr val="000000"/>
                </a:solidFill>
              </a:rPr>
              <a:t>¹ If a drum steel thickness mark is “1.0” , this means that drum that is “all-1 mm”      throughout the body and heads.</a:t>
            </a:r>
            <a:endParaRPr lang="en-US" altLang="en-US" sz="2400" dirty="0"/>
          </a:p>
          <a:p>
            <a:pPr marL="0" indent="0">
              <a:buNone/>
            </a:pPr>
            <a:endParaRPr lang="en-US" dirty="0"/>
          </a:p>
        </p:txBody>
      </p:sp>
      <p:cxnSp>
        <p:nvCxnSpPr>
          <p:cNvPr id="5" name="Straight Arrow Connector 4">
            <a:extLst>
              <a:ext uri="{FF2B5EF4-FFF2-40B4-BE49-F238E27FC236}">
                <a16:creationId xmlns:a16="http://schemas.microsoft.com/office/drawing/2014/main" id="{1A47CFB3-921C-4520-8F7A-962ADCD223DC}"/>
              </a:ext>
            </a:extLst>
          </p:cNvPr>
          <p:cNvCxnSpPr>
            <a:cxnSpLocks/>
          </p:cNvCxnSpPr>
          <p:nvPr/>
        </p:nvCxnSpPr>
        <p:spPr>
          <a:xfrm>
            <a:off x="4343400" y="4327071"/>
            <a:ext cx="3265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D535712-FC1F-4236-8E9F-948E3167F2ED}"/>
              </a:ext>
            </a:extLst>
          </p:cNvPr>
          <p:cNvCxnSpPr>
            <a:cxnSpLocks/>
          </p:cNvCxnSpPr>
          <p:nvPr/>
        </p:nvCxnSpPr>
        <p:spPr>
          <a:xfrm>
            <a:off x="2547257" y="5061858"/>
            <a:ext cx="1992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147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27FD-2CD4-4959-B7D1-F5F25F06F8AD}"/>
              </a:ext>
            </a:extLst>
          </p:cNvPr>
          <p:cNvSpPr>
            <a:spLocks noGrp="1"/>
          </p:cNvSpPr>
          <p:nvPr>
            <p:ph type="title"/>
          </p:nvPr>
        </p:nvSpPr>
        <p:spPr>
          <a:xfrm>
            <a:off x="581192" y="702156"/>
            <a:ext cx="11029616" cy="996015"/>
          </a:xfrm>
        </p:spPr>
        <p:txBody>
          <a:bodyPr>
            <a:normAutofit/>
          </a:bodyPr>
          <a:lstStyle/>
          <a:p>
            <a:pPr algn="ctr"/>
            <a:r>
              <a:rPr lang="en-US" altLang="en-US" sz="4400" dirty="0">
                <a:solidFill>
                  <a:srgbClr val="000000"/>
                </a:solidFill>
              </a:rPr>
              <a:t>Closure Instructions</a:t>
            </a:r>
            <a:endParaRPr lang="en-US" sz="4400" dirty="0"/>
          </a:p>
        </p:txBody>
      </p:sp>
      <p:sp>
        <p:nvSpPr>
          <p:cNvPr id="3" name="Content Placeholder 2">
            <a:extLst>
              <a:ext uri="{FF2B5EF4-FFF2-40B4-BE49-F238E27FC236}">
                <a16:creationId xmlns:a16="http://schemas.microsoft.com/office/drawing/2014/main" id="{0A7AF9F7-5E60-4ECB-A160-B3D9826993E5}"/>
              </a:ext>
            </a:extLst>
          </p:cNvPr>
          <p:cNvSpPr>
            <a:spLocks noGrp="1"/>
          </p:cNvSpPr>
          <p:nvPr>
            <p:ph idx="1"/>
          </p:nvPr>
        </p:nvSpPr>
        <p:spPr>
          <a:xfrm>
            <a:off x="581192" y="1698171"/>
            <a:ext cx="11029615" cy="5045529"/>
          </a:xfrm>
        </p:spPr>
        <p:txBody>
          <a:bodyPr/>
          <a:lstStyle/>
          <a:p>
            <a:pPr algn="l" eaLnBrk="1" hangingPunct="1"/>
            <a:r>
              <a:rPr lang="en-US" altLang="en-US" sz="2400" dirty="0">
                <a:solidFill>
                  <a:srgbClr val="000000"/>
                </a:solidFill>
              </a:rPr>
              <a:t>Manufacturers, reconditioners and distributors of hazmat packagings must provide users (customers) with </a:t>
            </a:r>
            <a:r>
              <a:rPr lang="en-US" altLang="en-US" sz="2400" u="sng" dirty="0">
                <a:solidFill>
                  <a:srgbClr val="000000"/>
                </a:solidFill>
              </a:rPr>
              <a:t>written</a:t>
            </a:r>
            <a:r>
              <a:rPr lang="en-US" altLang="en-US" sz="2400" dirty="0">
                <a:solidFill>
                  <a:srgbClr val="000000"/>
                </a:solidFill>
              </a:rPr>
              <a:t> instructions on how to properly close the packagings. </a:t>
            </a:r>
          </a:p>
          <a:p>
            <a:pPr algn="l" eaLnBrk="1" hangingPunct="1"/>
            <a:endParaRPr lang="en-US" altLang="en-US" sz="2400" dirty="0">
              <a:solidFill>
                <a:srgbClr val="000000"/>
              </a:solidFill>
            </a:endParaRPr>
          </a:p>
          <a:p>
            <a:pPr algn="l" eaLnBrk="1" hangingPunct="1"/>
            <a:r>
              <a:rPr lang="en-US" altLang="en-US" sz="2400" dirty="0">
                <a:solidFill>
                  <a:srgbClr val="000000"/>
                </a:solidFill>
              </a:rPr>
              <a:t>Reconditioners/distributers can write their own instructions or obtain instructions from the original manufacturers of packagings and closures.</a:t>
            </a:r>
          </a:p>
          <a:p>
            <a:pPr algn="l" eaLnBrk="1" hangingPunct="1"/>
            <a:endParaRPr lang="en-US" altLang="en-US" sz="2400" dirty="0">
              <a:solidFill>
                <a:srgbClr val="000000"/>
              </a:solidFill>
            </a:endParaRPr>
          </a:p>
          <a:p>
            <a:pPr algn="l" eaLnBrk="1" hangingPunct="1"/>
            <a:r>
              <a:rPr lang="en-US" altLang="en-US" sz="2400" dirty="0">
                <a:solidFill>
                  <a:srgbClr val="000000"/>
                </a:solidFill>
              </a:rPr>
              <a:t>RIPA will provide members with sample closure instructions for drums and IBCs upon request.</a:t>
            </a:r>
            <a:endParaRPr lang="en-US" altLang="en-US" sz="2400" dirty="0"/>
          </a:p>
          <a:p>
            <a:pPr marL="0" indent="0">
              <a:buNone/>
            </a:pPr>
            <a:endParaRPr lang="en-US" dirty="0"/>
          </a:p>
        </p:txBody>
      </p:sp>
    </p:spTree>
    <p:extLst>
      <p:ext uri="{BB962C8B-B14F-4D97-AF65-F5344CB8AC3E}">
        <p14:creationId xmlns:p14="http://schemas.microsoft.com/office/powerpoint/2010/main" val="3453278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6B88F5D-C49E-4ED5-B049-9F3973525FE1}"/>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Safety Awareness Training</a:t>
            </a:r>
          </a:p>
        </p:txBody>
      </p:sp>
      <p:sp>
        <p:nvSpPr>
          <p:cNvPr id="3" name="Content Placeholder 2">
            <a:extLst>
              <a:ext uri="{FF2B5EF4-FFF2-40B4-BE49-F238E27FC236}">
                <a16:creationId xmlns:a16="http://schemas.microsoft.com/office/drawing/2014/main" id="{D5377F1C-194E-4AAA-A17A-BCB8C3093838}"/>
              </a:ext>
            </a:extLst>
          </p:cNvPr>
          <p:cNvSpPr>
            <a:spLocks noGrp="1"/>
          </p:cNvSpPr>
          <p:nvPr>
            <p:ph idx="1"/>
          </p:nvPr>
        </p:nvSpPr>
        <p:spPr>
          <a:xfrm>
            <a:off x="4534935" y="607878"/>
            <a:ext cx="6725899" cy="6250122"/>
          </a:xfrm>
        </p:spPr>
        <p:txBody>
          <a:bodyPr>
            <a:noAutofit/>
          </a:bodyPr>
          <a:lstStyle/>
          <a:p>
            <a:pPr marL="0" indent="0">
              <a:buNone/>
            </a:pPr>
            <a:r>
              <a:rPr lang="en-US" sz="2400" dirty="0"/>
              <a:t>Employers are required to give all hazmat employees Safety Awareness Training.  For packaging reconditioners and manufacturers, this includes information about:</a:t>
            </a:r>
          </a:p>
          <a:p>
            <a:r>
              <a:rPr lang="en-US" sz="2400" dirty="0"/>
              <a:t>Measures to protect the employee from exposure to hazardous materials, and </a:t>
            </a:r>
          </a:p>
          <a:p>
            <a:r>
              <a:rPr lang="en-US" sz="2400" dirty="0"/>
              <a:t>Procedures for avoiding accidents and handling hazmat incidents (spills) </a:t>
            </a:r>
          </a:p>
          <a:p>
            <a:pPr marL="0" indent="0">
              <a:buNone/>
            </a:pPr>
            <a:endParaRPr lang="en-US" sz="2400" dirty="0"/>
          </a:p>
          <a:p>
            <a:pPr marL="0" indent="0" algn="ctr">
              <a:buNone/>
            </a:pPr>
            <a:r>
              <a:rPr lang="en-US" sz="2400" b="1" dirty="0"/>
              <a:t>Note: OHSA or EPA workplace training programs        	may be used to satisfy this requirement</a:t>
            </a:r>
          </a:p>
        </p:txBody>
      </p:sp>
    </p:spTree>
    <p:extLst>
      <p:ext uri="{BB962C8B-B14F-4D97-AF65-F5344CB8AC3E}">
        <p14:creationId xmlns:p14="http://schemas.microsoft.com/office/powerpoint/2010/main" val="3953304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A02248-CA73-48BC-A788-06B03CF2422D}"/>
              </a:ext>
            </a:extLst>
          </p:cNvPr>
          <p:cNvSpPr>
            <a:spLocks noGrp="1"/>
          </p:cNvSpPr>
          <p:nvPr>
            <p:ph type="title"/>
          </p:nvPr>
        </p:nvSpPr>
        <p:spPr>
          <a:xfrm>
            <a:off x="446534" y="1037967"/>
            <a:ext cx="3703320" cy="4709131"/>
          </a:xfrm>
        </p:spPr>
        <p:txBody>
          <a:bodyPr anchor="ctr">
            <a:normAutofit/>
          </a:bodyPr>
          <a:lstStyle/>
          <a:p>
            <a:pPr algn="ctr"/>
            <a:r>
              <a:rPr lang="en-US" dirty="0"/>
              <a:t>Safety Training</a:t>
            </a:r>
            <a:br>
              <a:rPr lang="en-US" dirty="0"/>
            </a:br>
            <a:br>
              <a:rPr lang="en-US" dirty="0"/>
            </a:br>
            <a:r>
              <a:rPr lang="en-US" dirty="0"/>
              <a:t>What to do in the event of a </a:t>
            </a:r>
            <a:br>
              <a:rPr lang="en-US" dirty="0"/>
            </a:br>
            <a:r>
              <a:rPr lang="en-US" dirty="0"/>
              <a:t>hazmat spill</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43AB0E3-2E07-4883-983A-E4D74E20AA03}"/>
              </a:ext>
            </a:extLst>
          </p:cNvPr>
          <p:cNvGraphicFramePr>
            <a:graphicFrameLocks noGrp="1"/>
          </p:cNvGraphicFramePr>
          <p:nvPr>
            <p:ph idx="1"/>
            <p:extLst>
              <p:ext uri="{D42A27DB-BD31-4B8C-83A1-F6EECF244321}">
                <p14:modId xmlns:p14="http://schemas.microsoft.com/office/powerpoint/2010/main" val="2088299242"/>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4377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3A745-48D9-4B58-811B-CCEE2F690B3C}"/>
              </a:ext>
            </a:extLst>
          </p:cNvPr>
          <p:cNvSpPr>
            <a:spLocks noGrp="1"/>
          </p:cNvSpPr>
          <p:nvPr>
            <p:ph type="title"/>
          </p:nvPr>
        </p:nvSpPr>
        <p:spPr>
          <a:xfrm>
            <a:off x="581193" y="702156"/>
            <a:ext cx="4076153" cy="5156642"/>
          </a:xfrm>
        </p:spPr>
        <p:txBody>
          <a:bodyPr anchor="ctr">
            <a:normAutofit/>
          </a:bodyPr>
          <a:lstStyle/>
          <a:p>
            <a:r>
              <a:rPr lang="en-US" dirty="0">
                <a:solidFill>
                  <a:schemeClr val="tx2"/>
                </a:solidFill>
              </a:rPr>
              <a:t>Safety training:</a:t>
            </a:r>
            <a:br>
              <a:rPr lang="en-US" dirty="0">
                <a:solidFill>
                  <a:schemeClr val="tx2"/>
                </a:solidFill>
              </a:rPr>
            </a:br>
            <a:br>
              <a:rPr lang="en-US" dirty="0">
                <a:solidFill>
                  <a:schemeClr val="tx2"/>
                </a:solidFill>
              </a:rPr>
            </a:br>
            <a:r>
              <a:rPr lang="en-US" dirty="0">
                <a:solidFill>
                  <a:schemeClr val="tx2"/>
                </a:solidFill>
              </a:rPr>
              <a:t>what to do if an Employee is injured</a:t>
            </a:r>
          </a:p>
        </p:txBody>
      </p:sp>
      <p:sp>
        <p:nvSpPr>
          <p:cNvPr id="10"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E3E9DE8-9769-4CA8-9E03-EA093CE40415}"/>
              </a:ext>
            </a:extLst>
          </p:cNvPr>
          <p:cNvSpPr>
            <a:spLocks noGrp="1"/>
          </p:cNvSpPr>
          <p:nvPr>
            <p:ph idx="1"/>
          </p:nvPr>
        </p:nvSpPr>
        <p:spPr>
          <a:xfrm>
            <a:off x="4776743" y="702156"/>
            <a:ext cx="6484091" cy="5766934"/>
          </a:xfrm>
        </p:spPr>
        <p:txBody>
          <a:bodyPr>
            <a:normAutofit/>
          </a:bodyPr>
          <a:lstStyle/>
          <a:p>
            <a:pPr eaLnBrk="1" hangingPunct="1"/>
            <a:r>
              <a:rPr lang="en-US" altLang="en-US" sz="2400" dirty="0"/>
              <a:t>Offer first aid or obtain professional medical  assistance for anyone who may have been injured.   </a:t>
            </a:r>
          </a:p>
          <a:p>
            <a:pPr eaLnBrk="1" hangingPunct="1"/>
            <a:r>
              <a:rPr lang="en-US" altLang="en-US" sz="2400" dirty="0"/>
              <a:t>Employees should have  access to “Safety Data Sheets” (SDS) which contain first aid information; your employer will instruct you on where these sheets are kept.</a:t>
            </a:r>
          </a:p>
          <a:p>
            <a:pPr eaLnBrk="1" hangingPunct="1"/>
            <a:r>
              <a:rPr lang="en-US" altLang="en-US" sz="2400" dirty="0"/>
              <a:t>Some employers post 24-hour phone numbers to call and request that an SDS be sent by fax.</a:t>
            </a:r>
          </a:p>
          <a:p>
            <a:pPr eaLnBrk="1" hangingPunct="1"/>
            <a:r>
              <a:rPr lang="en-US" altLang="en-US" sz="2400" dirty="0"/>
              <a:t>In a medical emergency, do not hesitate to call the SDS number or dial 911 for help.</a:t>
            </a:r>
          </a:p>
          <a:p>
            <a:pPr marL="0" indent="0">
              <a:buNone/>
            </a:pPr>
            <a:endParaRPr lang="en-US" dirty="0"/>
          </a:p>
        </p:txBody>
      </p:sp>
    </p:spTree>
    <p:extLst>
      <p:ext uri="{BB962C8B-B14F-4D97-AF65-F5344CB8AC3E}">
        <p14:creationId xmlns:p14="http://schemas.microsoft.com/office/powerpoint/2010/main" val="1790960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918C-0766-4267-B5F2-61381CDC19BA}"/>
              </a:ext>
            </a:extLst>
          </p:cNvPr>
          <p:cNvSpPr>
            <a:spLocks noGrp="1"/>
          </p:cNvSpPr>
          <p:nvPr>
            <p:ph type="title"/>
          </p:nvPr>
        </p:nvSpPr>
        <p:spPr/>
        <p:txBody>
          <a:bodyPr>
            <a:normAutofit/>
          </a:bodyPr>
          <a:lstStyle/>
          <a:p>
            <a:pPr algn="ctr"/>
            <a:r>
              <a:rPr lang="en-US" altLang="en-US" sz="3600" dirty="0"/>
              <a:t>DOT Hazmat Security Awareness </a:t>
            </a:r>
            <a:br>
              <a:rPr lang="en-US" altLang="en-US" sz="3600" dirty="0"/>
            </a:br>
            <a:r>
              <a:rPr lang="en-US" altLang="en-US" sz="3600" dirty="0"/>
              <a:t>(Anti-terrorism)</a:t>
            </a:r>
            <a:endParaRPr lang="en-US" sz="3600" dirty="0"/>
          </a:p>
        </p:txBody>
      </p:sp>
      <p:sp>
        <p:nvSpPr>
          <p:cNvPr id="3" name="Content Placeholder 2">
            <a:extLst>
              <a:ext uri="{FF2B5EF4-FFF2-40B4-BE49-F238E27FC236}">
                <a16:creationId xmlns:a16="http://schemas.microsoft.com/office/drawing/2014/main" id="{0CB68BEE-14B0-4455-8799-CF6569E0E4C0}"/>
              </a:ext>
            </a:extLst>
          </p:cNvPr>
          <p:cNvSpPr>
            <a:spLocks noGrp="1"/>
          </p:cNvSpPr>
          <p:nvPr>
            <p:ph idx="1"/>
          </p:nvPr>
        </p:nvSpPr>
        <p:spPr>
          <a:xfrm>
            <a:off x="581192" y="1890876"/>
            <a:ext cx="11029615" cy="4967123"/>
          </a:xfrm>
        </p:spPr>
        <p:txBody>
          <a:bodyPr>
            <a:normAutofit/>
          </a:bodyPr>
          <a:lstStyle/>
          <a:p>
            <a:pPr algn="l" eaLnBrk="1" hangingPunct="1">
              <a:lnSpc>
                <a:spcPct val="80000"/>
              </a:lnSpc>
            </a:pPr>
            <a:r>
              <a:rPr lang="en-US" altLang="en-US" sz="2600" dirty="0">
                <a:cs typeface="Times New Roman" panose="02020603050405020304" pitchFamily="18" charset="0"/>
              </a:rPr>
              <a:t>DOT is concerned that certain hazardous materials, in storage or in transport, could  be targeted by terrorists for use as lethal and destructive tools.</a:t>
            </a:r>
          </a:p>
          <a:p>
            <a:pPr marL="0" indent="0" algn="l" eaLnBrk="1" hangingPunct="1">
              <a:lnSpc>
                <a:spcPct val="80000"/>
              </a:lnSpc>
              <a:buNone/>
            </a:pPr>
            <a:r>
              <a:rPr lang="en-US" altLang="en-US" sz="2600" dirty="0">
                <a:cs typeface="Times New Roman" panose="02020603050405020304" pitchFamily="18" charset="0"/>
              </a:rPr>
              <a:t> </a:t>
            </a:r>
          </a:p>
          <a:p>
            <a:pPr algn="l" eaLnBrk="1" hangingPunct="1">
              <a:lnSpc>
                <a:spcPct val="80000"/>
              </a:lnSpc>
            </a:pPr>
            <a:r>
              <a:rPr lang="en-US" altLang="en-US" sz="2600" dirty="0">
                <a:cs typeface="Times New Roman" panose="02020603050405020304" pitchFamily="18" charset="0"/>
              </a:rPr>
              <a:t>Companies shipping certain highly hazardous materials (e.g. explosives, radiological materials) are required to have </a:t>
            </a:r>
            <a:r>
              <a:rPr lang="en-US" altLang="en-US" sz="2600" u="sng" dirty="0">
                <a:cs typeface="Times New Roman" panose="02020603050405020304" pitchFamily="18" charset="0"/>
              </a:rPr>
              <a:t>written</a:t>
            </a:r>
            <a:r>
              <a:rPr lang="en-US" altLang="en-US" sz="2600" dirty="0">
                <a:cs typeface="Times New Roman" panose="02020603050405020304" pitchFamily="18" charset="0"/>
              </a:rPr>
              <a:t> Security Plans to address the risks that someone might attempt to take control of the materials and use them for violent purposes</a:t>
            </a:r>
            <a:r>
              <a:rPr lang="en-US" altLang="en-US" sz="2600" b="1" dirty="0">
                <a:cs typeface="Times New Roman" panose="02020603050405020304" pitchFamily="18" charset="0"/>
              </a:rPr>
              <a:t>.</a:t>
            </a:r>
          </a:p>
          <a:p>
            <a:pPr algn="l" eaLnBrk="1" hangingPunct="1">
              <a:lnSpc>
                <a:spcPct val="80000"/>
              </a:lnSpc>
            </a:pPr>
            <a:endParaRPr lang="en-US" altLang="en-US" sz="2600" b="1" dirty="0">
              <a:cs typeface="Times New Roman" panose="02020603050405020304" pitchFamily="18" charset="0"/>
            </a:endParaRPr>
          </a:p>
          <a:p>
            <a:pPr algn="l" eaLnBrk="1" hangingPunct="1">
              <a:lnSpc>
                <a:spcPct val="80000"/>
              </a:lnSpc>
            </a:pPr>
            <a:r>
              <a:rPr lang="en-US" altLang="en-US" sz="2600" u="sng" dirty="0">
                <a:cs typeface="Times New Roman" panose="02020603050405020304" pitchFamily="18" charset="0"/>
              </a:rPr>
              <a:t>RIPA members only need to provide employees with basic “security awareness” training</a:t>
            </a:r>
            <a:r>
              <a:rPr lang="en-US" altLang="en-US" sz="2600" dirty="0">
                <a:cs typeface="Times New Roman" panose="02020603050405020304" pitchFamily="18" charset="0"/>
              </a:rPr>
              <a:t>.  </a:t>
            </a:r>
            <a:endParaRPr lang="en-US" altLang="en-US" sz="2600" b="1" dirty="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63275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9400-2C68-488D-B2F3-4774C7960329}"/>
              </a:ext>
            </a:extLst>
          </p:cNvPr>
          <p:cNvSpPr>
            <a:spLocks noGrp="1"/>
          </p:cNvSpPr>
          <p:nvPr>
            <p:ph type="title"/>
          </p:nvPr>
        </p:nvSpPr>
        <p:spPr/>
        <p:txBody>
          <a:bodyPr>
            <a:normAutofit/>
          </a:bodyPr>
          <a:lstStyle/>
          <a:p>
            <a:pPr algn="ctr"/>
            <a:r>
              <a:rPr lang="en-US" sz="3200" dirty="0"/>
              <a:t>Hazmat security training For RIPA Members </a:t>
            </a:r>
            <a:r>
              <a:rPr lang="en-US" sz="1800" dirty="0"/>
              <a:t>(continued)</a:t>
            </a:r>
          </a:p>
        </p:txBody>
      </p:sp>
      <p:sp>
        <p:nvSpPr>
          <p:cNvPr id="3" name="Content Placeholder 2">
            <a:extLst>
              <a:ext uri="{FF2B5EF4-FFF2-40B4-BE49-F238E27FC236}">
                <a16:creationId xmlns:a16="http://schemas.microsoft.com/office/drawing/2014/main" id="{1B916234-FA56-4242-8847-8481E630B958}"/>
              </a:ext>
            </a:extLst>
          </p:cNvPr>
          <p:cNvSpPr>
            <a:spLocks noGrp="1"/>
          </p:cNvSpPr>
          <p:nvPr>
            <p:ph idx="1"/>
          </p:nvPr>
        </p:nvSpPr>
        <p:spPr>
          <a:xfrm>
            <a:off x="581192" y="2340863"/>
            <a:ext cx="11029615" cy="4141579"/>
          </a:xfrm>
        </p:spPr>
        <p:txBody>
          <a:bodyPr/>
          <a:lstStyle/>
          <a:p>
            <a:pPr marL="0" indent="0" eaLnBrk="1" hangingPunct="1">
              <a:buNone/>
            </a:pPr>
            <a:r>
              <a:rPr lang="en-US" altLang="en-US" sz="2800" dirty="0">
                <a:cs typeface="Times New Roman" panose="02020603050405020304" pitchFamily="18" charset="0"/>
              </a:rPr>
              <a:t>Employees must be advised that hazardous materials, hazmat packagings and/or packagings with residues of hazmat could be used by groups or individuals to cause deliberate harm.  Employees that suspect someone in the plant or who is a party to any transaction or shipment might be planning malicious use of hazardous materials or hazmat packagings should immediately inform their supervisor.</a:t>
            </a:r>
          </a:p>
          <a:p>
            <a:pPr marL="0" indent="0">
              <a:buNone/>
            </a:pPr>
            <a:endParaRPr lang="en-US" dirty="0"/>
          </a:p>
        </p:txBody>
      </p:sp>
    </p:spTree>
    <p:extLst>
      <p:ext uri="{BB962C8B-B14F-4D97-AF65-F5344CB8AC3E}">
        <p14:creationId xmlns:p14="http://schemas.microsoft.com/office/powerpoint/2010/main" val="3369950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20AD-F739-41E1-9335-299B79B104BA}"/>
              </a:ext>
            </a:extLst>
          </p:cNvPr>
          <p:cNvSpPr>
            <a:spLocks noGrp="1"/>
          </p:cNvSpPr>
          <p:nvPr>
            <p:ph type="title"/>
          </p:nvPr>
        </p:nvSpPr>
        <p:spPr>
          <a:xfrm>
            <a:off x="581192" y="702156"/>
            <a:ext cx="11029616" cy="849058"/>
          </a:xfrm>
        </p:spPr>
        <p:txBody>
          <a:bodyPr>
            <a:normAutofit/>
          </a:bodyPr>
          <a:lstStyle/>
          <a:p>
            <a:pPr algn="ctr"/>
            <a:r>
              <a:rPr lang="en-US" sz="4000" dirty="0"/>
              <a:t>Function specific training</a:t>
            </a:r>
          </a:p>
        </p:txBody>
      </p:sp>
      <p:sp>
        <p:nvSpPr>
          <p:cNvPr id="3" name="Content Placeholder 2">
            <a:extLst>
              <a:ext uri="{FF2B5EF4-FFF2-40B4-BE49-F238E27FC236}">
                <a16:creationId xmlns:a16="http://schemas.microsoft.com/office/drawing/2014/main" id="{A16A9CF5-F068-43E1-A077-EB835755F021}"/>
              </a:ext>
            </a:extLst>
          </p:cNvPr>
          <p:cNvSpPr>
            <a:spLocks noGrp="1"/>
          </p:cNvSpPr>
          <p:nvPr>
            <p:ph idx="1"/>
          </p:nvPr>
        </p:nvSpPr>
        <p:spPr>
          <a:xfrm>
            <a:off x="581192" y="1763486"/>
            <a:ext cx="11029615" cy="4963885"/>
          </a:xfrm>
        </p:spPr>
        <p:txBody>
          <a:bodyPr>
            <a:normAutofit fontScale="85000" lnSpcReduction="20000"/>
          </a:bodyPr>
          <a:lstStyle/>
          <a:p>
            <a:pPr marL="0" indent="0" algn="ctr">
              <a:buNone/>
            </a:pPr>
            <a:r>
              <a:rPr lang="en-US" altLang="en-US" sz="4200" dirty="0">
                <a:solidFill>
                  <a:schemeClr val="tx1"/>
                </a:solidFill>
                <a:cs typeface="Times New Roman" panose="02020603050405020304" pitchFamily="18" charset="0"/>
              </a:rPr>
              <a:t>Know Your Hazmat Responsibilities</a:t>
            </a:r>
          </a:p>
          <a:p>
            <a:pPr marL="0" indent="0">
              <a:buNone/>
            </a:pPr>
            <a:endParaRPr lang="en-US" dirty="0">
              <a:solidFill>
                <a:schemeClr val="tx1"/>
              </a:solidFill>
              <a:cs typeface="Times New Roman" panose="02020603050405020304" pitchFamily="18" charset="0"/>
            </a:endParaRPr>
          </a:p>
          <a:p>
            <a:pPr>
              <a:spcBef>
                <a:spcPct val="0"/>
              </a:spcBef>
            </a:pPr>
            <a:r>
              <a:rPr lang="en-US" altLang="en-US" sz="3100" dirty="0"/>
              <a:t>Specific skills and knowledge are needed to perform certain critical jobs in the plant.  These jobs include</a:t>
            </a:r>
          </a:p>
          <a:p>
            <a:pPr lvl="1">
              <a:spcBef>
                <a:spcPct val="0"/>
              </a:spcBef>
            </a:pPr>
            <a:r>
              <a:rPr lang="en-US" altLang="en-US" sz="3100" dirty="0"/>
              <a:t>Leakproofness testing</a:t>
            </a:r>
          </a:p>
          <a:p>
            <a:pPr lvl="1">
              <a:spcBef>
                <a:spcPct val="0"/>
              </a:spcBef>
            </a:pPr>
            <a:r>
              <a:rPr lang="en-US" altLang="en-US" sz="3100" dirty="0"/>
              <a:t>Design type testing (if applicable)</a:t>
            </a:r>
          </a:p>
          <a:p>
            <a:pPr lvl="1">
              <a:spcBef>
                <a:spcPct val="0"/>
              </a:spcBef>
            </a:pPr>
            <a:r>
              <a:rPr lang="en-US" altLang="en-US" sz="3100" dirty="0"/>
              <a:t>Periodic testing and retesting IBCs</a:t>
            </a:r>
          </a:p>
          <a:p>
            <a:pPr lvl="1">
              <a:spcBef>
                <a:spcPct val="0"/>
              </a:spcBef>
            </a:pPr>
            <a:r>
              <a:rPr lang="en-US" altLang="en-US" sz="3100" dirty="0"/>
              <a:t>Post-production container inspection</a:t>
            </a:r>
          </a:p>
          <a:p>
            <a:pPr>
              <a:spcBef>
                <a:spcPct val="0"/>
              </a:spcBef>
              <a:buFontTx/>
              <a:buNone/>
            </a:pPr>
            <a:endParaRPr lang="en-US" altLang="en-US" sz="3100" dirty="0"/>
          </a:p>
          <a:p>
            <a:pPr>
              <a:spcBef>
                <a:spcPct val="0"/>
              </a:spcBef>
            </a:pPr>
            <a:r>
              <a:rPr lang="en-US" altLang="en-US" sz="3100" dirty="0"/>
              <a:t>Every employee doing one of these jobs much receive specific training on these tasks.  New employees that have not been formally trained, must be supervised.</a:t>
            </a:r>
          </a:p>
          <a:p>
            <a:pPr marL="0" indent="0">
              <a:buNone/>
            </a:pPr>
            <a:endParaRPr lang="en-US" dirty="0"/>
          </a:p>
        </p:txBody>
      </p:sp>
    </p:spTree>
    <p:extLst>
      <p:ext uri="{BB962C8B-B14F-4D97-AF65-F5344CB8AC3E}">
        <p14:creationId xmlns:p14="http://schemas.microsoft.com/office/powerpoint/2010/main" val="2194153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D0066-2C0C-4C2E-A4B3-4D0111EE0711}"/>
              </a:ext>
            </a:extLst>
          </p:cNvPr>
          <p:cNvSpPr>
            <a:spLocks noGrp="1"/>
          </p:cNvSpPr>
          <p:nvPr>
            <p:ph type="title"/>
          </p:nvPr>
        </p:nvSpPr>
        <p:spPr>
          <a:xfrm>
            <a:off x="746228" y="1037967"/>
            <a:ext cx="3054091" cy="4709131"/>
          </a:xfrm>
        </p:spPr>
        <p:txBody>
          <a:bodyPr anchor="ctr">
            <a:normAutofit/>
          </a:bodyPr>
          <a:lstStyle/>
          <a:p>
            <a:r>
              <a:rPr lang="en-US"/>
              <a:t>Production Testing of Drums and IBCs</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33F592B-20E3-41C0-86F2-97B0791ED890}"/>
              </a:ext>
            </a:extLst>
          </p:cNvPr>
          <p:cNvGraphicFramePr>
            <a:graphicFrameLocks noGrp="1"/>
          </p:cNvGraphicFramePr>
          <p:nvPr>
            <p:ph idx="1"/>
            <p:extLst>
              <p:ext uri="{D42A27DB-BD31-4B8C-83A1-F6EECF244321}">
                <p14:modId xmlns:p14="http://schemas.microsoft.com/office/powerpoint/2010/main" val="2489219867"/>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8334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AE55-9619-408D-8F17-DE88FC2E5B66}"/>
              </a:ext>
            </a:extLst>
          </p:cNvPr>
          <p:cNvSpPr>
            <a:spLocks noGrp="1"/>
          </p:cNvSpPr>
          <p:nvPr>
            <p:ph type="title"/>
          </p:nvPr>
        </p:nvSpPr>
        <p:spPr/>
        <p:txBody>
          <a:bodyPr>
            <a:normAutofit/>
          </a:bodyPr>
          <a:lstStyle/>
          <a:p>
            <a:pPr algn="ctr"/>
            <a:r>
              <a:rPr lang="en-US" altLang="en-US" sz="3200" dirty="0">
                <a:solidFill>
                  <a:srgbClr val="000000"/>
                </a:solidFill>
              </a:rPr>
              <a:t>“Design-Type” Testing</a:t>
            </a:r>
            <a:br>
              <a:rPr lang="en-US" altLang="en-US" sz="3200" dirty="0">
                <a:solidFill>
                  <a:srgbClr val="000000"/>
                </a:solidFill>
              </a:rPr>
            </a:br>
            <a:r>
              <a:rPr lang="en-US" altLang="en-US" sz="3200" dirty="0">
                <a:solidFill>
                  <a:srgbClr val="000000"/>
                </a:solidFill>
              </a:rPr>
              <a:t> </a:t>
            </a:r>
            <a:r>
              <a:rPr lang="en-US" altLang="en-US" sz="3200" i="1" dirty="0">
                <a:solidFill>
                  <a:srgbClr val="000000"/>
                </a:solidFill>
              </a:rPr>
              <a:t>(Non-Bulk </a:t>
            </a:r>
            <a:r>
              <a:rPr lang="en-US" altLang="en-US" sz="3200" i="1" dirty="0" err="1">
                <a:solidFill>
                  <a:srgbClr val="000000"/>
                </a:solidFill>
              </a:rPr>
              <a:t>Packgings</a:t>
            </a:r>
            <a:r>
              <a:rPr lang="en-US" altLang="en-US" sz="3200" i="1" dirty="0">
                <a:solidFill>
                  <a:srgbClr val="000000"/>
                </a:solidFill>
              </a:rPr>
              <a:t>)</a:t>
            </a:r>
            <a:endParaRPr lang="en-US" sz="3200" dirty="0"/>
          </a:p>
        </p:txBody>
      </p:sp>
      <p:sp>
        <p:nvSpPr>
          <p:cNvPr id="3" name="Content Placeholder 2">
            <a:extLst>
              <a:ext uri="{FF2B5EF4-FFF2-40B4-BE49-F238E27FC236}">
                <a16:creationId xmlns:a16="http://schemas.microsoft.com/office/drawing/2014/main" id="{52A80F90-C589-4EC4-8CB3-146C8C2BC642}"/>
              </a:ext>
            </a:extLst>
          </p:cNvPr>
          <p:cNvSpPr>
            <a:spLocks noGrp="1"/>
          </p:cNvSpPr>
          <p:nvPr>
            <p:ph idx="1"/>
          </p:nvPr>
        </p:nvSpPr>
        <p:spPr>
          <a:xfrm>
            <a:off x="581192" y="1890876"/>
            <a:ext cx="11029615" cy="4852824"/>
          </a:xfrm>
        </p:spPr>
        <p:txBody>
          <a:bodyPr>
            <a:noAutofit/>
          </a:bodyPr>
          <a:lstStyle/>
          <a:p>
            <a:pPr lvl="1" algn="l" eaLnBrk="1" hangingPunct="1"/>
            <a:r>
              <a:rPr lang="en-US" altLang="en-US" sz="2800" dirty="0">
                <a:solidFill>
                  <a:srgbClr val="000000"/>
                </a:solidFill>
              </a:rPr>
              <a:t>Design type tests are used to qualify (certify) a packaging design  as a “UN” packaging for hazmat use.  For drums, these tests are:</a:t>
            </a:r>
          </a:p>
          <a:p>
            <a:pPr lvl="1" algn="l" eaLnBrk="1" hangingPunct="1">
              <a:buFontTx/>
              <a:buChar char="•"/>
            </a:pPr>
            <a:r>
              <a:rPr lang="en-US" altLang="en-US" sz="2800" dirty="0">
                <a:solidFill>
                  <a:srgbClr val="000000"/>
                </a:solidFill>
              </a:rPr>
              <a:t>  Drop Test</a:t>
            </a:r>
          </a:p>
          <a:p>
            <a:pPr lvl="1" algn="l" eaLnBrk="1" hangingPunct="1">
              <a:buFontTx/>
              <a:buChar char="•"/>
            </a:pPr>
            <a:r>
              <a:rPr lang="en-US" altLang="en-US" sz="2800" dirty="0">
                <a:solidFill>
                  <a:srgbClr val="000000"/>
                </a:solidFill>
              </a:rPr>
              <a:t>  Hydrostatic Pressure Test</a:t>
            </a:r>
          </a:p>
          <a:p>
            <a:pPr lvl="1" algn="l" eaLnBrk="1" hangingPunct="1">
              <a:buFontTx/>
              <a:buChar char="•"/>
            </a:pPr>
            <a:r>
              <a:rPr lang="en-US" altLang="en-US" sz="2800" dirty="0">
                <a:solidFill>
                  <a:srgbClr val="000000"/>
                </a:solidFill>
              </a:rPr>
              <a:t>  Leakproofness Test</a:t>
            </a:r>
          </a:p>
          <a:p>
            <a:pPr lvl="1" algn="l" eaLnBrk="1" hangingPunct="1">
              <a:buFontTx/>
              <a:buChar char="•"/>
            </a:pPr>
            <a:r>
              <a:rPr lang="en-US" altLang="en-US" sz="2800" dirty="0">
                <a:solidFill>
                  <a:srgbClr val="000000"/>
                </a:solidFill>
              </a:rPr>
              <a:t>  Stacking Test</a:t>
            </a:r>
          </a:p>
          <a:p>
            <a:pPr lvl="1" algn="l" eaLnBrk="1" hangingPunct="1">
              <a:buFontTx/>
              <a:buChar char="•"/>
            </a:pPr>
            <a:r>
              <a:rPr lang="en-US" altLang="en-US" sz="2800" dirty="0">
                <a:solidFill>
                  <a:srgbClr val="000000"/>
                </a:solidFill>
              </a:rPr>
              <a:t>  Vibration Test</a:t>
            </a:r>
            <a:endParaRPr lang="en-US" sz="2800" dirty="0"/>
          </a:p>
        </p:txBody>
      </p:sp>
    </p:spTree>
    <p:extLst>
      <p:ext uri="{BB962C8B-B14F-4D97-AF65-F5344CB8AC3E}">
        <p14:creationId xmlns:p14="http://schemas.microsoft.com/office/powerpoint/2010/main" val="1591300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9AFF02B-FEFA-4051-B08B-4B372CB8078C}"/>
              </a:ext>
            </a:extLst>
          </p:cNvPr>
          <p:cNvSpPr>
            <a:spLocks noGrp="1"/>
          </p:cNvSpPr>
          <p:nvPr>
            <p:ph type="title"/>
          </p:nvPr>
        </p:nvSpPr>
        <p:spPr>
          <a:xfrm>
            <a:off x="771148" y="1037967"/>
            <a:ext cx="3054091" cy="4709131"/>
          </a:xfrm>
        </p:spPr>
        <p:txBody>
          <a:bodyPr anchor="ctr">
            <a:normAutofit/>
          </a:bodyPr>
          <a:lstStyle/>
          <a:p>
            <a:br>
              <a:rPr lang="en-US" altLang="en-US" b="1">
                <a:solidFill>
                  <a:srgbClr val="FFFEFF"/>
                </a:solidFill>
              </a:rPr>
            </a:br>
            <a:br>
              <a:rPr lang="en-US" altLang="en-US" b="1">
                <a:solidFill>
                  <a:srgbClr val="FFFEFF"/>
                </a:solidFill>
              </a:rPr>
            </a:br>
            <a:r>
              <a:rPr lang="en-US" altLang="en-US" b="1">
                <a:solidFill>
                  <a:srgbClr val="FFFEFF"/>
                </a:solidFill>
              </a:rPr>
              <a:t>Why Training?</a:t>
            </a:r>
            <a:br>
              <a:rPr lang="en-US" altLang="en-US" b="1">
                <a:solidFill>
                  <a:srgbClr val="FFFEFF"/>
                </a:solidFill>
              </a:rPr>
            </a:br>
            <a:endParaRPr lang="en-US">
              <a:solidFill>
                <a:srgbClr val="FFFEFF"/>
              </a:solidFill>
            </a:endParaRPr>
          </a:p>
        </p:txBody>
      </p:sp>
      <p:sp>
        <p:nvSpPr>
          <p:cNvPr id="3" name="Content Placeholder 2">
            <a:extLst>
              <a:ext uri="{FF2B5EF4-FFF2-40B4-BE49-F238E27FC236}">
                <a16:creationId xmlns:a16="http://schemas.microsoft.com/office/drawing/2014/main" id="{3487AAA7-6EE5-4B71-9D54-E0D7AE396394}"/>
              </a:ext>
            </a:extLst>
          </p:cNvPr>
          <p:cNvSpPr>
            <a:spLocks noGrp="1"/>
          </p:cNvSpPr>
          <p:nvPr>
            <p:ph idx="1"/>
          </p:nvPr>
        </p:nvSpPr>
        <p:spPr>
          <a:xfrm>
            <a:off x="4534935" y="597643"/>
            <a:ext cx="6725899" cy="6015427"/>
          </a:xfrm>
        </p:spPr>
        <p:txBody>
          <a:bodyPr>
            <a:normAutofit fontScale="25000" lnSpcReduction="20000"/>
          </a:bodyPr>
          <a:lstStyle/>
          <a:p>
            <a:pPr marL="0" indent="0">
              <a:buNone/>
            </a:pPr>
            <a:endParaRPr lang="en-US" b="1" dirty="0"/>
          </a:p>
          <a:p>
            <a:pPr eaLnBrk="1" hangingPunct="1"/>
            <a:r>
              <a:rPr lang="en-US" altLang="en-US" sz="11200" dirty="0"/>
              <a:t>DOT  requires “hazmat employers” to train employees whose jobs have an impact on hazardous materials transportation safety (“hazmat employee”) about the recognition, regulation and proper handling of these materials.</a:t>
            </a:r>
          </a:p>
          <a:p>
            <a:pPr eaLnBrk="1" hangingPunct="1">
              <a:buFontTx/>
              <a:buNone/>
            </a:pPr>
            <a:endParaRPr lang="en-US" altLang="en-US" sz="8000" dirty="0"/>
          </a:p>
          <a:p>
            <a:pPr eaLnBrk="1" hangingPunct="1"/>
            <a:r>
              <a:rPr lang="en-US" altLang="en-US" sz="11200" dirty="0"/>
              <a:t>This definition includes anyone who “reconditions,” “manufacturers, marks, maintains…or repairs…” a package or container that may be used for hazmat transportation.</a:t>
            </a:r>
          </a:p>
          <a:p>
            <a:pPr marL="0" indent="0">
              <a:buNone/>
            </a:pPr>
            <a:endParaRPr lang="en-US" dirty="0"/>
          </a:p>
        </p:txBody>
      </p:sp>
    </p:spTree>
    <p:extLst>
      <p:ext uri="{BB962C8B-B14F-4D97-AF65-F5344CB8AC3E}">
        <p14:creationId xmlns:p14="http://schemas.microsoft.com/office/powerpoint/2010/main" val="2192870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20222AF-2266-4B24-B4BA-0883E3DCB958}"/>
              </a:ext>
            </a:extLst>
          </p:cNvPr>
          <p:cNvSpPr>
            <a:spLocks noGrp="1"/>
          </p:cNvSpPr>
          <p:nvPr>
            <p:ph type="title"/>
          </p:nvPr>
        </p:nvSpPr>
        <p:spPr>
          <a:xfrm>
            <a:off x="771148" y="1037967"/>
            <a:ext cx="3054091" cy="4709131"/>
          </a:xfrm>
        </p:spPr>
        <p:txBody>
          <a:bodyPr anchor="ctr">
            <a:normAutofit/>
          </a:bodyPr>
          <a:lstStyle/>
          <a:p>
            <a:r>
              <a:rPr lang="en-US" altLang="en-US" dirty="0">
                <a:solidFill>
                  <a:srgbClr val="FFFEFF"/>
                </a:solidFill>
              </a:rPr>
              <a:t>Recordkeeping:</a:t>
            </a:r>
            <a:br>
              <a:rPr lang="en-US" altLang="en-US" dirty="0">
                <a:solidFill>
                  <a:srgbClr val="FFFEFF"/>
                </a:solidFill>
              </a:rPr>
            </a:br>
            <a:br>
              <a:rPr lang="en-US" altLang="en-US" dirty="0">
                <a:solidFill>
                  <a:srgbClr val="FFFEFF"/>
                </a:solidFill>
              </a:rPr>
            </a:br>
            <a:r>
              <a:rPr lang="en-US" altLang="en-US" b="1" dirty="0">
                <a:solidFill>
                  <a:srgbClr val="FFFEFF"/>
                </a:solidFill>
                <a:cs typeface="Times New Roman" panose="02020603050405020304" pitchFamily="18" charset="0"/>
              </a:rPr>
              <a:t>required elements of a design type test Report</a:t>
            </a:r>
            <a:br>
              <a:rPr lang="en-US" altLang="en-US" b="1" dirty="0">
                <a:solidFill>
                  <a:srgbClr val="FFFEFF"/>
                </a:solidFill>
                <a:cs typeface="Times New Roman" panose="02020603050405020304" pitchFamily="18" charset="0"/>
              </a:rPr>
            </a:br>
            <a:endParaRPr lang="en-US" dirty="0">
              <a:solidFill>
                <a:srgbClr val="FFFEFF"/>
              </a:solidFill>
            </a:endParaRPr>
          </a:p>
        </p:txBody>
      </p:sp>
      <p:sp>
        <p:nvSpPr>
          <p:cNvPr id="3" name="Content Placeholder 2">
            <a:extLst>
              <a:ext uri="{FF2B5EF4-FFF2-40B4-BE49-F238E27FC236}">
                <a16:creationId xmlns:a16="http://schemas.microsoft.com/office/drawing/2014/main" id="{4D9010DA-688C-4292-BB97-9972992803D7}"/>
              </a:ext>
            </a:extLst>
          </p:cNvPr>
          <p:cNvSpPr>
            <a:spLocks noGrp="1"/>
          </p:cNvSpPr>
          <p:nvPr>
            <p:ph idx="1"/>
          </p:nvPr>
        </p:nvSpPr>
        <p:spPr>
          <a:xfrm>
            <a:off x="4534935" y="597643"/>
            <a:ext cx="6725899" cy="6134693"/>
          </a:xfrm>
        </p:spPr>
        <p:txBody>
          <a:bodyPr>
            <a:normAutofit lnSpcReduction="10000"/>
          </a:bodyPr>
          <a:lstStyle/>
          <a:p>
            <a:pPr marL="0" indent="0" eaLnBrk="1" hangingPunct="1">
              <a:buNone/>
            </a:pPr>
            <a:endParaRPr lang="en-US" altLang="en-US" b="1" dirty="0">
              <a:cs typeface="Times New Roman" panose="02020603050405020304" pitchFamily="18" charset="0"/>
            </a:endParaRPr>
          </a:p>
          <a:p>
            <a:pPr eaLnBrk="1" hangingPunct="1">
              <a:buFontTx/>
              <a:buChar char="•"/>
            </a:pPr>
            <a:r>
              <a:rPr lang="en-US" altLang="en-US" sz="2400" b="1" dirty="0">
                <a:cs typeface="Times New Roman" panose="02020603050405020304" pitchFamily="18" charset="0"/>
              </a:rPr>
              <a:t>  Company name and address</a:t>
            </a:r>
          </a:p>
          <a:p>
            <a:pPr eaLnBrk="1" hangingPunct="1">
              <a:buFontTx/>
              <a:buChar char="•"/>
            </a:pPr>
            <a:r>
              <a:rPr lang="en-US" altLang="en-US" sz="2400" b="1" dirty="0">
                <a:cs typeface="Times New Roman" panose="02020603050405020304" pitchFamily="18" charset="0"/>
              </a:rPr>
              <a:t>  Test report number;</a:t>
            </a:r>
          </a:p>
          <a:p>
            <a:pPr eaLnBrk="1" hangingPunct="1">
              <a:buFontTx/>
              <a:buChar char="•"/>
            </a:pPr>
            <a:r>
              <a:rPr lang="en-US" altLang="en-US" sz="2400" b="1" dirty="0">
                <a:cs typeface="Times New Roman" panose="02020603050405020304" pitchFamily="18" charset="0"/>
              </a:rPr>
              <a:t>  Date of the test report;</a:t>
            </a:r>
          </a:p>
          <a:p>
            <a:pPr eaLnBrk="1" hangingPunct="1">
              <a:buFontTx/>
              <a:buChar char="•"/>
            </a:pPr>
            <a:r>
              <a:rPr lang="en-US" altLang="en-US" sz="2400" b="1" dirty="0">
                <a:cs typeface="Times New Roman" panose="02020603050405020304" pitchFamily="18" charset="0"/>
              </a:rPr>
              <a:t>  Manufacturer of the packaging;</a:t>
            </a:r>
          </a:p>
          <a:p>
            <a:pPr eaLnBrk="1" hangingPunct="1">
              <a:buFontTx/>
              <a:buChar char="•"/>
            </a:pPr>
            <a:r>
              <a:rPr lang="en-US" altLang="en-US" sz="2400" b="1" dirty="0">
                <a:cs typeface="Times New Roman" panose="02020603050405020304" pitchFamily="18" charset="0"/>
              </a:rPr>
              <a:t>  Description of the packaging which may 	include drawing(s) or photographs;</a:t>
            </a:r>
          </a:p>
          <a:p>
            <a:pPr eaLnBrk="1" hangingPunct="1">
              <a:buFontTx/>
              <a:buChar char="•"/>
            </a:pPr>
            <a:r>
              <a:rPr lang="en-US" altLang="en-US" sz="2400" b="1" dirty="0">
                <a:cs typeface="Times New Roman" panose="02020603050405020304" pitchFamily="18" charset="0"/>
              </a:rPr>
              <a:t>  Maximum capacity of the container;</a:t>
            </a:r>
          </a:p>
          <a:p>
            <a:pPr eaLnBrk="1" hangingPunct="1">
              <a:buFontTx/>
              <a:buChar char="•"/>
            </a:pPr>
            <a:r>
              <a:rPr lang="en-US" altLang="en-US" sz="2400" b="1" dirty="0">
                <a:cs typeface="Times New Roman" panose="02020603050405020304" pitchFamily="18" charset="0"/>
              </a:rPr>
              <a:t>  Characteristics of test contents, e.g., viscosity     	and relative density for liquids; </a:t>
            </a:r>
          </a:p>
          <a:p>
            <a:pPr eaLnBrk="1" hangingPunct="1">
              <a:buFontTx/>
              <a:buChar char="•"/>
            </a:pPr>
            <a:r>
              <a:rPr lang="en-US" altLang="en-US" sz="2400" b="1" dirty="0">
                <a:cs typeface="Times New Roman" panose="02020603050405020304" pitchFamily="18" charset="0"/>
              </a:rPr>
              <a:t>  Description of testing procedure and results.</a:t>
            </a:r>
          </a:p>
          <a:p>
            <a:pPr eaLnBrk="1" hangingPunct="1">
              <a:buFontTx/>
              <a:buChar char="•"/>
            </a:pPr>
            <a:r>
              <a:rPr lang="en-US" altLang="en-US" sz="2400" b="1" dirty="0">
                <a:cs typeface="Times New Roman" panose="02020603050405020304" pitchFamily="18" charset="0"/>
              </a:rPr>
              <a:t>  Signature of person performing the test</a:t>
            </a:r>
          </a:p>
          <a:p>
            <a:pPr marL="0" indent="0">
              <a:buNone/>
            </a:pPr>
            <a:endParaRPr lang="en-US" dirty="0"/>
          </a:p>
        </p:txBody>
      </p:sp>
    </p:spTree>
    <p:extLst>
      <p:ext uri="{BB962C8B-B14F-4D97-AF65-F5344CB8AC3E}">
        <p14:creationId xmlns:p14="http://schemas.microsoft.com/office/powerpoint/2010/main" val="630969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EE32-E166-41A9-8767-3D2FE47E8139}"/>
              </a:ext>
            </a:extLst>
          </p:cNvPr>
          <p:cNvSpPr>
            <a:spLocks noGrp="1"/>
          </p:cNvSpPr>
          <p:nvPr>
            <p:ph type="title"/>
          </p:nvPr>
        </p:nvSpPr>
        <p:spPr>
          <a:xfrm>
            <a:off x="581192" y="702156"/>
            <a:ext cx="11029616" cy="816401"/>
          </a:xfrm>
        </p:spPr>
        <p:txBody>
          <a:bodyPr>
            <a:normAutofit/>
          </a:bodyPr>
          <a:lstStyle/>
          <a:p>
            <a:pPr algn="ctr"/>
            <a:r>
              <a:rPr lang="en-US" sz="4000" dirty="0"/>
              <a:t>Drum reconditioning </a:t>
            </a:r>
          </a:p>
        </p:txBody>
      </p:sp>
      <p:sp>
        <p:nvSpPr>
          <p:cNvPr id="3" name="Content Placeholder 2">
            <a:extLst>
              <a:ext uri="{FF2B5EF4-FFF2-40B4-BE49-F238E27FC236}">
                <a16:creationId xmlns:a16="http://schemas.microsoft.com/office/drawing/2014/main" id="{D3B57814-60CD-419F-BAEE-F84F309EA4B0}"/>
              </a:ext>
            </a:extLst>
          </p:cNvPr>
          <p:cNvSpPr>
            <a:spLocks noGrp="1"/>
          </p:cNvSpPr>
          <p:nvPr>
            <p:ph idx="1"/>
          </p:nvPr>
        </p:nvSpPr>
        <p:spPr>
          <a:xfrm>
            <a:off x="581192" y="1943101"/>
            <a:ext cx="11029615" cy="4702628"/>
          </a:xfrm>
        </p:spPr>
        <p:txBody>
          <a:bodyPr>
            <a:normAutofit lnSpcReduction="10000"/>
          </a:bodyPr>
          <a:lstStyle/>
          <a:p>
            <a:pPr marL="0" indent="0" algn="ctr" eaLnBrk="1" hangingPunct="1">
              <a:buNone/>
            </a:pPr>
            <a:r>
              <a:rPr lang="en-US" altLang="en-US" sz="3200" dirty="0">
                <a:solidFill>
                  <a:srgbClr val="000000"/>
                </a:solidFill>
              </a:rPr>
              <a:t>Drum reconditioning includes the following functions:</a:t>
            </a:r>
          </a:p>
          <a:p>
            <a:pPr eaLnBrk="1" hangingPunct="1"/>
            <a:endParaRPr lang="en-US" altLang="en-US" sz="1800" dirty="0">
              <a:solidFill>
                <a:srgbClr val="000000"/>
              </a:solidFill>
            </a:endParaRPr>
          </a:p>
          <a:p>
            <a:pPr algn="l" eaLnBrk="1" hangingPunct="1"/>
            <a:r>
              <a:rPr lang="en-US" altLang="en-US" sz="2800" dirty="0">
                <a:solidFill>
                  <a:srgbClr val="000000"/>
                </a:solidFill>
              </a:rPr>
              <a:t>Label removal</a:t>
            </a:r>
          </a:p>
          <a:p>
            <a:pPr algn="l" eaLnBrk="1" hangingPunct="1"/>
            <a:r>
              <a:rPr lang="en-US" altLang="en-US" sz="2800" dirty="0">
                <a:solidFill>
                  <a:srgbClr val="000000"/>
                </a:solidFill>
              </a:rPr>
              <a:t>Cleaning (e.g. washing, furnacing) </a:t>
            </a:r>
          </a:p>
          <a:p>
            <a:pPr algn="l" eaLnBrk="1" hangingPunct="1"/>
            <a:r>
              <a:rPr lang="en-US" altLang="en-US" sz="2800" dirty="0">
                <a:solidFill>
                  <a:srgbClr val="000000"/>
                </a:solidFill>
              </a:rPr>
              <a:t>shot blast (for steel drums)</a:t>
            </a:r>
          </a:p>
          <a:p>
            <a:pPr algn="l" eaLnBrk="1" hangingPunct="1"/>
            <a:r>
              <a:rPr lang="en-US" altLang="en-US" sz="2800" dirty="0">
                <a:solidFill>
                  <a:srgbClr val="000000"/>
                </a:solidFill>
              </a:rPr>
              <a:t>Application of interior lining/exterior paint</a:t>
            </a:r>
          </a:p>
          <a:p>
            <a:pPr algn="l" eaLnBrk="1" hangingPunct="1"/>
            <a:r>
              <a:rPr lang="en-US" altLang="en-US" sz="2800" dirty="0">
                <a:solidFill>
                  <a:srgbClr val="000000"/>
                </a:solidFill>
              </a:rPr>
              <a:t>Leakproofness test</a:t>
            </a:r>
          </a:p>
          <a:p>
            <a:pPr algn="l" eaLnBrk="1" hangingPunct="1"/>
            <a:r>
              <a:rPr lang="en-US" altLang="en-US" sz="2800" dirty="0">
                <a:solidFill>
                  <a:srgbClr val="000000"/>
                </a:solidFill>
              </a:rPr>
              <a:t>Application of UN Mark</a:t>
            </a:r>
            <a:endParaRPr lang="en-US" sz="2800" dirty="0"/>
          </a:p>
        </p:txBody>
      </p:sp>
    </p:spTree>
    <p:extLst>
      <p:ext uri="{BB962C8B-B14F-4D97-AF65-F5344CB8AC3E}">
        <p14:creationId xmlns:p14="http://schemas.microsoft.com/office/powerpoint/2010/main" val="858590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829A-2C6D-45D3-B20E-6E42394984BD}"/>
              </a:ext>
            </a:extLst>
          </p:cNvPr>
          <p:cNvSpPr>
            <a:spLocks noGrp="1"/>
          </p:cNvSpPr>
          <p:nvPr>
            <p:ph type="title"/>
          </p:nvPr>
        </p:nvSpPr>
        <p:spPr>
          <a:xfrm>
            <a:off x="581192" y="702156"/>
            <a:ext cx="11029616" cy="1028673"/>
          </a:xfrm>
        </p:spPr>
        <p:txBody>
          <a:bodyPr/>
          <a:lstStyle/>
          <a:p>
            <a:r>
              <a:rPr lang="en-US" dirty="0"/>
              <a:t>Minimum thickness for reconditioning Steel drums (U.S.)</a:t>
            </a:r>
          </a:p>
        </p:txBody>
      </p:sp>
      <p:sp>
        <p:nvSpPr>
          <p:cNvPr id="3" name="Content Placeholder 2">
            <a:extLst>
              <a:ext uri="{FF2B5EF4-FFF2-40B4-BE49-F238E27FC236}">
                <a16:creationId xmlns:a16="http://schemas.microsoft.com/office/drawing/2014/main" id="{8DD98A67-A4E9-4BF8-B00F-67DCD9EBF3CE}"/>
              </a:ext>
            </a:extLst>
          </p:cNvPr>
          <p:cNvSpPr>
            <a:spLocks noGrp="1"/>
          </p:cNvSpPr>
          <p:nvPr>
            <p:ph idx="1"/>
          </p:nvPr>
        </p:nvSpPr>
        <p:spPr>
          <a:xfrm>
            <a:off x="581192" y="1845129"/>
            <a:ext cx="11029615" cy="5012871"/>
          </a:xfrm>
        </p:spPr>
        <p:txBody>
          <a:bodyPr>
            <a:normAutofit/>
          </a:bodyPr>
          <a:lstStyle/>
          <a:p>
            <a:pPr algn="l" eaLnBrk="1" hangingPunct="1">
              <a:lnSpc>
                <a:spcPct val="80000"/>
              </a:lnSpc>
              <a:buFontTx/>
              <a:buChar char="•"/>
            </a:pPr>
            <a:r>
              <a:rPr lang="en-US" altLang="en-US" sz="2400" dirty="0">
                <a:solidFill>
                  <a:srgbClr val="000000"/>
                </a:solidFill>
              </a:rPr>
              <a:t>Steel drums (55 gallon) </a:t>
            </a:r>
            <a:r>
              <a:rPr lang="en-US" altLang="en-US" sz="2400" b="1" i="1" dirty="0">
                <a:solidFill>
                  <a:srgbClr val="000000"/>
                </a:solidFill>
              </a:rPr>
              <a:t>marked as follows are always </a:t>
            </a:r>
            <a:r>
              <a:rPr lang="en-US" altLang="en-US" sz="2400" b="1" i="1" dirty="0" err="1">
                <a:solidFill>
                  <a:srgbClr val="000000"/>
                </a:solidFill>
              </a:rPr>
              <a:t>reconditionable</a:t>
            </a:r>
            <a:r>
              <a:rPr lang="en-US" altLang="en-US" sz="2400" b="1" i="1" dirty="0">
                <a:solidFill>
                  <a:srgbClr val="000000"/>
                </a:solidFill>
              </a:rPr>
              <a:t> for use with hazardous materials :</a:t>
            </a:r>
            <a:r>
              <a:rPr lang="en-US" altLang="en-US" sz="2400" dirty="0">
                <a:solidFill>
                  <a:srgbClr val="000000"/>
                </a:solidFill>
              </a:rPr>
              <a:t> </a:t>
            </a:r>
          </a:p>
          <a:p>
            <a:pPr lvl="1">
              <a:lnSpc>
                <a:spcPct val="80000"/>
              </a:lnSpc>
              <a:buFontTx/>
              <a:buChar char="•"/>
            </a:pPr>
            <a:r>
              <a:rPr lang="en-US" altLang="en-US" sz="2400" dirty="0">
                <a:solidFill>
                  <a:srgbClr val="000000"/>
                </a:solidFill>
              </a:rPr>
              <a:t>1.2 / 0.9 / 1.2  mm</a:t>
            </a:r>
          </a:p>
          <a:p>
            <a:pPr lvl="1">
              <a:lnSpc>
                <a:spcPct val="80000"/>
              </a:lnSpc>
              <a:buFontTx/>
              <a:buChar char="•"/>
            </a:pPr>
            <a:r>
              <a:rPr lang="en-US" altLang="en-US" sz="2400" dirty="0">
                <a:solidFill>
                  <a:srgbClr val="000000"/>
                </a:solidFill>
              </a:rPr>
              <a:t>1.0 mm</a:t>
            </a:r>
          </a:p>
          <a:p>
            <a:pPr algn="l" eaLnBrk="1" hangingPunct="1">
              <a:lnSpc>
                <a:spcPct val="80000"/>
              </a:lnSpc>
            </a:pPr>
            <a:endParaRPr lang="en-US" altLang="en-US" sz="2400" dirty="0">
              <a:solidFill>
                <a:srgbClr val="000000"/>
              </a:solidFill>
            </a:endParaRPr>
          </a:p>
          <a:p>
            <a:pPr algn="l" eaLnBrk="1" hangingPunct="1">
              <a:lnSpc>
                <a:spcPct val="80000"/>
              </a:lnSpc>
            </a:pPr>
            <a:r>
              <a:rPr lang="en-US" altLang="en-US" sz="2400" dirty="0">
                <a:solidFill>
                  <a:srgbClr val="000000"/>
                </a:solidFill>
              </a:rPr>
              <a:t>Steel drums marked 1.1 / 0.8 / 1.1  </a:t>
            </a:r>
            <a:r>
              <a:rPr lang="en-US" altLang="en-US" sz="2400" b="1" i="1" u="sng" dirty="0">
                <a:solidFill>
                  <a:srgbClr val="000000"/>
                </a:solidFill>
              </a:rPr>
              <a:t>likely</a:t>
            </a:r>
            <a:r>
              <a:rPr lang="en-US" altLang="en-US" sz="2400" dirty="0">
                <a:solidFill>
                  <a:srgbClr val="000000"/>
                </a:solidFill>
              </a:rPr>
              <a:t>  meet the DOT minimum thickness requirements</a:t>
            </a:r>
          </a:p>
          <a:p>
            <a:pPr algn="l" eaLnBrk="1" hangingPunct="1">
              <a:lnSpc>
                <a:spcPct val="80000"/>
              </a:lnSpc>
            </a:pPr>
            <a:r>
              <a:rPr lang="en-US" altLang="en-US" sz="2400" dirty="0">
                <a:solidFill>
                  <a:srgbClr val="000000"/>
                </a:solidFill>
              </a:rPr>
              <a:t>Steel drums marked 1.0/0.8/1.0 can be reconditioned today, but DOT is examining this issue.</a:t>
            </a:r>
          </a:p>
          <a:p>
            <a:pPr algn="l" eaLnBrk="1" hangingPunct="1">
              <a:lnSpc>
                <a:spcPct val="80000"/>
              </a:lnSpc>
            </a:pPr>
            <a:endParaRPr lang="en-US" altLang="en-US" sz="2400" dirty="0">
              <a:solidFill>
                <a:srgbClr val="000000"/>
              </a:solidFill>
            </a:endParaRPr>
          </a:p>
          <a:p>
            <a:pPr algn="l" eaLnBrk="1" hangingPunct="1">
              <a:lnSpc>
                <a:spcPct val="80000"/>
              </a:lnSpc>
              <a:buFontTx/>
              <a:buChar char="•"/>
            </a:pPr>
            <a:r>
              <a:rPr lang="en-US" altLang="en-US" sz="2400" dirty="0">
                <a:solidFill>
                  <a:srgbClr val="000000"/>
                </a:solidFill>
              </a:rPr>
              <a:t>Plastic Drums (55 gallon): must be 2.2 mm minimum throughout and have an embossed mark indicating this thickness.    </a:t>
            </a:r>
          </a:p>
          <a:p>
            <a:pPr marL="0" indent="0">
              <a:buNone/>
            </a:pPr>
            <a:endParaRPr lang="en-US" dirty="0"/>
          </a:p>
        </p:txBody>
      </p:sp>
    </p:spTree>
    <p:extLst>
      <p:ext uri="{BB962C8B-B14F-4D97-AF65-F5344CB8AC3E}">
        <p14:creationId xmlns:p14="http://schemas.microsoft.com/office/powerpoint/2010/main" val="119397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4CD1-045F-4FA3-8AAF-F330A5614C6A}"/>
              </a:ext>
            </a:extLst>
          </p:cNvPr>
          <p:cNvSpPr>
            <a:spLocks noGrp="1"/>
          </p:cNvSpPr>
          <p:nvPr>
            <p:ph type="title"/>
          </p:nvPr>
        </p:nvSpPr>
        <p:spPr>
          <a:xfrm>
            <a:off x="581192" y="702156"/>
            <a:ext cx="11029616" cy="963358"/>
          </a:xfrm>
        </p:spPr>
        <p:txBody>
          <a:bodyPr>
            <a:normAutofit/>
          </a:bodyPr>
          <a:lstStyle/>
          <a:p>
            <a:pPr algn="ctr"/>
            <a:r>
              <a:rPr lang="en-US" altLang="en-US" sz="3600" dirty="0">
                <a:solidFill>
                  <a:srgbClr val="000000"/>
                </a:solidFill>
              </a:rPr>
              <a:t>Markings for Reconditioned Drums</a:t>
            </a:r>
            <a:endParaRPr lang="en-US" sz="3600" dirty="0"/>
          </a:p>
        </p:txBody>
      </p:sp>
      <p:sp>
        <p:nvSpPr>
          <p:cNvPr id="3" name="Content Placeholder 2">
            <a:extLst>
              <a:ext uri="{FF2B5EF4-FFF2-40B4-BE49-F238E27FC236}">
                <a16:creationId xmlns:a16="http://schemas.microsoft.com/office/drawing/2014/main" id="{937143FA-79DB-4571-B17C-F4EDD59E55CD}"/>
              </a:ext>
            </a:extLst>
          </p:cNvPr>
          <p:cNvSpPr>
            <a:spLocks noGrp="1"/>
          </p:cNvSpPr>
          <p:nvPr>
            <p:ph idx="1"/>
          </p:nvPr>
        </p:nvSpPr>
        <p:spPr>
          <a:xfrm>
            <a:off x="581192" y="1779814"/>
            <a:ext cx="11029615" cy="5078186"/>
          </a:xfrm>
        </p:spPr>
        <p:txBody>
          <a:bodyPr>
            <a:noAutofit/>
          </a:bodyPr>
          <a:lstStyle/>
          <a:p>
            <a:pPr marL="324000" lvl="1" indent="0" algn="l" eaLnBrk="1" hangingPunct="1">
              <a:buNone/>
            </a:pPr>
            <a:r>
              <a:rPr lang="en-US" altLang="en-US" sz="2800" dirty="0">
                <a:solidFill>
                  <a:srgbClr val="000000"/>
                </a:solidFill>
              </a:rPr>
              <a:t>After reconditioning, the original mark on the side of a drum has been removed.  The reconditioner must apply a full “durable” mark on the drum.  Most reconditioners put the mark on the side, using a label or stencil. </a:t>
            </a:r>
          </a:p>
          <a:p>
            <a:pPr lvl="1"/>
            <a:r>
              <a:rPr lang="en-US" altLang="en-US" sz="2800" dirty="0">
                <a:solidFill>
                  <a:srgbClr val="000000"/>
                </a:solidFill>
              </a:rPr>
              <a:t>The mark must be a “full” UN marking and include these additional elements:</a:t>
            </a:r>
          </a:p>
          <a:p>
            <a:pPr lvl="2" algn="l" eaLnBrk="1" hangingPunct="1"/>
            <a:r>
              <a:rPr lang="en-US" altLang="en-US" sz="2800" dirty="0" err="1">
                <a:solidFill>
                  <a:srgbClr val="000000"/>
                </a:solidFill>
              </a:rPr>
              <a:t>Reconditioner’s</a:t>
            </a:r>
            <a:r>
              <a:rPr lang="en-US" altLang="en-US" sz="2800" dirty="0">
                <a:solidFill>
                  <a:srgbClr val="000000"/>
                </a:solidFill>
              </a:rPr>
              <a:t> address, </a:t>
            </a:r>
            <a:r>
              <a:rPr lang="en-US" altLang="en-US" sz="2800" i="1" dirty="0">
                <a:solidFill>
                  <a:srgbClr val="000000"/>
                </a:solidFill>
              </a:rPr>
              <a:t>registered </a:t>
            </a:r>
            <a:r>
              <a:rPr lang="en-US" altLang="en-US" sz="2800" dirty="0">
                <a:solidFill>
                  <a:srgbClr val="000000"/>
                </a:solidFill>
              </a:rPr>
              <a:t>symbol or DOT number (e.g., M1234); </a:t>
            </a:r>
          </a:p>
          <a:p>
            <a:pPr lvl="2" algn="l" eaLnBrk="1" hangingPunct="1"/>
            <a:r>
              <a:rPr lang="en-US" altLang="en-US" sz="2800" dirty="0">
                <a:solidFill>
                  <a:srgbClr val="000000"/>
                </a:solidFill>
              </a:rPr>
              <a:t>  Year of reconditioning (last two digits); </a:t>
            </a:r>
          </a:p>
          <a:p>
            <a:pPr lvl="2" algn="l" eaLnBrk="1" hangingPunct="1"/>
            <a:r>
              <a:rPr lang="en-US" altLang="en-US" sz="2800" dirty="0">
                <a:solidFill>
                  <a:srgbClr val="000000"/>
                </a:solidFill>
              </a:rPr>
              <a:t> “R” (reconditioned);  “L” (leakproof tested).</a:t>
            </a:r>
            <a:endParaRPr lang="en-US" sz="2800" dirty="0"/>
          </a:p>
        </p:txBody>
      </p:sp>
    </p:spTree>
    <p:extLst>
      <p:ext uri="{BB962C8B-B14F-4D97-AF65-F5344CB8AC3E}">
        <p14:creationId xmlns:p14="http://schemas.microsoft.com/office/powerpoint/2010/main" val="1440070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01A00-D3EA-4833-87C3-9AA72DD9D701}"/>
              </a:ext>
            </a:extLst>
          </p:cNvPr>
          <p:cNvSpPr>
            <a:spLocks noGrp="1"/>
          </p:cNvSpPr>
          <p:nvPr>
            <p:ph type="title"/>
          </p:nvPr>
        </p:nvSpPr>
        <p:spPr>
          <a:xfrm>
            <a:off x="711821" y="828218"/>
            <a:ext cx="11029616" cy="1045001"/>
          </a:xfrm>
        </p:spPr>
        <p:txBody>
          <a:bodyPr/>
          <a:lstStyle/>
          <a:p>
            <a:pPr algn="ctr"/>
            <a:r>
              <a:rPr lang="en-US" altLang="en-US" sz="2800" dirty="0">
                <a:solidFill>
                  <a:srgbClr val="000000"/>
                </a:solidFill>
              </a:rPr>
              <a:t>Example: </a:t>
            </a:r>
            <a:r>
              <a:rPr lang="en-US" altLang="en-US" sz="2800" dirty="0" err="1">
                <a:solidFill>
                  <a:srgbClr val="000000"/>
                </a:solidFill>
              </a:rPr>
              <a:t>Reconditioner’s</a:t>
            </a:r>
            <a:r>
              <a:rPr lang="en-US" altLang="en-US" sz="2800" dirty="0">
                <a:solidFill>
                  <a:srgbClr val="000000"/>
                </a:solidFill>
              </a:rPr>
              <a:t> Durable Side Mark </a:t>
            </a:r>
            <a:br>
              <a:rPr lang="en-US" altLang="en-US" sz="2800" dirty="0">
                <a:solidFill>
                  <a:srgbClr val="000000"/>
                </a:solidFill>
              </a:rPr>
            </a:br>
            <a:r>
              <a:rPr lang="en-US" altLang="en-US" sz="2400" i="1" dirty="0">
                <a:solidFill>
                  <a:srgbClr val="000000"/>
                </a:solidFill>
              </a:rPr>
              <a:t>(tight-head drum for liquids)</a:t>
            </a:r>
            <a:endParaRPr lang="en-US" dirty="0"/>
          </a:p>
        </p:txBody>
      </p:sp>
      <p:sp>
        <p:nvSpPr>
          <p:cNvPr id="4" name="Oval 4">
            <a:extLst>
              <a:ext uri="{FF2B5EF4-FFF2-40B4-BE49-F238E27FC236}">
                <a16:creationId xmlns:a16="http://schemas.microsoft.com/office/drawing/2014/main" id="{C9F16F63-4B2F-411F-9109-324A48B2F6ED}"/>
              </a:ext>
            </a:extLst>
          </p:cNvPr>
          <p:cNvSpPr>
            <a:spLocks noGrp="1" noChangeArrowheads="1"/>
          </p:cNvSpPr>
          <p:nvPr>
            <p:ph idx="1"/>
          </p:nvPr>
        </p:nvSpPr>
        <p:spPr bwMode="auto">
          <a:xfrm>
            <a:off x="2694214" y="2551837"/>
            <a:ext cx="963386" cy="877163"/>
          </a:xfrm>
          <a:prstGeom prst="ellipse">
            <a:avLst/>
          </a:prstGeom>
          <a:noFill/>
          <a:ln w="349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normAutofit fontScale="85000" lnSpcReduction="20000"/>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50000"/>
              </a:lnSpc>
              <a:spcBef>
                <a:spcPct val="50000"/>
              </a:spcBef>
              <a:buFontTx/>
              <a:buNone/>
            </a:pPr>
            <a:r>
              <a:rPr lang="en-US" altLang="en-US" b="1" dirty="0">
                <a:solidFill>
                  <a:srgbClr val="000000"/>
                </a:solidFill>
                <a:latin typeface="Tahoma" panose="020B0604030504040204" pitchFamily="34" charset="0"/>
              </a:rPr>
              <a:t>u</a:t>
            </a:r>
          </a:p>
          <a:p>
            <a:pPr algn="ctr">
              <a:lnSpc>
                <a:spcPct val="75000"/>
              </a:lnSpc>
              <a:buFontTx/>
              <a:buNone/>
            </a:pPr>
            <a:r>
              <a:rPr lang="en-US" altLang="en-US" b="1" dirty="0">
                <a:solidFill>
                  <a:srgbClr val="000000"/>
                </a:solidFill>
                <a:latin typeface="Tahoma" panose="020B0604030504040204" pitchFamily="34" charset="0"/>
              </a:rPr>
              <a:t>n</a:t>
            </a:r>
          </a:p>
        </p:txBody>
      </p:sp>
      <p:sp>
        <p:nvSpPr>
          <p:cNvPr id="6" name="TextBox 5">
            <a:extLst>
              <a:ext uri="{FF2B5EF4-FFF2-40B4-BE49-F238E27FC236}">
                <a16:creationId xmlns:a16="http://schemas.microsoft.com/office/drawing/2014/main" id="{F3136724-B6E8-428F-8881-965683A8BB4C}"/>
              </a:ext>
            </a:extLst>
          </p:cNvPr>
          <p:cNvSpPr txBox="1"/>
          <p:nvPr/>
        </p:nvSpPr>
        <p:spPr>
          <a:xfrm>
            <a:off x="4049485" y="2551837"/>
            <a:ext cx="7249886" cy="2677656"/>
          </a:xfrm>
          <a:prstGeom prst="rect">
            <a:avLst/>
          </a:prstGeom>
          <a:noFill/>
        </p:spPr>
        <p:txBody>
          <a:bodyPr wrap="square">
            <a:spAutoFit/>
          </a:bodyPr>
          <a:lstStyle/>
          <a:p>
            <a:pPr algn="l" eaLnBrk="1" hangingPunct="1"/>
            <a:r>
              <a:rPr lang="en-US" altLang="en-US" sz="2800" dirty="0">
                <a:solidFill>
                  <a:srgbClr val="000000"/>
                </a:solidFill>
              </a:rPr>
              <a:t>1A1/Y1.2/100/17</a:t>
            </a:r>
          </a:p>
          <a:p>
            <a:pPr algn="l" eaLnBrk="1" hangingPunct="1"/>
            <a:r>
              <a:rPr lang="en-US" altLang="en-US" sz="2800" dirty="0">
                <a:solidFill>
                  <a:srgbClr val="000000"/>
                </a:solidFill>
              </a:rPr>
              <a:t>  USA/</a:t>
            </a:r>
            <a:r>
              <a:rPr lang="en-US" altLang="en-US" sz="2800" dirty="0" err="1">
                <a:solidFill>
                  <a:srgbClr val="000000"/>
                </a:solidFill>
              </a:rPr>
              <a:t>Mxxxx</a:t>
            </a:r>
            <a:r>
              <a:rPr lang="en-US" altLang="en-US" sz="2800" dirty="0">
                <a:solidFill>
                  <a:srgbClr val="000000"/>
                </a:solidFill>
              </a:rPr>
              <a:t>/20 RL</a:t>
            </a:r>
          </a:p>
          <a:p>
            <a:pPr algn="l" eaLnBrk="1" hangingPunct="1"/>
            <a:endParaRPr lang="en-US" altLang="en-US" sz="2800" dirty="0">
              <a:solidFill>
                <a:srgbClr val="000000"/>
              </a:solidFill>
            </a:endParaRPr>
          </a:p>
          <a:p>
            <a:pPr eaLnBrk="1" hangingPunct="1"/>
            <a:r>
              <a:rPr lang="en-US" altLang="en-US" sz="2800" dirty="0">
                <a:solidFill>
                  <a:srgbClr val="000000"/>
                </a:solidFill>
              </a:rPr>
              <a:t> 20 - Year of Reconditioning           </a:t>
            </a:r>
          </a:p>
          <a:p>
            <a:pPr eaLnBrk="1" hangingPunct="1"/>
            <a:r>
              <a:rPr lang="en-US" altLang="en-US" sz="2800" dirty="0">
                <a:solidFill>
                  <a:srgbClr val="000000"/>
                </a:solidFill>
              </a:rPr>
              <a:t>            “R” indicates reconditioned</a:t>
            </a:r>
          </a:p>
          <a:p>
            <a:pPr eaLnBrk="1" hangingPunct="1"/>
            <a:r>
              <a:rPr lang="en-US" altLang="en-US" sz="2800" dirty="0">
                <a:solidFill>
                  <a:srgbClr val="000000"/>
                </a:solidFill>
              </a:rPr>
              <a:t>                      “L” indicates leakproof tested</a:t>
            </a:r>
            <a:endParaRPr lang="en-US" sz="2800" dirty="0"/>
          </a:p>
        </p:txBody>
      </p:sp>
      <p:cxnSp>
        <p:nvCxnSpPr>
          <p:cNvPr id="8" name="Straight Arrow Connector 7">
            <a:extLst>
              <a:ext uri="{FF2B5EF4-FFF2-40B4-BE49-F238E27FC236}">
                <a16:creationId xmlns:a16="http://schemas.microsoft.com/office/drawing/2014/main" id="{B7845C4A-0609-472F-BF91-D2CAD824885D}"/>
              </a:ext>
            </a:extLst>
          </p:cNvPr>
          <p:cNvCxnSpPr>
            <a:cxnSpLocks/>
          </p:cNvCxnSpPr>
          <p:nvPr/>
        </p:nvCxnSpPr>
        <p:spPr>
          <a:xfrm flipH="1" flipV="1">
            <a:off x="6417129" y="3429000"/>
            <a:ext cx="130628" cy="408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4C060FA-1457-4854-9F4A-59B07ACE1176}"/>
              </a:ext>
            </a:extLst>
          </p:cNvPr>
          <p:cNvCxnSpPr>
            <a:cxnSpLocks/>
          </p:cNvCxnSpPr>
          <p:nvPr/>
        </p:nvCxnSpPr>
        <p:spPr>
          <a:xfrm flipH="1" flipV="1">
            <a:off x="6841671" y="3559629"/>
            <a:ext cx="2656115" cy="963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53FAE1-D733-4C34-9DBE-D1261939BDD4}"/>
              </a:ext>
            </a:extLst>
          </p:cNvPr>
          <p:cNvCxnSpPr>
            <a:cxnSpLocks/>
          </p:cNvCxnSpPr>
          <p:nvPr/>
        </p:nvCxnSpPr>
        <p:spPr>
          <a:xfrm flipH="1" flipV="1">
            <a:off x="7086600" y="3298371"/>
            <a:ext cx="3526972" cy="1567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055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BF4499-4924-47DF-B7CD-E6A591824ABE}"/>
              </a:ext>
            </a:extLst>
          </p:cNvPr>
          <p:cNvSpPr>
            <a:spLocks noGrp="1"/>
          </p:cNvSpPr>
          <p:nvPr>
            <p:ph type="title"/>
          </p:nvPr>
        </p:nvSpPr>
        <p:spPr>
          <a:xfrm>
            <a:off x="746228" y="1037967"/>
            <a:ext cx="3054091" cy="4709131"/>
          </a:xfrm>
        </p:spPr>
        <p:txBody>
          <a:bodyPr anchor="ctr">
            <a:normAutofit/>
          </a:bodyPr>
          <a:lstStyle/>
          <a:p>
            <a:r>
              <a:rPr lang="en-US"/>
              <a:t>There are Three (3) Types of IBC “Reprocessing”</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B6D3B0E-8179-4CDD-9757-10E97D3807BE}"/>
              </a:ext>
            </a:extLst>
          </p:cNvPr>
          <p:cNvGraphicFramePr>
            <a:graphicFrameLocks noGrp="1"/>
          </p:cNvGraphicFramePr>
          <p:nvPr>
            <p:ph idx="1"/>
            <p:extLst>
              <p:ext uri="{D42A27DB-BD31-4B8C-83A1-F6EECF244321}">
                <p14:modId xmlns:p14="http://schemas.microsoft.com/office/powerpoint/2010/main" val="18392449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937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CBE8-C8AC-486F-8851-95533413AC62}"/>
              </a:ext>
            </a:extLst>
          </p:cNvPr>
          <p:cNvSpPr>
            <a:spLocks noGrp="1"/>
          </p:cNvSpPr>
          <p:nvPr>
            <p:ph type="title"/>
          </p:nvPr>
        </p:nvSpPr>
        <p:spPr/>
        <p:txBody>
          <a:bodyPr/>
          <a:lstStyle/>
          <a:p>
            <a:pPr algn="ctr"/>
            <a:r>
              <a:rPr lang="en-US" dirty="0"/>
              <a:t>For a complete explanation of IBC Reprocessing, download RIPA’s IBC Compliance manual: 2020 (web site)</a:t>
            </a:r>
          </a:p>
        </p:txBody>
      </p:sp>
      <p:sp>
        <p:nvSpPr>
          <p:cNvPr id="3" name="Content Placeholder 2">
            <a:extLst>
              <a:ext uri="{FF2B5EF4-FFF2-40B4-BE49-F238E27FC236}">
                <a16:creationId xmlns:a16="http://schemas.microsoft.com/office/drawing/2014/main" id="{D9F5D2BE-FE81-4742-9640-35F6BE4BE42F}"/>
              </a:ext>
            </a:extLst>
          </p:cNvPr>
          <p:cNvSpPr>
            <a:spLocks noGrp="1"/>
          </p:cNvSpPr>
          <p:nvPr>
            <p:ph idx="1"/>
          </p:nvPr>
        </p:nvSpPr>
        <p:spPr>
          <a:xfrm>
            <a:off x="581192" y="2073728"/>
            <a:ext cx="11029615" cy="4784271"/>
          </a:xfrm>
        </p:spPr>
        <p:txBody>
          <a:bodyPr/>
          <a:lstStyle/>
          <a:p>
            <a:r>
              <a:rPr lang="en-US" dirty="0"/>
              <a:t>“</a:t>
            </a:r>
            <a:r>
              <a:rPr lang="en-US" sz="2400" dirty="0"/>
              <a:t>Routine maintenance” is cleaning and restoration of certain non-containment parts like legs. </a:t>
            </a:r>
          </a:p>
          <a:p>
            <a:pPr lvl="1"/>
            <a:r>
              <a:rPr lang="en-US" sz="2400" dirty="0"/>
              <a:t>Following routine maintenance, a reconditioner must replace the full original mark and add the following marks and perform a “leaktightness” test -</a:t>
            </a:r>
            <a:br>
              <a:rPr lang="en-US" sz="2000" dirty="0"/>
            </a:br>
            <a:endParaRPr lang="en-US" sz="2000" dirty="0"/>
          </a:p>
          <a:p>
            <a:pPr marL="324000" lvl="1" indent="0" algn="ctr">
              <a:buNone/>
            </a:pPr>
            <a:r>
              <a:rPr lang="en-US" sz="2400" dirty="0"/>
              <a:t>Country Code (“USA”)</a:t>
            </a:r>
          </a:p>
          <a:p>
            <a:pPr marL="324000" lvl="1" indent="0" algn="ctr">
              <a:buNone/>
            </a:pPr>
            <a:r>
              <a:rPr lang="en-US" sz="2400" dirty="0"/>
              <a:t>Name or symbol or DOT number of the company</a:t>
            </a:r>
          </a:p>
          <a:p>
            <a:pPr marL="324000" lvl="1" indent="0" algn="ctr">
              <a:buNone/>
            </a:pPr>
            <a:endParaRPr lang="en-US" sz="2000" dirty="0"/>
          </a:p>
          <a:p>
            <a:pPr marL="324000" lvl="1" indent="0" algn="ctr">
              <a:buNone/>
            </a:pPr>
            <a:r>
              <a:rPr lang="en-US" sz="2800" dirty="0"/>
              <a:t>Example:	USA / M1234</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09402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DF392-54C8-478B-B77B-B9EF178C1971}"/>
              </a:ext>
            </a:extLst>
          </p:cNvPr>
          <p:cNvSpPr>
            <a:spLocks noGrp="1"/>
          </p:cNvSpPr>
          <p:nvPr>
            <p:ph type="title"/>
          </p:nvPr>
        </p:nvSpPr>
        <p:spPr>
          <a:xfrm>
            <a:off x="581192" y="702156"/>
            <a:ext cx="11029616" cy="898044"/>
          </a:xfrm>
        </p:spPr>
        <p:txBody>
          <a:bodyPr>
            <a:normAutofit/>
          </a:bodyPr>
          <a:lstStyle/>
          <a:p>
            <a:pPr algn="ctr"/>
            <a:r>
              <a:rPr lang="en-US" sz="3600" dirty="0"/>
              <a:t>Composite IBC “Repair”</a:t>
            </a:r>
          </a:p>
        </p:txBody>
      </p:sp>
      <p:sp>
        <p:nvSpPr>
          <p:cNvPr id="3" name="Content Placeholder 2">
            <a:extLst>
              <a:ext uri="{FF2B5EF4-FFF2-40B4-BE49-F238E27FC236}">
                <a16:creationId xmlns:a16="http://schemas.microsoft.com/office/drawing/2014/main" id="{E4BCA8FD-A9C7-45FC-9A8F-A81AFF8336CF}"/>
              </a:ext>
            </a:extLst>
          </p:cNvPr>
          <p:cNvSpPr>
            <a:spLocks noGrp="1"/>
          </p:cNvSpPr>
          <p:nvPr>
            <p:ph idx="1"/>
          </p:nvPr>
        </p:nvSpPr>
        <p:spPr>
          <a:xfrm>
            <a:off x="581192" y="1992085"/>
            <a:ext cx="11029615" cy="4653643"/>
          </a:xfrm>
        </p:spPr>
        <p:txBody>
          <a:bodyPr>
            <a:normAutofit/>
          </a:bodyPr>
          <a:lstStyle/>
          <a:p>
            <a:pPr>
              <a:lnSpc>
                <a:spcPct val="90000"/>
              </a:lnSpc>
              <a:spcBef>
                <a:spcPct val="0"/>
              </a:spcBef>
              <a:defRPr/>
            </a:pPr>
            <a:r>
              <a:rPr kumimoji="1" lang="en-US" altLang="en-US" sz="2800" dirty="0"/>
              <a:t>Replace damaged inner receptacles with ones conforming to the original IBC manufacturer's specification.   </a:t>
            </a:r>
          </a:p>
          <a:p>
            <a:pPr marL="0" indent="0" algn="l">
              <a:lnSpc>
                <a:spcPct val="90000"/>
              </a:lnSpc>
              <a:spcBef>
                <a:spcPct val="0"/>
              </a:spcBef>
              <a:buNone/>
              <a:defRPr/>
            </a:pPr>
            <a:r>
              <a:rPr kumimoji="1" lang="en-US" altLang="en-US" sz="2800" i="1" dirty="0"/>
              <a:t>       </a:t>
            </a:r>
          </a:p>
          <a:p>
            <a:pPr>
              <a:lnSpc>
                <a:spcPct val="90000"/>
              </a:lnSpc>
              <a:spcBef>
                <a:spcPct val="0"/>
              </a:spcBef>
              <a:defRPr/>
            </a:pPr>
            <a:r>
              <a:rPr kumimoji="1" lang="en-US" altLang="en-US" sz="2800" dirty="0"/>
              <a:t>After replacing the inner receptacle, </a:t>
            </a:r>
            <a:r>
              <a:rPr kumimoji="1" lang="en-US" altLang="en-US" sz="2800" u="sng" dirty="0"/>
              <a:t>conduct a leakproofness test </a:t>
            </a:r>
            <a:r>
              <a:rPr kumimoji="1" lang="en-US" altLang="en-US" sz="2800" dirty="0"/>
              <a:t>on the repaired IBC.  </a:t>
            </a:r>
            <a:r>
              <a:rPr kumimoji="1" lang="en-US" altLang="en-US" sz="2800" dirty="0">
                <a:cs typeface="Times New Roman" pitchFamily="18" charset="0"/>
              </a:rPr>
              <a:t> Record the date of the test</a:t>
            </a:r>
            <a:r>
              <a:rPr kumimoji="1" lang="en-US" altLang="en-US" sz="2800" dirty="0"/>
              <a:t> .</a:t>
            </a:r>
          </a:p>
          <a:p>
            <a:pPr marL="342900" indent="-342900" algn="l">
              <a:lnSpc>
                <a:spcPct val="90000"/>
              </a:lnSpc>
              <a:spcBef>
                <a:spcPct val="0"/>
              </a:spcBef>
              <a:buFont typeface="Arial" panose="020B0604020202020204" pitchFamily="34" charset="0"/>
              <a:buChar char="•"/>
              <a:defRPr/>
            </a:pPr>
            <a:endParaRPr kumimoji="1" lang="en-US" altLang="en-US" sz="2800" dirty="0"/>
          </a:p>
          <a:p>
            <a:pPr>
              <a:lnSpc>
                <a:spcPct val="90000"/>
              </a:lnSpc>
              <a:spcBef>
                <a:spcPct val="0"/>
              </a:spcBef>
              <a:defRPr/>
            </a:pPr>
            <a:r>
              <a:rPr kumimoji="1" lang="en-US" altLang="en-US" sz="2800" dirty="0"/>
              <a:t>New replacement inner receptacles come already tested!   US DOT issues a Special Permit (SP) to reconditioners that eliminates the need to perform a leakproofness test on a new inner receptacle.  </a:t>
            </a:r>
            <a:endParaRPr lang="en-US" dirty="0"/>
          </a:p>
        </p:txBody>
      </p:sp>
    </p:spTree>
    <p:extLst>
      <p:ext uri="{BB962C8B-B14F-4D97-AF65-F5344CB8AC3E}">
        <p14:creationId xmlns:p14="http://schemas.microsoft.com/office/powerpoint/2010/main" val="2102660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1AAD-0788-4A05-BFDC-D2F8483D158A}"/>
              </a:ext>
            </a:extLst>
          </p:cNvPr>
          <p:cNvSpPr>
            <a:spLocks noGrp="1"/>
          </p:cNvSpPr>
          <p:nvPr>
            <p:ph type="title"/>
          </p:nvPr>
        </p:nvSpPr>
        <p:spPr>
          <a:xfrm>
            <a:off x="581192" y="702156"/>
            <a:ext cx="11029616" cy="881715"/>
          </a:xfrm>
        </p:spPr>
        <p:txBody>
          <a:bodyPr>
            <a:normAutofit/>
          </a:bodyPr>
          <a:lstStyle/>
          <a:p>
            <a:pPr algn="ctr"/>
            <a:r>
              <a:rPr lang="en-US" sz="3200" dirty="0"/>
              <a:t>Marking “Repaired” composite </a:t>
            </a:r>
            <a:r>
              <a:rPr lang="en-US" sz="3200" dirty="0" err="1"/>
              <a:t>ibcs</a:t>
            </a:r>
            <a:endParaRPr lang="en-US" sz="3200" dirty="0"/>
          </a:p>
        </p:txBody>
      </p:sp>
      <p:sp>
        <p:nvSpPr>
          <p:cNvPr id="3" name="Content Placeholder 2">
            <a:extLst>
              <a:ext uri="{FF2B5EF4-FFF2-40B4-BE49-F238E27FC236}">
                <a16:creationId xmlns:a16="http://schemas.microsoft.com/office/drawing/2014/main" id="{4B9FEE93-FFB4-42FC-A588-987E06665BDD}"/>
              </a:ext>
            </a:extLst>
          </p:cNvPr>
          <p:cNvSpPr>
            <a:spLocks noGrp="1"/>
          </p:cNvSpPr>
          <p:nvPr>
            <p:ph idx="1"/>
          </p:nvPr>
        </p:nvSpPr>
        <p:spPr>
          <a:xfrm>
            <a:off x="581192" y="2340863"/>
            <a:ext cx="11029615" cy="4255879"/>
          </a:xfrm>
        </p:spPr>
        <p:txBody>
          <a:bodyPr>
            <a:normAutofit/>
          </a:bodyPr>
          <a:lstStyle/>
          <a:p>
            <a:r>
              <a:rPr lang="en-US" sz="2800" dirty="0"/>
              <a:t>Re-apply the original mark</a:t>
            </a:r>
          </a:p>
          <a:p>
            <a:r>
              <a:rPr lang="en-US" sz="2800" dirty="0"/>
              <a:t>Apply a “reprocessing” mark near the original mark with the following elements:</a:t>
            </a:r>
          </a:p>
          <a:p>
            <a:pPr lvl="1"/>
            <a:r>
              <a:rPr lang="en-US" sz="2500" dirty="0"/>
              <a:t>Country in which reprocessing took place (“USA”)</a:t>
            </a:r>
          </a:p>
          <a:p>
            <a:pPr lvl="1"/>
            <a:r>
              <a:rPr lang="en-US" sz="2500" dirty="0"/>
              <a:t>Name, symbol or “M” number of reprocessor</a:t>
            </a:r>
          </a:p>
          <a:p>
            <a:pPr lvl="1"/>
            <a:r>
              <a:rPr lang="en-US" sz="2500" dirty="0"/>
              <a:t>Month/year of leakproofness test</a:t>
            </a:r>
          </a:p>
          <a:p>
            <a:pPr marL="324000" lvl="1" indent="0">
              <a:buNone/>
            </a:pPr>
            <a:r>
              <a:rPr lang="en-US" sz="2500" b="1" dirty="0"/>
              <a:t>Example:	USA / M1234 / 01/20</a:t>
            </a:r>
          </a:p>
        </p:txBody>
      </p:sp>
    </p:spTree>
    <p:extLst>
      <p:ext uri="{BB962C8B-B14F-4D97-AF65-F5344CB8AC3E}">
        <p14:creationId xmlns:p14="http://schemas.microsoft.com/office/powerpoint/2010/main" val="3386571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673C-CB3F-4164-8077-B760F535D926}"/>
              </a:ext>
            </a:extLst>
          </p:cNvPr>
          <p:cNvSpPr>
            <a:spLocks noGrp="1"/>
          </p:cNvSpPr>
          <p:nvPr>
            <p:ph type="title"/>
          </p:nvPr>
        </p:nvSpPr>
        <p:spPr>
          <a:xfrm>
            <a:off x="581192" y="702156"/>
            <a:ext cx="11029616" cy="849058"/>
          </a:xfrm>
        </p:spPr>
        <p:txBody>
          <a:bodyPr>
            <a:normAutofit/>
          </a:bodyPr>
          <a:lstStyle/>
          <a:p>
            <a:pPr algn="ctr"/>
            <a:r>
              <a:rPr lang="en-US" sz="3200" dirty="0"/>
              <a:t>IBC “Remanufacturing” or “Cross-Bottling”</a:t>
            </a:r>
          </a:p>
        </p:txBody>
      </p:sp>
      <p:sp>
        <p:nvSpPr>
          <p:cNvPr id="3" name="Content Placeholder 2">
            <a:extLst>
              <a:ext uri="{FF2B5EF4-FFF2-40B4-BE49-F238E27FC236}">
                <a16:creationId xmlns:a16="http://schemas.microsoft.com/office/drawing/2014/main" id="{308B950B-DAB6-4193-8AA1-DA8C41D78BFC}"/>
              </a:ext>
            </a:extLst>
          </p:cNvPr>
          <p:cNvSpPr>
            <a:spLocks noGrp="1"/>
          </p:cNvSpPr>
          <p:nvPr>
            <p:ph idx="1"/>
          </p:nvPr>
        </p:nvSpPr>
        <p:spPr>
          <a:xfrm>
            <a:off x="581192" y="1551214"/>
            <a:ext cx="11029615" cy="5176157"/>
          </a:xfrm>
        </p:spPr>
        <p:txBody>
          <a:bodyPr>
            <a:normAutofit/>
          </a:bodyPr>
          <a:lstStyle/>
          <a:p>
            <a:pPr>
              <a:spcBef>
                <a:spcPct val="0"/>
              </a:spcBef>
              <a:buNone/>
            </a:pPr>
            <a:endParaRPr lang="en-US" altLang="en-US" sz="2800" dirty="0"/>
          </a:p>
          <a:p>
            <a:pPr>
              <a:spcBef>
                <a:spcPct val="0"/>
              </a:spcBef>
            </a:pPr>
            <a:r>
              <a:rPr lang="en-US" altLang="en-US" sz="2800" dirty="0"/>
              <a:t>IBC “remanufacturing” generally refers to a process by which reconditioners pair a bottle and a cage from different IBC manufacturers.  Most reconditioners call this process “cross bottling.”</a:t>
            </a:r>
          </a:p>
          <a:p>
            <a:pPr eaLnBrk="1" hangingPunct="1">
              <a:spcBef>
                <a:spcPct val="0"/>
              </a:spcBef>
              <a:buFontTx/>
              <a:buNone/>
            </a:pPr>
            <a:endParaRPr lang="en-US" altLang="en-US" sz="2800" dirty="0"/>
          </a:p>
          <a:p>
            <a:pPr>
              <a:spcBef>
                <a:spcPct val="0"/>
              </a:spcBef>
            </a:pPr>
            <a:r>
              <a:rPr lang="en-US" altLang="en-US" sz="2800" dirty="0"/>
              <a:t>Remanufactured IBCs must pass a full “design-type” test every year.  </a:t>
            </a:r>
          </a:p>
          <a:p>
            <a:pPr eaLnBrk="1" hangingPunct="1">
              <a:spcBef>
                <a:spcPct val="0"/>
              </a:spcBef>
              <a:buFontTx/>
              <a:buNone/>
            </a:pPr>
            <a:endParaRPr lang="en-US" altLang="en-US" sz="2800" dirty="0"/>
          </a:p>
          <a:p>
            <a:pPr>
              <a:spcBef>
                <a:spcPct val="0"/>
              </a:spcBef>
            </a:pPr>
            <a:r>
              <a:rPr lang="en-US" altLang="en-US" sz="2800" dirty="0"/>
              <a:t>Remanufactured IBCs must be fully marked as if new by the reconditioner.</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marL="0" indent="0">
              <a:buNone/>
            </a:pPr>
            <a:endParaRPr lang="en-US" dirty="0"/>
          </a:p>
        </p:txBody>
      </p:sp>
    </p:spTree>
    <p:extLst>
      <p:ext uri="{BB962C8B-B14F-4D97-AF65-F5344CB8AC3E}">
        <p14:creationId xmlns:p14="http://schemas.microsoft.com/office/powerpoint/2010/main" val="32475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1258B5D-8FE8-4C87-B2C2-87BCB7E88B75}"/>
              </a:ext>
            </a:extLst>
          </p:cNvPr>
          <p:cNvSpPr>
            <a:spLocks noGrp="1"/>
          </p:cNvSpPr>
          <p:nvPr>
            <p:ph type="title"/>
          </p:nvPr>
        </p:nvSpPr>
        <p:spPr>
          <a:xfrm>
            <a:off x="771148" y="1037967"/>
            <a:ext cx="3054091" cy="4709131"/>
          </a:xfrm>
        </p:spPr>
        <p:txBody>
          <a:bodyPr anchor="ctr">
            <a:normAutofit/>
          </a:bodyPr>
          <a:lstStyle/>
          <a:p>
            <a:r>
              <a:rPr lang="en-US" altLang="en-US" b="1">
                <a:solidFill>
                  <a:srgbClr val="FFFEFF"/>
                </a:solidFill>
              </a:rPr>
              <a:t>Why Training (continued)?</a:t>
            </a:r>
            <a:endParaRPr lang="en-US">
              <a:solidFill>
                <a:srgbClr val="FFFEFF"/>
              </a:solidFill>
            </a:endParaRPr>
          </a:p>
        </p:txBody>
      </p:sp>
      <p:sp>
        <p:nvSpPr>
          <p:cNvPr id="3" name="Content Placeholder 2">
            <a:extLst>
              <a:ext uri="{FF2B5EF4-FFF2-40B4-BE49-F238E27FC236}">
                <a16:creationId xmlns:a16="http://schemas.microsoft.com/office/drawing/2014/main" id="{9246252F-4771-49E7-A42F-6500F308B024}"/>
              </a:ext>
            </a:extLst>
          </p:cNvPr>
          <p:cNvSpPr>
            <a:spLocks noGrp="1"/>
          </p:cNvSpPr>
          <p:nvPr>
            <p:ph idx="1"/>
          </p:nvPr>
        </p:nvSpPr>
        <p:spPr>
          <a:xfrm>
            <a:off x="4534935" y="1037967"/>
            <a:ext cx="6725899" cy="5362833"/>
          </a:xfrm>
        </p:spPr>
        <p:txBody>
          <a:bodyPr>
            <a:normAutofit/>
          </a:bodyPr>
          <a:lstStyle/>
          <a:p>
            <a:pPr eaLnBrk="1" hangingPunct="1">
              <a:buFontTx/>
              <a:buNone/>
              <a:defRPr/>
            </a:pPr>
            <a:r>
              <a:rPr lang="en-US" dirty="0"/>
              <a:t> </a:t>
            </a:r>
            <a:r>
              <a:rPr lang="en-US" altLang="en-US" sz="2800" dirty="0"/>
              <a:t>Training is required because you or your employees perform one or more of these tasks:</a:t>
            </a:r>
          </a:p>
          <a:p>
            <a:pPr eaLnBrk="1" hangingPunct="1">
              <a:defRPr/>
            </a:pPr>
            <a:r>
              <a:rPr lang="en-US" altLang="en-US" sz="2800" dirty="0"/>
              <a:t>Recondition or manufacture hazmat packaging (examples: drums or IBCs), </a:t>
            </a:r>
          </a:p>
          <a:p>
            <a:pPr eaLnBrk="1" hangingPunct="1">
              <a:defRPr/>
            </a:pPr>
            <a:r>
              <a:rPr lang="en-US" altLang="en-US" sz="2800" dirty="0"/>
              <a:t>Mark packagings for hazmat use, </a:t>
            </a:r>
          </a:p>
          <a:p>
            <a:pPr eaLnBrk="1" hangingPunct="1">
              <a:defRPr/>
            </a:pPr>
            <a:r>
              <a:rPr lang="en-US" altLang="en-US" sz="2800" dirty="0"/>
              <a:t>Test packagings sold to hazmat shippers.</a:t>
            </a:r>
          </a:p>
          <a:p>
            <a:pPr marL="0" indent="0">
              <a:buNone/>
            </a:pPr>
            <a:endParaRPr lang="en-US" dirty="0"/>
          </a:p>
        </p:txBody>
      </p:sp>
    </p:spTree>
    <p:extLst>
      <p:ext uri="{BB962C8B-B14F-4D97-AF65-F5344CB8AC3E}">
        <p14:creationId xmlns:p14="http://schemas.microsoft.com/office/powerpoint/2010/main" val="393803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F873C88-6165-41B2-9262-AAD10FC8E70F}"/>
              </a:ext>
            </a:extLst>
          </p:cNvPr>
          <p:cNvSpPr>
            <a:spLocks noGrp="1"/>
          </p:cNvSpPr>
          <p:nvPr>
            <p:ph type="title"/>
          </p:nvPr>
        </p:nvSpPr>
        <p:spPr>
          <a:xfrm>
            <a:off x="771148" y="1037967"/>
            <a:ext cx="3054091" cy="4709131"/>
          </a:xfrm>
        </p:spPr>
        <p:txBody>
          <a:bodyPr anchor="ctr">
            <a:normAutofit/>
          </a:bodyPr>
          <a:lstStyle/>
          <a:p>
            <a:r>
              <a:rPr lang="en-US" altLang="en-US">
                <a:solidFill>
                  <a:srgbClr val="FFFEFF"/>
                </a:solidFill>
              </a:rPr>
              <a:t>Shipments Off-Site of Hazardous Waste</a:t>
            </a:r>
            <a:endParaRPr lang="en-US">
              <a:solidFill>
                <a:srgbClr val="FFFEFF"/>
              </a:solidFill>
            </a:endParaRPr>
          </a:p>
        </p:txBody>
      </p:sp>
      <p:sp>
        <p:nvSpPr>
          <p:cNvPr id="3" name="Content Placeholder 2">
            <a:extLst>
              <a:ext uri="{FF2B5EF4-FFF2-40B4-BE49-F238E27FC236}">
                <a16:creationId xmlns:a16="http://schemas.microsoft.com/office/drawing/2014/main" id="{2D693142-B978-449E-AF76-57CDB05F4F75}"/>
              </a:ext>
            </a:extLst>
          </p:cNvPr>
          <p:cNvSpPr>
            <a:spLocks noGrp="1"/>
          </p:cNvSpPr>
          <p:nvPr>
            <p:ph idx="1"/>
          </p:nvPr>
        </p:nvSpPr>
        <p:spPr>
          <a:xfrm>
            <a:off x="4534935" y="689083"/>
            <a:ext cx="6725899" cy="5989303"/>
          </a:xfrm>
        </p:spPr>
        <p:txBody>
          <a:bodyPr>
            <a:normAutofit/>
          </a:bodyPr>
          <a:lstStyle/>
          <a:p>
            <a:pPr eaLnBrk="1" hangingPunct="1"/>
            <a:r>
              <a:rPr lang="en-US" altLang="en-US" sz="2400" dirty="0"/>
              <a:t>Some reconditioners will generate as part of operations certain waste that is regulated as </a:t>
            </a:r>
            <a:r>
              <a:rPr lang="en-US" altLang="en-US" sz="2400" b="1" i="1" dirty="0"/>
              <a:t>hazardous</a:t>
            </a:r>
            <a:r>
              <a:rPr lang="en-US" altLang="en-US" sz="2400" b="1" dirty="0"/>
              <a:t> </a:t>
            </a:r>
            <a:r>
              <a:rPr lang="en-US" altLang="en-US" sz="2400" dirty="0"/>
              <a:t>by the U.S. Environmental Protection Agency.</a:t>
            </a:r>
          </a:p>
          <a:p>
            <a:pPr eaLnBrk="1" hangingPunct="1"/>
            <a:endParaRPr lang="en-US" altLang="en-US" sz="2400" dirty="0"/>
          </a:p>
          <a:p>
            <a:pPr eaLnBrk="1" hangingPunct="1"/>
            <a:r>
              <a:rPr lang="en-US" altLang="en-US" sz="2400" dirty="0"/>
              <a:t>Reconditioners must either </a:t>
            </a:r>
            <a:r>
              <a:rPr lang="en-US" altLang="en-US" sz="2400" i="1" u="sng" dirty="0"/>
              <a:t>know</a:t>
            </a:r>
            <a:r>
              <a:rPr lang="en-US" altLang="en-US" sz="2400" dirty="0"/>
              <a:t> that the material sent off-site is hazardous waste and manage it properly or test the material for hazardous waste characteristics (by TCLP test).</a:t>
            </a:r>
          </a:p>
          <a:p>
            <a:pPr eaLnBrk="1" hangingPunct="1"/>
            <a:endParaRPr lang="en-US" altLang="en-US" sz="2400" dirty="0"/>
          </a:p>
          <a:p>
            <a:pPr eaLnBrk="1" hangingPunct="1"/>
            <a:r>
              <a:rPr lang="en-US" altLang="en-US" sz="2400" dirty="0"/>
              <a:t>Training, shipping and other rules could apply, depending on volumes.</a:t>
            </a:r>
          </a:p>
          <a:p>
            <a:pPr marL="0" indent="0">
              <a:buNone/>
            </a:pPr>
            <a:endParaRPr lang="en-US" dirty="0"/>
          </a:p>
        </p:txBody>
      </p:sp>
    </p:spTree>
    <p:extLst>
      <p:ext uri="{BB962C8B-B14F-4D97-AF65-F5344CB8AC3E}">
        <p14:creationId xmlns:p14="http://schemas.microsoft.com/office/powerpoint/2010/main" val="1607510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6B57-343C-47DD-B7E7-18D84F0AE31D}"/>
              </a:ext>
            </a:extLst>
          </p:cNvPr>
          <p:cNvSpPr>
            <a:spLocks noGrp="1"/>
          </p:cNvSpPr>
          <p:nvPr>
            <p:ph type="title"/>
          </p:nvPr>
        </p:nvSpPr>
        <p:spPr>
          <a:xfrm>
            <a:off x="581192" y="702156"/>
            <a:ext cx="11029616" cy="881715"/>
          </a:xfrm>
        </p:spPr>
        <p:txBody>
          <a:bodyPr/>
          <a:lstStyle/>
          <a:p>
            <a:r>
              <a:rPr lang="en-US" dirty="0"/>
              <a:t>Employer recordkeeping for trained hazmat employees</a:t>
            </a:r>
          </a:p>
        </p:txBody>
      </p:sp>
      <p:sp>
        <p:nvSpPr>
          <p:cNvPr id="3" name="Content Placeholder 2">
            <a:extLst>
              <a:ext uri="{FF2B5EF4-FFF2-40B4-BE49-F238E27FC236}">
                <a16:creationId xmlns:a16="http://schemas.microsoft.com/office/drawing/2014/main" id="{FAA26D05-C641-47F1-A177-74BF5A9D2B80}"/>
              </a:ext>
            </a:extLst>
          </p:cNvPr>
          <p:cNvSpPr>
            <a:spLocks noGrp="1"/>
          </p:cNvSpPr>
          <p:nvPr>
            <p:ph idx="1"/>
          </p:nvPr>
        </p:nvSpPr>
        <p:spPr>
          <a:xfrm>
            <a:off x="581192" y="1943100"/>
            <a:ext cx="11029615" cy="4523014"/>
          </a:xfrm>
        </p:spPr>
        <p:txBody>
          <a:bodyPr/>
          <a:lstStyle/>
          <a:p>
            <a:r>
              <a:rPr lang="en-US" sz="2800" dirty="0"/>
              <a:t>Employers are required by DOT to maintain up-to-date records of hazmat employee training.</a:t>
            </a:r>
          </a:p>
          <a:p>
            <a:r>
              <a:rPr lang="en-US" sz="2800" dirty="0"/>
              <a:t>These records are among the </a:t>
            </a:r>
            <a:r>
              <a:rPr lang="en-US" sz="2800" u="sng" dirty="0"/>
              <a:t>first</a:t>
            </a:r>
            <a:r>
              <a:rPr lang="en-US" sz="2800" dirty="0"/>
              <a:t> things that DOT inspectors will ask for when conducting enforcement visits.</a:t>
            </a:r>
          </a:p>
          <a:p>
            <a:r>
              <a:rPr lang="en-US" sz="2800" dirty="0"/>
              <a:t>Make sure your training records include a training certificate and are retained in one file.  At least two people at your company should know where this file is kept.</a:t>
            </a:r>
          </a:p>
        </p:txBody>
      </p:sp>
    </p:spTree>
    <p:extLst>
      <p:ext uri="{BB962C8B-B14F-4D97-AF65-F5344CB8AC3E}">
        <p14:creationId xmlns:p14="http://schemas.microsoft.com/office/powerpoint/2010/main" val="839346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AF3C-9AD9-4D5C-BA3E-C757F26B0C0D}"/>
              </a:ext>
            </a:extLst>
          </p:cNvPr>
          <p:cNvSpPr>
            <a:spLocks noGrp="1"/>
          </p:cNvSpPr>
          <p:nvPr>
            <p:ph type="title"/>
          </p:nvPr>
        </p:nvSpPr>
        <p:spPr>
          <a:xfrm>
            <a:off x="581192" y="702156"/>
            <a:ext cx="11029616" cy="865387"/>
          </a:xfrm>
        </p:spPr>
        <p:txBody>
          <a:bodyPr>
            <a:normAutofit/>
          </a:bodyPr>
          <a:lstStyle/>
          <a:p>
            <a:pPr algn="ctr"/>
            <a:r>
              <a:rPr lang="en-US" sz="3200" dirty="0"/>
              <a:t>Hazmat employee training certificate: Sample</a:t>
            </a:r>
          </a:p>
        </p:txBody>
      </p:sp>
      <p:sp>
        <p:nvSpPr>
          <p:cNvPr id="3" name="Content Placeholder 2">
            <a:extLst>
              <a:ext uri="{FF2B5EF4-FFF2-40B4-BE49-F238E27FC236}">
                <a16:creationId xmlns:a16="http://schemas.microsoft.com/office/drawing/2014/main" id="{404FECCC-9FF7-4A44-82BB-A421893A6C4D}"/>
              </a:ext>
            </a:extLst>
          </p:cNvPr>
          <p:cNvSpPr>
            <a:spLocks noGrp="1"/>
          </p:cNvSpPr>
          <p:nvPr>
            <p:ph idx="1"/>
          </p:nvPr>
        </p:nvSpPr>
        <p:spPr>
          <a:xfrm>
            <a:off x="581192" y="1567543"/>
            <a:ext cx="11029615" cy="5127171"/>
          </a:xfrm>
        </p:spPr>
        <p:txBody>
          <a:bodyPr>
            <a:normAutofit lnSpcReduction="10000"/>
          </a:bodyPr>
          <a:lstStyle/>
          <a:p>
            <a:pPr marL="0" indent="0" algn="ctr">
              <a:buNone/>
            </a:pPr>
            <a:r>
              <a:rPr lang="en-US" altLang="en-US" sz="2800" dirty="0">
                <a:solidFill>
                  <a:srgbClr val="000000"/>
                </a:solidFill>
                <a:cs typeface="Times New Roman" panose="02020603050405020304" pitchFamily="18" charset="0"/>
              </a:rPr>
              <a:t>Certification of Hazmat Employee Training and Knowledge Test</a:t>
            </a:r>
            <a:br>
              <a:rPr lang="en-US" altLang="en-US" sz="1800" dirty="0">
                <a:solidFill>
                  <a:srgbClr val="000000"/>
                </a:solidFill>
                <a:cs typeface="Times New Roman" panose="02020603050405020304" pitchFamily="18" charset="0"/>
              </a:rPr>
            </a:br>
            <a:r>
              <a:rPr lang="en-US" altLang="en-US" sz="1800" dirty="0">
                <a:solidFill>
                  <a:srgbClr val="000000"/>
                </a:solidFill>
                <a:cs typeface="Times New Roman" panose="02020603050405020304" pitchFamily="18" charset="0"/>
              </a:rPr>
              <a:t> </a:t>
            </a:r>
            <a:br>
              <a:rPr lang="en-US" altLang="en-US" sz="1800" dirty="0">
                <a:solidFill>
                  <a:srgbClr val="000000"/>
                </a:solidFill>
                <a:cs typeface="Times New Roman" panose="02020603050405020304" pitchFamily="18" charset="0"/>
              </a:rPr>
            </a:br>
            <a:r>
              <a:rPr lang="en-US" altLang="en-US" sz="1800" dirty="0">
                <a:solidFill>
                  <a:srgbClr val="000000"/>
                </a:solidFill>
                <a:cs typeface="Times New Roman" panose="02020603050405020304" pitchFamily="18" charset="0"/>
              </a:rPr>
              <a:t>Compliance with Hazardous Materials Regulations </a:t>
            </a:r>
            <a:br>
              <a:rPr lang="en-US" altLang="en-US" sz="1800" dirty="0">
                <a:solidFill>
                  <a:srgbClr val="000000"/>
                </a:solidFill>
                <a:cs typeface="Times New Roman" panose="02020603050405020304" pitchFamily="18" charset="0"/>
              </a:rPr>
            </a:br>
            <a:r>
              <a:rPr lang="en-US" altLang="en-US" sz="1800" dirty="0">
                <a:solidFill>
                  <a:srgbClr val="000000"/>
                </a:solidFill>
                <a:cs typeface="Times New Roman" panose="02020603050405020304" pitchFamily="18" charset="0"/>
              </a:rPr>
              <a:t>For Employee Training: 49 CFR §172.700-704</a:t>
            </a:r>
            <a:br>
              <a:rPr lang="en-US" altLang="en-US" sz="1800" dirty="0">
                <a:solidFill>
                  <a:srgbClr val="000000"/>
                </a:solidFill>
                <a:cs typeface="Times New Roman" panose="02020603050405020304" pitchFamily="18" charset="0"/>
              </a:rPr>
            </a:br>
            <a:br>
              <a:rPr lang="en-US" altLang="en-US" sz="1800" dirty="0">
                <a:solidFill>
                  <a:srgbClr val="000000"/>
                </a:solidFill>
                <a:cs typeface="Times New Roman" panose="02020603050405020304" pitchFamily="18" charset="0"/>
              </a:rPr>
            </a:br>
            <a:r>
              <a:rPr lang="en-US" altLang="en-US" sz="1800" dirty="0">
                <a:solidFill>
                  <a:srgbClr val="000000"/>
                </a:solidFill>
                <a:cs typeface="Times New Roman" panose="02020603050405020304" pitchFamily="18" charset="0"/>
              </a:rPr>
              <a:t>Name of Hazmat Employee:  John Q. Public</a:t>
            </a:r>
            <a:br>
              <a:rPr lang="en-US" altLang="en-US" sz="1800" dirty="0">
                <a:cs typeface="Times New Roman" panose="02020603050405020304" pitchFamily="18" charset="0"/>
              </a:rPr>
            </a:br>
            <a:br>
              <a:rPr lang="en-US" altLang="en-US" sz="1800" dirty="0">
                <a:solidFill>
                  <a:srgbClr val="000000"/>
                </a:solidFill>
                <a:cs typeface="Times New Roman" panose="02020603050405020304" pitchFamily="18" charset="0"/>
              </a:rPr>
            </a:br>
            <a:r>
              <a:rPr lang="en-US" altLang="en-US" sz="1800" dirty="0">
                <a:solidFill>
                  <a:srgbClr val="000000"/>
                </a:solidFill>
                <a:cs typeface="Times New Roman" panose="02020603050405020304" pitchFamily="18" charset="0"/>
              </a:rPr>
              <a:t>Employer:  ABC Barrel, Inc.</a:t>
            </a:r>
            <a:br>
              <a:rPr lang="en-US" altLang="en-US" sz="1800" dirty="0">
                <a:solidFill>
                  <a:srgbClr val="000000"/>
                </a:solidFill>
                <a:cs typeface="Times New Roman" panose="02020603050405020304" pitchFamily="18" charset="0"/>
              </a:rPr>
            </a:br>
            <a:r>
              <a:rPr lang="en-US" altLang="en-US" sz="1800" dirty="0">
                <a:solidFill>
                  <a:srgbClr val="000000"/>
                </a:solidFill>
                <a:cs typeface="Times New Roman" panose="02020603050405020304" pitchFamily="18" charset="0"/>
              </a:rPr>
              <a:t> </a:t>
            </a:r>
            <a:br>
              <a:rPr lang="en-US" altLang="en-US" sz="1800" dirty="0">
                <a:cs typeface="Times New Roman" panose="02020603050405020304" pitchFamily="18" charset="0"/>
              </a:rPr>
            </a:br>
            <a:r>
              <a:rPr lang="en-US" altLang="en-US" sz="1600" dirty="0">
                <a:solidFill>
                  <a:srgbClr val="000000"/>
                </a:solidFill>
                <a:cs typeface="Times New Roman" panose="02020603050405020304" pitchFamily="18" charset="0"/>
              </a:rPr>
              <a:t>Training Materials Used: RIPA </a:t>
            </a:r>
            <a:r>
              <a:rPr lang="en-US" altLang="en-US" sz="1600" i="1" dirty="0">
                <a:solidFill>
                  <a:srgbClr val="000000"/>
                </a:solidFill>
                <a:cs typeface="Times New Roman" panose="02020603050405020304" pitchFamily="18" charset="0"/>
              </a:rPr>
              <a:t>PowerPoint</a:t>
            </a:r>
            <a:r>
              <a:rPr lang="en-US" altLang="en-US" sz="1600" dirty="0">
                <a:solidFill>
                  <a:srgbClr val="000000"/>
                </a:solidFill>
                <a:cs typeface="Times New Roman" panose="02020603050405020304" pitchFamily="18" charset="0"/>
              </a:rPr>
              <a:t> Presentation 2021 Edition</a:t>
            </a:r>
            <a:br>
              <a:rPr lang="en-US" altLang="en-US" sz="1600" dirty="0">
                <a:solidFill>
                  <a:srgbClr val="000000"/>
                </a:solidFill>
                <a:cs typeface="Times New Roman" panose="02020603050405020304" pitchFamily="18" charset="0"/>
              </a:rPr>
            </a:br>
            <a:r>
              <a:rPr lang="en-US" altLang="en-US" sz="1600" dirty="0">
                <a:solidFill>
                  <a:srgbClr val="000000"/>
                </a:solidFill>
                <a:cs typeface="Times New Roman" panose="02020603050405020304" pitchFamily="18" charset="0"/>
              </a:rPr>
              <a:t> Developed by the</a:t>
            </a:r>
            <a:r>
              <a:rPr lang="en-US" altLang="en-US" sz="1600" dirty="0">
                <a:cs typeface="Times New Roman" panose="02020603050405020304" pitchFamily="18" charset="0"/>
              </a:rPr>
              <a:t> </a:t>
            </a:r>
            <a:r>
              <a:rPr lang="en-US" altLang="en-US" sz="1600" dirty="0">
                <a:solidFill>
                  <a:srgbClr val="000000"/>
                </a:solidFill>
                <a:cs typeface="Times New Roman" panose="02020603050405020304" pitchFamily="18" charset="0"/>
              </a:rPr>
              <a:t>Reusable Industrial Packaging Association</a:t>
            </a:r>
            <a:br>
              <a:rPr lang="en-US" altLang="en-US" sz="1600" dirty="0">
                <a:cs typeface="Times New Roman" panose="02020603050405020304" pitchFamily="18" charset="0"/>
              </a:rPr>
            </a:br>
            <a:r>
              <a:rPr lang="en-US" altLang="en-US" sz="1600" dirty="0">
                <a:solidFill>
                  <a:srgbClr val="000000"/>
                </a:solidFill>
                <a:cs typeface="Times New Roman" panose="02020603050405020304" pitchFamily="18" charset="0"/>
              </a:rPr>
              <a:t>301/577-3786;  www.reusablepackaging.org </a:t>
            </a:r>
            <a:br>
              <a:rPr lang="en-US" altLang="en-US" sz="1600" dirty="0">
                <a:solidFill>
                  <a:srgbClr val="000000"/>
                </a:solidFill>
                <a:cs typeface="Times New Roman" panose="02020603050405020304" pitchFamily="18" charset="0"/>
              </a:rPr>
            </a:br>
            <a:br>
              <a:rPr lang="en-US" altLang="en-US" sz="1600" dirty="0">
                <a:solidFill>
                  <a:srgbClr val="000000"/>
                </a:solidFill>
                <a:cs typeface="Times New Roman" panose="02020603050405020304" pitchFamily="18" charset="0"/>
              </a:rPr>
            </a:br>
            <a:r>
              <a:rPr lang="en-US" altLang="en-US" sz="1600" dirty="0">
                <a:solidFill>
                  <a:srgbClr val="000000"/>
                </a:solidFill>
                <a:cs typeface="Times New Roman" panose="02020603050405020304" pitchFamily="18" charset="0"/>
              </a:rPr>
              <a:t>Training Completed:   </a:t>
            </a:r>
            <a:r>
              <a:rPr lang="en-US" altLang="en-US" sz="1600" i="1" u="sng" dirty="0">
                <a:solidFill>
                  <a:srgbClr val="000000"/>
                </a:solidFill>
                <a:cs typeface="Times New Roman" panose="02020603050405020304" pitchFamily="18" charset="0"/>
              </a:rPr>
              <a:t>Location   ___                ______________  Date:____________</a:t>
            </a:r>
            <a:br>
              <a:rPr lang="en-US" altLang="en-US" sz="1600" i="1" u="sng" dirty="0">
                <a:solidFill>
                  <a:srgbClr val="000000"/>
                </a:solidFill>
                <a:cs typeface="Times New Roman" panose="02020603050405020304" pitchFamily="18" charset="0"/>
              </a:rPr>
            </a:br>
            <a:r>
              <a:rPr lang="en-US" altLang="en-US" sz="1600" dirty="0">
                <a:solidFill>
                  <a:srgbClr val="000000"/>
                </a:solidFill>
                <a:cs typeface="Times New Roman" panose="02020603050405020304" pitchFamily="18" charset="0"/>
              </a:rPr>
              <a:t> </a:t>
            </a:r>
            <a:br>
              <a:rPr lang="en-US" altLang="en-US" sz="1600" dirty="0">
                <a:solidFill>
                  <a:srgbClr val="000000"/>
                </a:solidFill>
                <a:cs typeface="Times New Roman" panose="02020603050405020304" pitchFamily="18" charset="0"/>
              </a:rPr>
            </a:br>
            <a:r>
              <a:rPr lang="en-US" altLang="en-US" sz="1600" dirty="0">
                <a:solidFill>
                  <a:srgbClr val="000000"/>
                </a:solidFill>
                <a:cs typeface="Times New Roman" panose="02020603050405020304" pitchFamily="18" charset="0"/>
              </a:rPr>
              <a:t>Training Administered by:   </a:t>
            </a:r>
            <a:r>
              <a:rPr lang="en-US" altLang="en-US" sz="1600" i="1" u="sng" dirty="0">
                <a:solidFill>
                  <a:srgbClr val="000000"/>
                </a:solidFill>
                <a:cs typeface="Times New Roman" panose="02020603050405020304" pitchFamily="18" charset="0"/>
              </a:rPr>
              <a:t>Name  (Title)_____________</a:t>
            </a:r>
            <a:br>
              <a:rPr lang="en-US" altLang="en-US" sz="1600" dirty="0">
                <a:solidFill>
                  <a:srgbClr val="000000"/>
                </a:solidFill>
                <a:cs typeface="Times New Roman" panose="02020603050405020304" pitchFamily="18" charset="0"/>
              </a:rPr>
            </a:br>
            <a:r>
              <a:rPr lang="en-US" altLang="en-US" sz="1600" dirty="0">
                <a:solidFill>
                  <a:srgbClr val="000000"/>
                </a:solidFill>
                <a:cs typeface="Times New Roman" panose="02020603050405020304" pitchFamily="18" charset="0"/>
              </a:rPr>
              <a:t>Trainer’s Affiliation and Address: ______________________________</a:t>
            </a:r>
            <a:br>
              <a:rPr lang="en-US" altLang="en-US" sz="1600" dirty="0">
                <a:solidFill>
                  <a:srgbClr val="000000"/>
                </a:solidFill>
                <a:cs typeface="Times New Roman" panose="02020603050405020304" pitchFamily="18" charset="0"/>
              </a:rPr>
            </a:br>
            <a:r>
              <a:rPr lang="en-US" altLang="en-US" sz="1600" dirty="0">
                <a:solidFill>
                  <a:srgbClr val="000000"/>
                </a:solidFill>
                <a:cs typeface="Times New Roman" panose="02020603050405020304" pitchFamily="18" charset="0"/>
              </a:rPr>
              <a:t>                                                        ______________________________</a:t>
            </a:r>
            <a:endParaRPr lang="en-US" dirty="0"/>
          </a:p>
        </p:txBody>
      </p:sp>
    </p:spTree>
    <p:extLst>
      <p:ext uri="{BB962C8B-B14F-4D97-AF65-F5344CB8AC3E}">
        <p14:creationId xmlns:p14="http://schemas.microsoft.com/office/powerpoint/2010/main" val="3165312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F5A7-B837-4619-BC96-994ABC13B2A0}"/>
              </a:ext>
            </a:extLst>
          </p:cNvPr>
          <p:cNvSpPr>
            <a:spLocks noGrp="1"/>
          </p:cNvSpPr>
          <p:nvPr>
            <p:ph type="title"/>
          </p:nvPr>
        </p:nvSpPr>
        <p:spPr>
          <a:xfrm>
            <a:off x="581192" y="702156"/>
            <a:ext cx="11029616" cy="685773"/>
          </a:xfrm>
        </p:spPr>
        <p:txBody>
          <a:bodyPr>
            <a:normAutofit/>
          </a:bodyPr>
          <a:lstStyle/>
          <a:p>
            <a:pPr algn="ctr"/>
            <a:r>
              <a:rPr lang="en-US" sz="3200" dirty="0"/>
              <a:t>Hazmat employee training test questions</a:t>
            </a:r>
          </a:p>
        </p:txBody>
      </p:sp>
      <p:sp>
        <p:nvSpPr>
          <p:cNvPr id="3" name="Content Placeholder 2">
            <a:extLst>
              <a:ext uri="{FF2B5EF4-FFF2-40B4-BE49-F238E27FC236}">
                <a16:creationId xmlns:a16="http://schemas.microsoft.com/office/drawing/2014/main" id="{F8D0EB8E-BB83-489F-94E5-ACEBA085450E}"/>
              </a:ext>
            </a:extLst>
          </p:cNvPr>
          <p:cNvSpPr>
            <a:spLocks noGrp="1"/>
          </p:cNvSpPr>
          <p:nvPr>
            <p:ph idx="1"/>
          </p:nvPr>
        </p:nvSpPr>
        <p:spPr>
          <a:xfrm>
            <a:off x="581193" y="1665515"/>
            <a:ext cx="11240693" cy="5278210"/>
          </a:xfrm>
        </p:spPr>
        <p:txBody>
          <a:bodyPr>
            <a:normAutofit fontScale="62500" lnSpcReduction="20000"/>
          </a:bodyPr>
          <a:lstStyle/>
          <a:p>
            <a:pPr marL="0" indent="0">
              <a:buNone/>
            </a:pPr>
            <a:r>
              <a:rPr lang="en-US" altLang="en-US" sz="2400" b="1" dirty="0">
                <a:cs typeface="Times New Roman" panose="02020603050405020304" pitchFamily="18" charset="0"/>
              </a:rPr>
              <a:t>                       </a:t>
            </a:r>
            <a:r>
              <a:rPr lang="en-US" altLang="en-US" sz="4000" b="1" cap="all" dirty="0">
                <a:latin typeface="+mj-lt"/>
                <a:cs typeface="Times New Roman" panose="02020603050405020304" pitchFamily="18" charset="0"/>
              </a:rPr>
              <a:t>Part I:  General Awareness and security Training</a:t>
            </a:r>
            <a:br>
              <a:rPr lang="en-US" altLang="en-US" sz="4000" b="1" cap="all" dirty="0">
                <a:cs typeface="Times New Roman" panose="02020603050405020304" pitchFamily="18" charset="0"/>
              </a:rPr>
            </a:br>
            <a:r>
              <a:rPr lang="en-US" altLang="en-US" sz="4000" b="1" cap="all" dirty="0">
                <a:solidFill>
                  <a:srgbClr val="000000"/>
                </a:solidFill>
                <a:cs typeface="Times New Roman" panose="02020603050405020304" pitchFamily="18" charset="0"/>
              </a:rPr>
              <a:t> </a:t>
            </a:r>
            <a:br>
              <a:rPr lang="en-US" altLang="en-US" sz="1800" dirty="0">
                <a:cs typeface="Times New Roman" panose="02020603050405020304" pitchFamily="18" charset="0"/>
              </a:rPr>
            </a:br>
            <a:r>
              <a:rPr lang="en-US" altLang="en-US" sz="2900" dirty="0">
                <a:solidFill>
                  <a:srgbClr val="000000"/>
                </a:solidFill>
                <a:cs typeface="Times New Roman" panose="02020603050405020304" pitchFamily="18" charset="0"/>
              </a:rPr>
              <a:t>1)  Which U.S. government department regulates the packaging and transportation of hazardous materials? Answer:  __________________________________________</a:t>
            </a:r>
            <a:r>
              <a:rPr lang="en-US" altLang="en-US" sz="2900" dirty="0">
                <a:cs typeface="Times New Roman" panose="02020603050405020304" pitchFamily="18" charset="0"/>
              </a:rPr>
              <a:t> </a:t>
            </a:r>
            <a:br>
              <a:rPr lang="en-US" altLang="en-US" sz="2900" dirty="0">
                <a:cs typeface="Times New Roman" panose="02020603050405020304" pitchFamily="18" charset="0"/>
              </a:rPr>
            </a:br>
            <a:r>
              <a:rPr lang="en-US" altLang="en-US" sz="2900" dirty="0">
                <a:solidFill>
                  <a:srgbClr val="000000"/>
                </a:solidFill>
                <a:cs typeface="Times New Roman" panose="02020603050405020304" pitchFamily="18" charset="0"/>
              </a:rPr>
              <a:t> </a:t>
            </a:r>
            <a:br>
              <a:rPr lang="en-US" altLang="en-US" sz="2900" dirty="0">
                <a:cs typeface="Times New Roman" panose="02020603050405020304" pitchFamily="18" charset="0"/>
              </a:rPr>
            </a:br>
            <a:r>
              <a:rPr lang="en-US" altLang="en-US" sz="2900" dirty="0">
                <a:cs typeface="Times New Roman" panose="02020603050405020304" pitchFamily="18" charset="0"/>
              </a:rPr>
              <a:t>2)  </a:t>
            </a:r>
            <a:r>
              <a:rPr lang="en-US" altLang="en-US" sz="2900" dirty="0">
                <a:solidFill>
                  <a:srgbClr val="000000"/>
                </a:solidFill>
                <a:cs typeface="Times New Roman" panose="02020603050405020304" pitchFamily="18" charset="0"/>
              </a:rPr>
              <a:t>Which of the following marks on a hazmat packaging represents the most hazardous material?  </a:t>
            </a:r>
            <a:br>
              <a:rPr lang="en-US" altLang="en-US" sz="2900" dirty="0">
                <a:cs typeface="Times New Roman" panose="02020603050405020304" pitchFamily="18" charset="0"/>
              </a:rPr>
            </a:br>
            <a:r>
              <a:rPr lang="en-US" altLang="en-US" sz="2900" dirty="0">
                <a:solidFill>
                  <a:srgbClr val="000000"/>
                </a:solidFill>
                <a:cs typeface="Times New Roman" panose="02020603050405020304" pitchFamily="18" charset="0"/>
              </a:rPr>
              <a:t>Circle best answer:   X, Y, or Z  </a:t>
            </a:r>
            <a:br>
              <a:rPr lang="en-US" altLang="en-US" sz="2900" dirty="0">
                <a:cs typeface="Times New Roman" panose="02020603050405020304" pitchFamily="18" charset="0"/>
              </a:rPr>
            </a:br>
            <a:r>
              <a:rPr lang="en-US" altLang="en-US" sz="2900" dirty="0">
                <a:cs typeface="Times New Roman" panose="02020603050405020304" pitchFamily="18" charset="0"/>
              </a:rPr>
              <a:t> </a:t>
            </a:r>
            <a:br>
              <a:rPr lang="en-US" altLang="en-US" sz="2900" dirty="0">
                <a:cs typeface="Times New Roman" panose="02020603050405020304" pitchFamily="18" charset="0"/>
              </a:rPr>
            </a:br>
            <a:r>
              <a:rPr lang="en-US" altLang="en-US" sz="2900" dirty="0">
                <a:solidFill>
                  <a:srgbClr val="000000"/>
                </a:solidFill>
                <a:cs typeface="Times New Roman" panose="02020603050405020304" pitchFamily="18" charset="0"/>
              </a:rPr>
              <a:t>3)  Under the Hazardous Materials Regulations, are 55-gallon steel and plastic drums considered “bulk” or “non-bulk” packaging? </a:t>
            </a:r>
          </a:p>
          <a:p>
            <a:pPr marL="0" indent="0">
              <a:buNone/>
            </a:pPr>
            <a:r>
              <a:rPr lang="en-US" altLang="en-US" sz="2900" dirty="0">
                <a:solidFill>
                  <a:srgbClr val="000000"/>
                </a:solidFill>
                <a:cs typeface="Times New Roman" panose="02020603050405020304" pitchFamily="18" charset="0"/>
              </a:rPr>
              <a:t>Answer:  __________________________________</a:t>
            </a:r>
            <a:r>
              <a:rPr lang="en-US" altLang="en-US" sz="2900" dirty="0">
                <a:cs typeface="Times New Roman" panose="02020603050405020304" pitchFamily="18" charset="0"/>
              </a:rPr>
              <a:t> </a:t>
            </a:r>
            <a:br>
              <a:rPr lang="en-US" altLang="en-US" sz="2900" dirty="0">
                <a:cs typeface="Times New Roman" panose="02020603050405020304" pitchFamily="18" charset="0"/>
              </a:rPr>
            </a:br>
            <a:r>
              <a:rPr lang="en-US" altLang="en-US" sz="2900" dirty="0">
                <a:cs typeface="Times New Roman" panose="02020603050405020304" pitchFamily="18" charset="0"/>
              </a:rPr>
              <a:t> </a:t>
            </a:r>
            <a:br>
              <a:rPr lang="en-US" altLang="en-US" sz="2900" dirty="0">
                <a:cs typeface="Times New Roman" panose="02020603050405020304" pitchFamily="18" charset="0"/>
              </a:rPr>
            </a:br>
            <a:r>
              <a:rPr lang="en-US" altLang="en-US" sz="2900" dirty="0">
                <a:cs typeface="Times New Roman" panose="02020603050405020304" pitchFamily="18" charset="0"/>
              </a:rPr>
              <a:t>4)  “IBC” stands for:</a:t>
            </a:r>
          </a:p>
          <a:p>
            <a:pPr marL="0" indent="0">
              <a:buNone/>
            </a:pPr>
            <a:r>
              <a:rPr lang="en-US" altLang="en-US" sz="2900" dirty="0">
                <a:cs typeface="Times New Roman" panose="02020603050405020304" pitchFamily="18" charset="0"/>
              </a:rPr>
              <a:t>Answer:  __________________________________</a:t>
            </a:r>
            <a:br>
              <a:rPr lang="en-US" altLang="en-US" sz="2900" dirty="0">
                <a:cs typeface="Times New Roman" panose="02020603050405020304" pitchFamily="18" charset="0"/>
              </a:rPr>
            </a:br>
            <a:r>
              <a:rPr lang="en-US" altLang="en-US" sz="2900" dirty="0">
                <a:cs typeface="Times New Roman" panose="02020603050405020304" pitchFamily="18" charset="0"/>
              </a:rPr>
              <a:t> </a:t>
            </a:r>
            <a:br>
              <a:rPr lang="en-US" altLang="en-US" sz="2900" dirty="0">
                <a:cs typeface="Times New Roman" panose="02020603050405020304" pitchFamily="18" charset="0"/>
              </a:rPr>
            </a:br>
            <a:r>
              <a:rPr lang="en-US" altLang="en-US" sz="2900" dirty="0">
                <a:cs typeface="Times New Roman" panose="02020603050405020304" pitchFamily="18" charset="0"/>
              </a:rPr>
              <a:t>5)   Is a drum marked  “1A1”  a steel </a:t>
            </a:r>
            <a:r>
              <a:rPr lang="en-US" altLang="en-US" sz="2900" b="1" dirty="0">
                <a:cs typeface="Times New Roman" panose="02020603050405020304" pitchFamily="18" charset="0"/>
              </a:rPr>
              <a:t>tight-head</a:t>
            </a:r>
            <a:r>
              <a:rPr lang="en-US" altLang="en-US" sz="2900" dirty="0">
                <a:cs typeface="Times New Roman" panose="02020603050405020304" pitchFamily="18" charset="0"/>
              </a:rPr>
              <a:t> drum or a steel </a:t>
            </a:r>
            <a:r>
              <a:rPr lang="en-US" altLang="en-US" sz="2900" b="1" dirty="0">
                <a:cs typeface="Times New Roman" panose="02020603050405020304" pitchFamily="18" charset="0"/>
              </a:rPr>
              <a:t>open-head</a:t>
            </a:r>
            <a:r>
              <a:rPr lang="en-US" altLang="en-US" sz="2900" dirty="0">
                <a:cs typeface="Times New Roman" panose="02020603050405020304" pitchFamily="18" charset="0"/>
              </a:rPr>
              <a:t> drum?</a:t>
            </a:r>
          </a:p>
          <a:p>
            <a:pPr marL="0" indent="0">
              <a:buNone/>
            </a:pPr>
            <a:r>
              <a:rPr lang="en-US" altLang="en-US" sz="2900" dirty="0">
                <a:cs typeface="Times New Roman" panose="02020603050405020304" pitchFamily="18" charset="0"/>
              </a:rPr>
              <a:t>Answer:  __________________________________</a:t>
            </a:r>
            <a:br>
              <a:rPr lang="en-US" altLang="en-US" sz="2900" dirty="0">
                <a:cs typeface="Times New Roman" panose="02020603050405020304" pitchFamily="18" charset="0"/>
              </a:rPr>
            </a:br>
            <a:endParaRPr lang="en-US" sz="2900" dirty="0"/>
          </a:p>
        </p:txBody>
      </p:sp>
    </p:spTree>
    <p:extLst>
      <p:ext uri="{BB962C8B-B14F-4D97-AF65-F5344CB8AC3E}">
        <p14:creationId xmlns:p14="http://schemas.microsoft.com/office/powerpoint/2010/main" val="4198302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0B17-4E11-4ABA-8039-6B2C93A64937}"/>
              </a:ext>
            </a:extLst>
          </p:cNvPr>
          <p:cNvSpPr>
            <a:spLocks noGrp="1"/>
          </p:cNvSpPr>
          <p:nvPr>
            <p:ph type="title"/>
          </p:nvPr>
        </p:nvSpPr>
        <p:spPr>
          <a:xfrm>
            <a:off x="581192" y="511656"/>
            <a:ext cx="11029616" cy="930701"/>
          </a:xfrm>
        </p:spPr>
        <p:txBody>
          <a:bodyPr>
            <a:normAutofit/>
          </a:bodyPr>
          <a:lstStyle/>
          <a:p>
            <a:pPr algn="ctr"/>
            <a:r>
              <a:rPr lang="en-US" dirty="0"/>
              <a:t>Awareness and security training </a:t>
            </a:r>
            <a:r>
              <a:rPr lang="en-US" sz="2000" i="1" dirty="0"/>
              <a:t>(</a:t>
            </a:r>
            <a:r>
              <a:rPr lang="en-US" sz="2000" i="1" dirty="0" err="1"/>
              <a:t>cont</a:t>
            </a:r>
            <a:r>
              <a:rPr lang="en-US" sz="2000" i="1" dirty="0"/>
              <a:t>’)</a:t>
            </a:r>
          </a:p>
        </p:txBody>
      </p:sp>
      <p:sp>
        <p:nvSpPr>
          <p:cNvPr id="3" name="Content Placeholder 2">
            <a:extLst>
              <a:ext uri="{FF2B5EF4-FFF2-40B4-BE49-F238E27FC236}">
                <a16:creationId xmlns:a16="http://schemas.microsoft.com/office/drawing/2014/main" id="{0A17E28D-9293-4A0E-9B82-1B45D288529F}"/>
              </a:ext>
            </a:extLst>
          </p:cNvPr>
          <p:cNvSpPr>
            <a:spLocks noGrp="1"/>
          </p:cNvSpPr>
          <p:nvPr>
            <p:ph idx="1"/>
          </p:nvPr>
        </p:nvSpPr>
        <p:spPr>
          <a:xfrm>
            <a:off x="581192" y="1885950"/>
            <a:ext cx="11029615" cy="4629150"/>
          </a:xfrm>
        </p:spPr>
        <p:txBody>
          <a:bodyPr>
            <a:normAutofit fontScale="25000" lnSpcReduction="20000"/>
          </a:bodyPr>
          <a:lstStyle/>
          <a:p>
            <a:pPr marL="0" indent="0">
              <a:buNone/>
            </a:pPr>
            <a:endParaRPr lang="en-US" altLang="en-US" sz="2000" dirty="0">
              <a:cs typeface="Times New Roman" panose="02020603050405020304" pitchFamily="18" charset="0"/>
            </a:endParaRPr>
          </a:p>
          <a:p>
            <a:pPr marL="0" indent="0">
              <a:buNone/>
            </a:pPr>
            <a:r>
              <a:rPr lang="en-US" altLang="en-US" sz="7200" dirty="0">
                <a:cs typeface="Times New Roman" panose="02020603050405020304" pitchFamily="18" charset="0"/>
              </a:rPr>
              <a:t>6)   A drum marked  “1H1”  is made of –</a:t>
            </a:r>
          </a:p>
          <a:p>
            <a:pPr marL="0" indent="0">
              <a:buNone/>
            </a:pPr>
            <a:r>
              <a:rPr lang="en-US" altLang="en-US" sz="7200" dirty="0">
                <a:cs typeface="Times New Roman" panose="02020603050405020304" pitchFamily="18" charset="0"/>
              </a:rPr>
              <a:t>Answer:  _________________</a:t>
            </a:r>
            <a:br>
              <a:rPr lang="en-US" altLang="en-US" sz="7200" dirty="0">
                <a:cs typeface="Times New Roman" panose="02020603050405020304" pitchFamily="18" charset="0"/>
              </a:rPr>
            </a:br>
            <a:r>
              <a:rPr lang="en-US" altLang="en-US" sz="7200" dirty="0">
                <a:cs typeface="Times New Roman" panose="02020603050405020304" pitchFamily="18" charset="0"/>
              </a:rPr>
              <a:t> </a:t>
            </a:r>
            <a:br>
              <a:rPr lang="en-US" altLang="en-US" sz="7200" dirty="0">
                <a:cs typeface="Times New Roman" panose="02020603050405020304" pitchFamily="18" charset="0"/>
              </a:rPr>
            </a:br>
            <a:r>
              <a:rPr lang="en-US" altLang="en-US" sz="7200" dirty="0">
                <a:cs typeface="Times New Roman" panose="02020603050405020304" pitchFamily="18" charset="0"/>
              </a:rPr>
              <a:t>7)   Steel drums used for </a:t>
            </a:r>
            <a:r>
              <a:rPr lang="en-US" altLang="en-US" sz="7200" dirty="0" err="1">
                <a:cs typeface="Times New Roman" panose="02020603050405020304" pitchFamily="18" charset="0"/>
              </a:rPr>
              <a:t>hazmats</a:t>
            </a:r>
            <a:r>
              <a:rPr lang="en-US" altLang="en-US" sz="7200" dirty="0">
                <a:cs typeface="Times New Roman" panose="02020603050405020304" pitchFamily="18" charset="0"/>
              </a:rPr>
              <a:t> must have permanent marks (e.g., embossed marks) on the ______________of the drum.</a:t>
            </a:r>
            <a:br>
              <a:rPr lang="en-US" altLang="en-US" sz="7200" dirty="0">
                <a:cs typeface="Times New Roman" panose="02020603050405020304" pitchFamily="18" charset="0"/>
              </a:rPr>
            </a:br>
            <a:r>
              <a:rPr lang="en-US" altLang="en-US" sz="7200" dirty="0">
                <a:cs typeface="Times New Roman" panose="02020603050405020304" pitchFamily="18" charset="0"/>
              </a:rPr>
              <a:t> </a:t>
            </a:r>
            <a:br>
              <a:rPr lang="en-US" altLang="en-US" sz="7200" dirty="0">
                <a:cs typeface="Times New Roman" panose="02020603050405020304" pitchFamily="18" charset="0"/>
              </a:rPr>
            </a:br>
            <a:r>
              <a:rPr lang="en-US" altLang="en-US" sz="7200" dirty="0">
                <a:cs typeface="Times New Roman" panose="02020603050405020304" pitchFamily="18" charset="0"/>
              </a:rPr>
              <a:t>8)  Hazmat employees must receive refresher training and be re-tested at least once every ____ years</a:t>
            </a:r>
            <a:br>
              <a:rPr lang="en-US" altLang="en-US" sz="7200" dirty="0">
                <a:cs typeface="Times New Roman" panose="02020603050405020304" pitchFamily="18" charset="0"/>
              </a:rPr>
            </a:br>
            <a:r>
              <a:rPr lang="en-US" altLang="en-US" sz="7200" dirty="0">
                <a:cs typeface="Times New Roman" panose="02020603050405020304" pitchFamily="18" charset="0"/>
              </a:rPr>
              <a:t> </a:t>
            </a:r>
            <a:br>
              <a:rPr lang="en-US" altLang="en-US" sz="7200" dirty="0">
                <a:cs typeface="Times New Roman" panose="02020603050405020304" pitchFamily="18" charset="0"/>
              </a:rPr>
            </a:br>
            <a:r>
              <a:rPr lang="en-US" altLang="en-US" sz="7200" dirty="0">
                <a:cs typeface="Times New Roman" panose="02020603050405020304" pitchFamily="18" charset="0"/>
              </a:rPr>
              <a:t>9)  True or false: Newly hired Hazmat employees must be trained within 90 days of their hiring date.</a:t>
            </a:r>
          </a:p>
          <a:p>
            <a:pPr marL="0" indent="0">
              <a:buNone/>
            </a:pPr>
            <a:r>
              <a:rPr lang="en-US" sz="7200" dirty="0">
                <a:cs typeface="Times New Roman" panose="02020603050405020304" pitchFamily="18" charset="0"/>
              </a:rPr>
              <a:t>Answer:  True  _____  False _____</a:t>
            </a:r>
          </a:p>
          <a:p>
            <a:pPr marL="0" marR="0" lvl="0" indent="0" algn="l"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None/>
              <a:tabLst/>
              <a:defRPr/>
            </a:pPr>
            <a:endParaRPr lang="en-US" altLang="en-US" sz="4000" dirty="0">
              <a:solidFill>
                <a:prstClr val="black">
                  <a:lumMod val="75000"/>
                  <a:lumOff val="25000"/>
                </a:prstClr>
              </a:solidFill>
              <a:latin typeface="Franklin Gothic Book" panose="020B0502020104020203"/>
              <a:cs typeface="Times New Roman" panose="02020603050405020304" pitchFamily="18" charset="0"/>
            </a:endParaRPr>
          </a:p>
          <a:p>
            <a:pPr marL="0" marR="0" lvl="0" indent="0" algn="l"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None/>
              <a:tabLst/>
              <a:defRPr/>
            </a:pPr>
            <a:r>
              <a:rPr lang="en-US" altLang="en-US" sz="7200" dirty="0">
                <a:solidFill>
                  <a:prstClr val="black">
                    <a:lumMod val="75000"/>
                    <a:lumOff val="25000"/>
                  </a:prstClr>
                </a:solidFill>
                <a:latin typeface="Franklin Gothic Book" panose="020B0502020104020203"/>
                <a:cs typeface="Times New Roman" panose="02020603050405020304" pitchFamily="18" charset="0"/>
              </a:rPr>
              <a:t>10</a:t>
            </a:r>
            <a:r>
              <a:rPr kumimoji="0" lang="en-US" altLang="en-US" sz="72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cs typeface="Times New Roman" panose="02020603050405020304" pitchFamily="18" charset="0"/>
              </a:rPr>
              <a:t>)   Regarding security awareness (anti-terrorism): Hazardous materials potentially could be used by certain groups or individuals for violent, destructive purposes.  An employee with concerns about the safety or security of any particular packaging, shipment or transaction should consult immediately with his/her:</a:t>
            </a:r>
          </a:p>
          <a:p>
            <a:pPr marL="0" marR="0" lvl="0" indent="0" algn="l"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None/>
              <a:tabLst/>
              <a:defRPr/>
            </a:pPr>
            <a:r>
              <a:rPr kumimoji="0" lang="en-US" sz="72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cs typeface="Times New Roman" panose="02020603050405020304" pitchFamily="18" charset="0"/>
              </a:rPr>
              <a:t>Answer:  ____________________</a:t>
            </a:r>
            <a:endParaRPr kumimoji="0" lang="en-US" sz="72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ndParaRPr>
          </a:p>
          <a:p>
            <a:pPr marL="0" indent="0">
              <a:buNone/>
            </a:pPr>
            <a:endParaRPr lang="en-US" sz="7200" dirty="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3166576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F37C-8BC7-431A-9DBD-2174A7B8D6B1}"/>
              </a:ext>
            </a:extLst>
          </p:cNvPr>
          <p:cNvSpPr>
            <a:spLocks noGrp="1"/>
          </p:cNvSpPr>
          <p:nvPr>
            <p:ph type="title"/>
          </p:nvPr>
        </p:nvSpPr>
        <p:spPr>
          <a:xfrm>
            <a:off x="581191" y="704850"/>
            <a:ext cx="11029616" cy="862176"/>
          </a:xfrm>
        </p:spPr>
        <p:txBody>
          <a:bodyPr/>
          <a:lstStyle/>
          <a:p>
            <a:pPr algn="ctr"/>
            <a:r>
              <a:rPr lang="en-US" altLang="en-US" sz="2800" b="1" dirty="0">
                <a:cs typeface="Times New Roman" panose="02020603050405020304" pitchFamily="18" charset="0"/>
              </a:rPr>
              <a:t>Part II  Function-</a:t>
            </a:r>
            <a:r>
              <a:rPr lang="en-US" altLang="en-US" sz="2800" b="1" dirty="0" err="1">
                <a:cs typeface="Times New Roman" panose="02020603050405020304" pitchFamily="18" charset="0"/>
              </a:rPr>
              <a:t>Specifi</a:t>
            </a:r>
            <a:r>
              <a:rPr lang="en-US" altLang="en-US" b="1" dirty="0" err="1">
                <a:cs typeface="Times New Roman" panose="02020603050405020304" pitchFamily="18" charset="0"/>
              </a:rPr>
              <a:t>C</a:t>
            </a:r>
            <a:r>
              <a:rPr lang="en-US" altLang="en-US" b="1" dirty="0">
                <a:cs typeface="Times New Roman" panose="02020603050405020304" pitchFamily="18" charset="0"/>
              </a:rPr>
              <a:t> </a:t>
            </a:r>
            <a:r>
              <a:rPr lang="en-US" altLang="en-US" sz="2800" b="1" dirty="0">
                <a:cs typeface="Times New Roman" panose="02020603050405020304" pitchFamily="18" charset="0"/>
              </a:rPr>
              <a:t>Training</a:t>
            </a:r>
            <a:endParaRPr lang="en-US" dirty="0"/>
          </a:p>
        </p:txBody>
      </p:sp>
      <p:sp>
        <p:nvSpPr>
          <p:cNvPr id="3" name="Content Placeholder 2">
            <a:extLst>
              <a:ext uri="{FF2B5EF4-FFF2-40B4-BE49-F238E27FC236}">
                <a16:creationId xmlns:a16="http://schemas.microsoft.com/office/drawing/2014/main" id="{466FF813-FE57-426F-A8C9-09E8DB40BF3F}"/>
              </a:ext>
            </a:extLst>
          </p:cNvPr>
          <p:cNvSpPr>
            <a:spLocks noGrp="1"/>
          </p:cNvSpPr>
          <p:nvPr>
            <p:ph idx="1"/>
          </p:nvPr>
        </p:nvSpPr>
        <p:spPr>
          <a:xfrm>
            <a:off x="581192" y="1890876"/>
            <a:ext cx="11029615" cy="4967124"/>
          </a:xfrm>
        </p:spPr>
        <p:txBody>
          <a:bodyPr>
            <a:normAutofit/>
          </a:bodyPr>
          <a:lstStyle/>
          <a:p>
            <a:pPr marL="0" indent="0">
              <a:buNone/>
            </a:pPr>
            <a:r>
              <a:rPr lang="en-US" altLang="en-US" sz="1900" dirty="0">
                <a:cs typeface="Times New Roman" panose="02020603050405020304" pitchFamily="18" charset="0"/>
              </a:rPr>
              <a:t>11)   True or false:  Steel and plastic drums in the U.S. must meet regulations for minimum thickness in order to be reconditioned?    Answer:  True _____   False_____</a:t>
            </a:r>
            <a:br>
              <a:rPr lang="en-US" altLang="en-US" sz="1900" dirty="0">
                <a:cs typeface="Times New Roman" panose="02020603050405020304" pitchFamily="18" charset="0"/>
              </a:rPr>
            </a:br>
            <a:r>
              <a:rPr lang="en-US" altLang="en-US" sz="1900" dirty="0">
                <a:cs typeface="Times New Roman" panose="02020603050405020304" pitchFamily="18" charset="0"/>
              </a:rPr>
              <a:t> </a:t>
            </a:r>
            <a:br>
              <a:rPr lang="en-US" altLang="en-US" sz="1900" dirty="0">
                <a:cs typeface="Times New Roman" panose="02020603050405020304" pitchFamily="18" charset="0"/>
              </a:rPr>
            </a:br>
            <a:r>
              <a:rPr lang="en-US" altLang="en-US" sz="1900" dirty="0">
                <a:cs typeface="Times New Roman" panose="02020603050405020304" pitchFamily="18" charset="0"/>
              </a:rPr>
              <a:t>12)	The </a:t>
            </a:r>
            <a:r>
              <a:rPr lang="en-US" altLang="en-US" sz="1900" dirty="0" err="1">
                <a:cs typeface="Times New Roman" panose="02020603050405020304" pitchFamily="18" charset="0"/>
              </a:rPr>
              <a:t>reconditioner’s</a:t>
            </a:r>
            <a:r>
              <a:rPr lang="en-US" altLang="en-US" sz="1900" dirty="0">
                <a:cs typeface="Times New Roman" panose="02020603050405020304" pitchFamily="18" charset="0"/>
              </a:rPr>
              <a:t> mark on a reconditioned drum includes the letters “R” and the letter ________ for drums that have passed the leakproofness test.</a:t>
            </a:r>
            <a:br>
              <a:rPr lang="en-US" altLang="en-US" sz="1900" dirty="0">
                <a:cs typeface="Times New Roman" panose="02020603050405020304" pitchFamily="18" charset="0"/>
              </a:rPr>
            </a:br>
            <a:r>
              <a:rPr lang="en-US" altLang="en-US" sz="1900" dirty="0">
                <a:cs typeface="Times New Roman" panose="02020603050405020304" pitchFamily="18" charset="0"/>
              </a:rPr>
              <a:t> </a:t>
            </a:r>
            <a:br>
              <a:rPr lang="en-US" altLang="en-US" sz="1900" dirty="0">
                <a:cs typeface="Times New Roman" panose="02020603050405020304" pitchFamily="18" charset="0"/>
              </a:rPr>
            </a:br>
            <a:r>
              <a:rPr lang="en-US" altLang="en-US" sz="1900" dirty="0">
                <a:cs typeface="Times New Roman" panose="02020603050405020304" pitchFamily="18" charset="0"/>
              </a:rPr>
              <a:t>13)   True or false:  Companies that sell or distribute drums or IBCs must provide closure instructions to all their customers.  Answer:  True  ______  False  ______ </a:t>
            </a:r>
            <a:br>
              <a:rPr lang="en-US" altLang="en-US" sz="1900" dirty="0">
                <a:cs typeface="Times New Roman" panose="02020603050405020304" pitchFamily="18" charset="0"/>
              </a:rPr>
            </a:br>
            <a:endParaRPr lang="en-US" altLang="en-US" sz="1900" dirty="0">
              <a:cs typeface="Times New Roman" panose="02020603050405020304" pitchFamily="18" charset="0"/>
            </a:endParaRPr>
          </a:p>
          <a:p>
            <a:pPr marL="0" indent="0">
              <a:buNone/>
            </a:pPr>
            <a:r>
              <a:rPr lang="en-US" altLang="en-US" sz="1900" dirty="0">
                <a:cs typeface="Times New Roman" panose="02020603050405020304" pitchFamily="18" charset="0"/>
              </a:rPr>
              <a:t>(14)  IBCs with a plastic inner receptacle and an outer metal “cage” are referred to as ____________ IBCs.</a:t>
            </a:r>
            <a:br>
              <a:rPr lang="en-US" altLang="en-US" sz="1900" dirty="0">
                <a:cs typeface="Times New Roman" panose="02020603050405020304" pitchFamily="18" charset="0"/>
              </a:rPr>
            </a:br>
            <a:endParaRPr lang="en-US" altLang="en-US" sz="1900" dirty="0">
              <a:cs typeface="Times New Roman" panose="02020603050405020304" pitchFamily="18" charset="0"/>
            </a:endParaRPr>
          </a:p>
          <a:p>
            <a:pPr marL="0" indent="0">
              <a:buNone/>
            </a:pPr>
            <a:r>
              <a:rPr lang="en-US" altLang="en-US" sz="1800" dirty="0">
                <a:cs typeface="Times New Roman" panose="02020603050405020304" pitchFamily="18" charset="0"/>
              </a:rPr>
              <a:t>(15)  Composite IBCs that have inner receptacles and outer cages made by different manufacturers are called _________________ IBCs.</a:t>
            </a:r>
          </a:p>
          <a:p>
            <a:pPr marL="0" indent="0">
              <a:buNone/>
            </a:pPr>
            <a:endParaRPr lang="en-US" sz="1900" dirty="0"/>
          </a:p>
        </p:txBody>
      </p:sp>
    </p:spTree>
    <p:extLst>
      <p:ext uri="{BB962C8B-B14F-4D97-AF65-F5344CB8AC3E}">
        <p14:creationId xmlns:p14="http://schemas.microsoft.com/office/powerpoint/2010/main" val="2311345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67A1-192E-4318-8CE4-31B9EFBCE237}"/>
              </a:ext>
            </a:extLst>
          </p:cNvPr>
          <p:cNvSpPr>
            <a:spLocks noGrp="1"/>
          </p:cNvSpPr>
          <p:nvPr>
            <p:ph type="title"/>
          </p:nvPr>
        </p:nvSpPr>
        <p:spPr>
          <a:xfrm>
            <a:off x="581193" y="729658"/>
            <a:ext cx="11029616" cy="837885"/>
          </a:xfrm>
        </p:spPr>
        <p:txBody>
          <a:bodyPr>
            <a:normAutofit/>
          </a:bodyPr>
          <a:lstStyle/>
          <a:p>
            <a:pPr algn="ctr"/>
            <a:r>
              <a:rPr lang="en-US" sz="3200" dirty="0"/>
              <a:t>Answers to the HazMat employee test</a:t>
            </a:r>
          </a:p>
        </p:txBody>
      </p:sp>
      <p:sp>
        <p:nvSpPr>
          <p:cNvPr id="3" name="Content Placeholder 2">
            <a:extLst>
              <a:ext uri="{FF2B5EF4-FFF2-40B4-BE49-F238E27FC236}">
                <a16:creationId xmlns:a16="http://schemas.microsoft.com/office/drawing/2014/main" id="{C1B2CBF6-8106-4B5E-9A41-908DE1E8E3B1}"/>
              </a:ext>
            </a:extLst>
          </p:cNvPr>
          <p:cNvSpPr>
            <a:spLocks noGrp="1"/>
          </p:cNvSpPr>
          <p:nvPr>
            <p:ph sz="half" idx="1"/>
          </p:nvPr>
        </p:nvSpPr>
        <p:spPr>
          <a:xfrm>
            <a:off x="581191" y="1944461"/>
            <a:ext cx="5194767" cy="3787321"/>
          </a:xfrm>
        </p:spPr>
        <p:txBody>
          <a:bodyPr>
            <a:normAutofit fontScale="92500" lnSpcReduction="10000"/>
          </a:bodyPr>
          <a:lstStyle/>
          <a:p>
            <a:pPr marL="342900" indent="-342900">
              <a:buAutoNum type="arabicParenBoth"/>
            </a:pPr>
            <a:r>
              <a:rPr lang="en-US" sz="2000" dirty="0"/>
              <a:t>Department of Transportation</a:t>
            </a:r>
          </a:p>
          <a:p>
            <a:pPr marL="342900" indent="-342900">
              <a:buAutoNum type="arabicParenBoth"/>
            </a:pPr>
            <a:r>
              <a:rPr lang="en-US" sz="2000" dirty="0"/>
              <a:t>“X”</a:t>
            </a:r>
          </a:p>
          <a:p>
            <a:pPr marL="342900" indent="-342900">
              <a:buAutoNum type="arabicParenBoth"/>
            </a:pPr>
            <a:r>
              <a:rPr lang="en-US" sz="2000" dirty="0"/>
              <a:t>Non-bulk</a:t>
            </a:r>
          </a:p>
          <a:p>
            <a:pPr marL="342900" indent="-342900">
              <a:buAutoNum type="arabicParenBoth"/>
            </a:pPr>
            <a:r>
              <a:rPr lang="en-US" sz="2000" dirty="0"/>
              <a:t>Intermediate Bulk Container</a:t>
            </a:r>
          </a:p>
          <a:p>
            <a:pPr marL="342900" indent="-342900">
              <a:buAutoNum type="arabicParenBoth"/>
            </a:pPr>
            <a:r>
              <a:rPr lang="en-US" sz="2000" dirty="0"/>
              <a:t>Tight head</a:t>
            </a:r>
          </a:p>
          <a:p>
            <a:pPr marL="342900" indent="-342900">
              <a:buAutoNum type="arabicParenBoth"/>
            </a:pPr>
            <a:r>
              <a:rPr lang="en-US" sz="2000" dirty="0"/>
              <a:t>Plastic</a:t>
            </a:r>
          </a:p>
          <a:p>
            <a:pPr marL="342900" indent="-342900">
              <a:buAutoNum type="arabicParenBoth"/>
            </a:pPr>
            <a:r>
              <a:rPr lang="en-US" sz="2000" dirty="0"/>
              <a:t>Bottom</a:t>
            </a:r>
          </a:p>
          <a:p>
            <a:pPr marL="342900" indent="-342900">
              <a:buAutoNum type="arabicParenBoth"/>
            </a:pPr>
            <a:r>
              <a:rPr lang="en-US" sz="2000" dirty="0"/>
              <a:t>Three</a:t>
            </a:r>
          </a:p>
        </p:txBody>
      </p:sp>
      <p:sp>
        <p:nvSpPr>
          <p:cNvPr id="4" name="Content Placeholder 3">
            <a:extLst>
              <a:ext uri="{FF2B5EF4-FFF2-40B4-BE49-F238E27FC236}">
                <a16:creationId xmlns:a16="http://schemas.microsoft.com/office/drawing/2014/main" id="{FC2F0D83-B22C-4431-8AAC-7A6BA13CFDA0}"/>
              </a:ext>
            </a:extLst>
          </p:cNvPr>
          <p:cNvSpPr>
            <a:spLocks noGrp="1"/>
          </p:cNvSpPr>
          <p:nvPr>
            <p:ph sz="half" idx="2"/>
          </p:nvPr>
        </p:nvSpPr>
        <p:spPr>
          <a:xfrm>
            <a:off x="6416040" y="1944461"/>
            <a:ext cx="5194769" cy="4686300"/>
          </a:xfrm>
        </p:spPr>
        <p:txBody>
          <a:bodyPr>
            <a:normAutofit fontScale="92500" lnSpcReduction="10000"/>
          </a:bodyPr>
          <a:lstStyle/>
          <a:p>
            <a:pPr marL="342900" indent="-342900">
              <a:buAutoNum type="arabicParenBoth" startAt="9"/>
            </a:pPr>
            <a:endParaRPr lang="en-US" dirty="0"/>
          </a:p>
          <a:p>
            <a:pPr marL="342900" indent="-342900">
              <a:buAutoNum type="arabicParenBoth" startAt="9"/>
            </a:pPr>
            <a:endParaRPr lang="en-US" dirty="0"/>
          </a:p>
          <a:p>
            <a:pPr marL="342900" indent="-342900">
              <a:buAutoNum type="arabicParenBoth" startAt="9"/>
            </a:pPr>
            <a:endParaRPr lang="en-US" sz="2000" dirty="0"/>
          </a:p>
          <a:p>
            <a:pPr marL="342900" indent="-342900">
              <a:buAutoNum type="arabicParenBoth" startAt="9"/>
            </a:pPr>
            <a:endParaRPr lang="en-US" sz="2000" dirty="0"/>
          </a:p>
          <a:p>
            <a:pPr marL="342900" indent="-342900">
              <a:buAutoNum type="arabicParenBoth" startAt="9"/>
            </a:pPr>
            <a:r>
              <a:rPr lang="en-US" sz="2000" dirty="0"/>
              <a:t>  True</a:t>
            </a:r>
          </a:p>
          <a:p>
            <a:pPr marL="342900" indent="-342900">
              <a:buAutoNum type="arabicParenBoth" startAt="9"/>
            </a:pPr>
            <a:r>
              <a:rPr lang="en-US" sz="2000" dirty="0"/>
              <a:t> Supervisor </a:t>
            </a:r>
          </a:p>
          <a:p>
            <a:pPr marL="342900" indent="-342900">
              <a:buAutoNum type="arabicParenBoth" startAt="9"/>
            </a:pPr>
            <a:r>
              <a:rPr lang="en-US" sz="2000" dirty="0"/>
              <a:t> True</a:t>
            </a:r>
          </a:p>
          <a:p>
            <a:pPr marL="342900" indent="-342900">
              <a:buAutoNum type="arabicParenBoth" startAt="9"/>
            </a:pPr>
            <a:r>
              <a:rPr lang="en-US" sz="2000" dirty="0"/>
              <a:t>  “L”</a:t>
            </a:r>
          </a:p>
          <a:p>
            <a:pPr marL="342900" indent="-342900">
              <a:buAutoNum type="arabicParenBoth" startAt="9"/>
            </a:pPr>
            <a:r>
              <a:rPr lang="en-US" sz="2000" dirty="0"/>
              <a:t>  True</a:t>
            </a:r>
          </a:p>
          <a:p>
            <a:pPr marL="342900" indent="-342900">
              <a:buAutoNum type="arabicParenBoth" startAt="9"/>
            </a:pPr>
            <a:r>
              <a:rPr lang="en-US" sz="2000" dirty="0"/>
              <a:t>  Composite</a:t>
            </a:r>
          </a:p>
          <a:p>
            <a:pPr marL="342900" indent="-342900">
              <a:buAutoNum type="arabicParenBoth" startAt="9"/>
            </a:pPr>
            <a:r>
              <a:rPr lang="en-US" sz="2000" dirty="0"/>
              <a:t>  Cross bottled or “remanufactured”</a:t>
            </a:r>
          </a:p>
          <a:p>
            <a:pPr marL="0" indent="0">
              <a:buNone/>
            </a:pPr>
            <a:endParaRPr lang="en-US" sz="2000" dirty="0"/>
          </a:p>
          <a:p>
            <a:pPr marL="342900" indent="-342900">
              <a:buAutoNum type="arabicParenBoth" startAt="9"/>
            </a:pPr>
            <a:endParaRPr lang="en-US" sz="2000" dirty="0"/>
          </a:p>
          <a:p>
            <a:pPr marL="342900" indent="-342900">
              <a:buAutoNum type="arabicParenBoth" startAt="9"/>
            </a:pPr>
            <a:endParaRPr lang="en-US" dirty="0"/>
          </a:p>
          <a:p>
            <a:pPr marL="342900" indent="-342900">
              <a:buAutoNum type="arabicParenBoth" startAt="9"/>
            </a:pPr>
            <a:endParaRPr lang="en-US" dirty="0"/>
          </a:p>
          <a:p>
            <a:pPr marL="342900" indent="-342900">
              <a:buAutoNum type="arabicParenBoth" startAt="9"/>
            </a:pPr>
            <a:endParaRPr lang="en-US" dirty="0"/>
          </a:p>
          <a:p>
            <a:pPr marL="342900" indent="-342900">
              <a:buAutoNum type="arabicParenBoth" startAt="9"/>
            </a:pPr>
            <a:endParaRPr lang="en-US" dirty="0"/>
          </a:p>
          <a:p>
            <a:pPr marL="342900" indent="-342900">
              <a:buAutoNum type="arabicParenBoth" startAt="9"/>
            </a:pPr>
            <a:endParaRPr lang="en-US" dirty="0"/>
          </a:p>
        </p:txBody>
      </p:sp>
    </p:spTree>
    <p:extLst>
      <p:ext uri="{BB962C8B-B14F-4D97-AF65-F5344CB8AC3E}">
        <p14:creationId xmlns:p14="http://schemas.microsoft.com/office/powerpoint/2010/main" val="702939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67A1-192E-4318-8CE4-31B9EFBCE237}"/>
              </a:ext>
            </a:extLst>
          </p:cNvPr>
          <p:cNvSpPr>
            <a:spLocks noGrp="1"/>
          </p:cNvSpPr>
          <p:nvPr>
            <p:ph type="title"/>
          </p:nvPr>
        </p:nvSpPr>
        <p:spPr>
          <a:xfrm>
            <a:off x="581192" y="1177333"/>
            <a:ext cx="11029616" cy="837885"/>
          </a:xfrm>
        </p:spPr>
        <p:txBody>
          <a:bodyPr>
            <a:normAutofit/>
          </a:bodyPr>
          <a:lstStyle/>
          <a:p>
            <a:pPr algn="ctr"/>
            <a:r>
              <a:rPr lang="en-US" sz="3200" dirty="0"/>
              <a:t>TRAINING CERTIFICATES</a:t>
            </a:r>
          </a:p>
        </p:txBody>
      </p:sp>
      <p:sp>
        <p:nvSpPr>
          <p:cNvPr id="10" name="TextBox 9">
            <a:extLst>
              <a:ext uri="{FF2B5EF4-FFF2-40B4-BE49-F238E27FC236}">
                <a16:creationId xmlns:a16="http://schemas.microsoft.com/office/drawing/2014/main" id="{C943BBD8-120B-44D1-8DEC-B3640ED51B93}"/>
              </a:ext>
            </a:extLst>
          </p:cNvPr>
          <p:cNvSpPr txBox="1"/>
          <p:nvPr/>
        </p:nvSpPr>
        <p:spPr>
          <a:xfrm>
            <a:off x="2305051" y="2512024"/>
            <a:ext cx="7839074" cy="1488869"/>
          </a:xfrm>
          <a:prstGeom prst="rect">
            <a:avLst/>
          </a:prstGeom>
          <a:noFill/>
        </p:spPr>
        <p:txBody>
          <a:bodyPr wrap="square">
            <a:spAutoFit/>
          </a:bodyPr>
          <a:lstStyle/>
          <a:p>
            <a:pPr marR="0">
              <a:lnSpc>
                <a:spcPct val="107000"/>
              </a:lnSpc>
              <a:spcBef>
                <a:spcPts val="0"/>
              </a:spcBef>
              <a:spcAft>
                <a:spcPts val="800"/>
              </a:spcAft>
            </a:pPr>
            <a:endParaRPr lang="en-US" sz="20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000" dirty="0">
                <a:latin typeface="Franklin Gothic Book" panose="020B0503020102020204" pitchFamily="34" charset="0"/>
                <a:ea typeface="Calibri" panose="020F0502020204030204" pitchFamily="34" charset="0"/>
                <a:cs typeface="Times New Roman" panose="02020603050405020304" pitchFamily="18" charset="0"/>
              </a:rPr>
              <a:t>Training </a:t>
            </a:r>
            <a:r>
              <a:rPr lang="en-US" sz="2000" dirty="0">
                <a:effectLst/>
                <a:latin typeface="Franklin Gothic Book" panose="020B0503020102020204" pitchFamily="34" charset="0"/>
                <a:ea typeface="Calibri" panose="020F0502020204030204" pitchFamily="34" charset="0"/>
                <a:cs typeface="Times New Roman" panose="02020603050405020304" pitchFamily="18" charset="0"/>
              </a:rPr>
              <a:t>Certificates are personalized for each attendee.   They should go into each attendee’s personnel file with a copy into a facility-wide file for all training records.</a:t>
            </a:r>
          </a:p>
        </p:txBody>
      </p:sp>
    </p:spTree>
    <p:extLst>
      <p:ext uri="{BB962C8B-B14F-4D97-AF65-F5344CB8AC3E}">
        <p14:creationId xmlns:p14="http://schemas.microsoft.com/office/powerpoint/2010/main" val="428873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C691E8-5634-40ED-BA78-A1CE3F796E1F}"/>
              </a:ext>
            </a:extLst>
          </p:cNvPr>
          <p:cNvSpPr>
            <a:spLocks noGrp="1"/>
          </p:cNvSpPr>
          <p:nvPr>
            <p:ph type="title"/>
          </p:nvPr>
        </p:nvSpPr>
        <p:spPr>
          <a:xfrm>
            <a:off x="746228" y="1037967"/>
            <a:ext cx="3054091" cy="4709131"/>
          </a:xfrm>
        </p:spPr>
        <p:txBody>
          <a:bodyPr anchor="ctr">
            <a:normAutofit/>
          </a:bodyPr>
          <a:lstStyle/>
          <a:p>
            <a:r>
              <a:rPr lang="en-US" sz="3600" b="1" dirty="0"/>
              <a:t>Who must be trained?</a:t>
            </a:r>
            <a:endParaRPr lang="en-US" sz="3600" dirty="0"/>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D02EE39-4EE1-49C5-9A31-FC6CC55CCB1F}"/>
              </a:ext>
            </a:extLst>
          </p:cNvPr>
          <p:cNvGraphicFramePr>
            <a:graphicFrameLocks noGrp="1"/>
          </p:cNvGraphicFramePr>
          <p:nvPr>
            <p:ph idx="1"/>
            <p:extLst>
              <p:ext uri="{D42A27DB-BD31-4B8C-83A1-F6EECF244321}">
                <p14:modId xmlns:p14="http://schemas.microsoft.com/office/powerpoint/2010/main" val="2202418663"/>
              </p:ext>
            </p:extLst>
          </p:nvPr>
        </p:nvGraphicFramePr>
        <p:xfrm>
          <a:off x="4598438" y="1005841"/>
          <a:ext cx="7012370" cy="4911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33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7703-EC8E-4973-849E-A40A84999E28}"/>
              </a:ext>
            </a:extLst>
          </p:cNvPr>
          <p:cNvSpPr>
            <a:spLocks noGrp="1"/>
          </p:cNvSpPr>
          <p:nvPr>
            <p:ph type="title"/>
          </p:nvPr>
        </p:nvSpPr>
        <p:spPr>
          <a:xfrm>
            <a:off x="581192" y="702156"/>
            <a:ext cx="11029616" cy="1012344"/>
          </a:xfrm>
        </p:spPr>
        <p:txBody>
          <a:bodyPr>
            <a:normAutofit/>
          </a:bodyPr>
          <a:lstStyle/>
          <a:p>
            <a:pPr algn="ctr"/>
            <a:r>
              <a:rPr lang="en-US" sz="3200" dirty="0"/>
              <a:t>How often do Employees have to be trained?</a:t>
            </a:r>
          </a:p>
        </p:txBody>
      </p:sp>
      <p:sp>
        <p:nvSpPr>
          <p:cNvPr id="3" name="Content Placeholder 2">
            <a:extLst>
              <a:ext uri="{FF2B5EF4-FFF2-40B4-BE49-F238E27FC236}">
                <a16:creationId xmlns:a16="http://schemas.microsoft.com/office/drawing/2014/main" id="{2236AA9D-59E0-4964-9D00-ADDD687573BE}"/>
              </a:ext>
            </a:extLst>
          </p:cNvPr>
          <p:cNvSpPr>
            <a:spLocks noGrp="1"/>
          </p:cNvSpPr>
          <p:nvPr>
            <p:ph idx="1"/>
          </p:nvPr>
        </p:nvSpPr>
        <p:spPr/>
        <p:txBody>
          <a:bodyPr>
            <a:normAutofit/>
          </a:bodyPr>
          <a:lstStyle/>
          <a:p>
            <a:r>
              <a:rPr lang="en-US" sz="3200" dirty="0"/>
              <a:t>Every hazmat employee must be trained initially within 90 days of being hired.</a:t>
            </a:r>
          </a:p>
          <a:p>
            <a:pPr marL="0" indent="0">
              <a:buNone/>
            </a:pPr>
            <a:endParaRPr lang="en-US" sz="3200" dirty="0"/>
          </a:p>
          <a:p>
            <a:r>
              <a:rPr lang="en-US" sz="3200" dirty="0"/>
              <a:t>Recurrent hazmat training must be provided to all covered employees every three (3) years. </a:t>
            </a:r>
          </a:p>
        </p:txBody>
      </p:sp>
    </p:spTree>
    <p:extLst>
      <p:ext uri="{BB962C8B-B14F-4D97-AF65-F5344CB8AC3E}">
        <p14:creationId xmlns:p14="http://schemas.microsoft.com/office/powerpoint/2010/main" val="202157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18FA8-60DB-447C-BD56-4A7215F60AA7}"/>
              </a:ext>
            </a:extLst>
          </p:cNvPr>
          <p:cNvSpPr>
            <a:spLocks noGrp="1"/>
          </p:cNvSpPr>
          <p:nvPr>
            <p:ph type="title"/>
          </p:nvPr>
        </p:nvSpPr>
        <p:spPr/>
        <p:txBody>
          <a:bodyPr>
            <a:normAutofit/>
          </a:bodyPr>
          <a:lstStyle/>
          <a:p>
            <a:pPr algn="ctr"/>
            <a:r>
              <a:rPr lang="en-US" altLang="en-US" sz="4000" b="1" dirty="0">
                <a:solidFill>
                  <a:srgbClr val="000000"/>
                </a:solidFill>
              </a:rPr>
              <a:t>Types of Hazmat Training</a:t>
            </a:r>
            <a:endParaRPr lang="en-US" sz="4000" dirty="0"/>
          </a:p>
        </p:txBody>
      </p:sp>
      <p:sp>
        <p:nvSpPr>
          <p:cNvPr id="3" name="Content Placeholder 2">
            <a:extLst>
              <a:ext uri="{FF2B5EF4-FFF2-40B4-BE49-F238E27FC236}">
                <a16:creationId xmlns:a16="http://schemas.microsoft.com/office/drawing/2014/main" id="{0A877846-39D6-4A10-929C-90197D19EA81}"/>
              </a:ext>
            </a:extLst>
          </p:cNvPr>
          <p:cNvSpPr>
            <a:spLocks noGrp="1"/>
          </p:cNvSpPr>
          <p:nvPr>
            <p:ph idx="1"/>
          </p:nvPr>
        </p:nvSpPr>
        <p:spPr>
          <a:xfrm>
            <a:off x="581192" y="2340864"/>
            <a:ext cx="11029615" cy="3507486"/>
          </a:xfrm>
        </p:spPr>
        <p:txBody>
          <a:bodyPr>
            <a:normAutofit fontScale="92500" lnSpcReduction="10000"/>
          </a:bodyPr>
          <a:lstStyle/>
          <a:p>
            <a:pPr eaLnBrk="1" hangingPunct="1"/>
            <a:endParaRPr lang="en-US" altLang="en-US" sz="2800" b="1" dirty="0">
              <a:solidFill>
                <a:srgbClr val="000000"/>
              </a:solidFill>
            </a:endParaRPr>
          </a:p>
          <a:p>
            <a:pPr eaLnBrk="1" hangingPunct="1"/>
            <a:r>
              <a:rPr lang="en-US" altLang="en-US" sz="2800" b="1" dirty="0">
                <a:solidFill>
                  <a:srgbClr val="000000"/>
                </a:solidFill>
              </a:rPr>
              <a:t>General Awareness </a:t>
            </a:r>
            <a:r>
              <a:rPr lang="en-US" altLang="en-US" sz="2800" b="1" i="1" dirty="0">
                <a:solidFill>
                  <a:srgbClr val="000000"/>
                </a:solidFill>
              </a:rPr>
              <a:t>(Including Hazmat “Security Awareness”)</a:t>
            </a:r>
          </a:p>
          <a:p>
            <a:pPr marL="306000" marR="0" lvl="0" indent="-306000" algn="l"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Char char=""/>
              <a:tabLst/>
              <a:defRPr/>
            </a:pPr>
            <a:endParaRPr kumimoji="0" lang="en-US" altLang="en-US" sz="2800" b="1" i="0" u="none" strike="noStrike" kern="1200" cap="none" spc="0" normalizeH="0" baseline="0" noProof="0" dirty="0">
              <a:ln>
                <a:noFill/>
              </a:ln>
              <a:solidFill>
                <a:srgbClr val="000000"/>
              </a:solidFill>
              <a:effectLst/>
              <a:uLnTx/>
              <a:uFillTx/>
              <a:latin typeface="Franklin Gothic Book" panose="020B0502020104020203"/>
              <a:ea typeface="+mn-ea"/>
              <a:cs typeface="+mn-cs"/>
            </a:endParaRPr>
          </a:p>
          <a:p>
            <a:pPr marL="306000" marR="0" lvl="0" indent="-306000" algn="l"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Char char=""/>
              <a:tabLst/>
              <a:defRPr/>
            </a:pPr>
            <a:r>
              <a:rPr kumimoji="0" lang="en-US" altLang="en-US" sz="2800" b="1" i="0" u="none" strike="noStrike" kern="1200" cap="none" spc="0" normalizeH="0" baseline="0" noProof="0" dirty="0">
                <a:ln>
                  <a:noFill/>
                </a:ln>
                <a:solidFill>
                  <a:srgbClr val="000000"/>
                </a:solidFill>
                <a:effectLst/>
                <a:uLnTx/>
                <a:uFillTx/>
                <a:latin typeface="Franklin Gothic Book" panose="020B0502020104020203"/>
                <a:ea typeface="+mn-ea"/>
                <a:cs typeface="+mn-cs"/>
              </a:rPr>
              <a:t>Safety &amp; Emergency Training</a:t>
            </a:r>
          </a:p>
          <a:p>
            <a:pPr eaLnBrk="1" hangingPunct="1"/>
            <a:endParaRPr lang="en-US" altLang="en-US" sz="2800" b="1" dirty="0">
              <a:solidFill>
                <a:srgbClr val="000000"/>
              </a:solidFill>
            </a:endParaRPr>
          </a:p>
          <a:p>
            <a:pPr eaLnBrk="1" hangingPunct="1"/>
            <a:r>
              <a:rPr lang="en-US" altLang="en-US" sz="2800" b="1" dirty="0">
                <a:solidFill>
                  <a:srgbClr val="000000"/>
                </a:solidFill>
              </a:rPr>
              <a:t>Function-Specific </a:t>
            </a:r>
            <a:r>
              <a:rPr lang="en-US" altLang="en-US" sz="2800" b="1" i="1" dirty="0">
                <a:solidFill>
                  <a:srgbClr val="000000"/>
                </a:solidFill>
              </a:rPr>
              <a:t>(Including Testing)</a:t>
            </a:r>
          </a:p>
          <a:p>
            <a:pPr marL="0" indent="0" eaLnBrk="1" hangingPunct="1">
              <a:buNone/>
            </a:pPr>
            <a:endParaRPr lang="en-US" altLang="en-US" sz="2800" b="1" i="1" dirty="0">
              <a:solidFill>
                <a:srgbClr val="000000"/>
              </a:solidFill>
            </a:endParaRPr>
          </a:p>
          <a:p>
            <a:pPr marL="0" indent="0">
              <a:buNone/>
            </a:pPr>
            <a:endParaRPr lang="en-US" dirty="0"/>
          </a:p>
        </p:txBody>
      </p:sp>
    </p:spTree>
    <p:extLst>
      <p:ext uri="{BB962C8B-B14F-4D97-AF65-F5344CB8AC3E}">
        <p14:creationId xmlns:p14="http://schemas.microsoft.com/office/powerpoint/2010/main" val="277566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18277-D668-41FF-BB6C-C53473F389DF}"/>
              </a:ext>
            </a:extLst>
          </p:cNvPr>
          <p:cNvSpPr>
            <a:spLocks noGrp="1"/>
          </p:cNvSpPr>
          <p:nvPr>
            <p:ph type="title"/>
          </p:nvPr>
        </p:nvSpPr>
        <p:spPr>
          <a:xfrm>
            <a:off x="581193" y="702156"/>
            <a:ext cx="4076153" cy="5156642"/>
          </a:xfrm>
        </p:spPr>
        <p:txBody>
          <a:bodyPr anchor="ctr">
            <a:normAutofit/>
          </a:bodyPr>
          <a:lstStyle/>
          <a:p>
            <a:r>
              <a:rPr lang="en-US" altLang="en-US" sz="3200" b="1" dirty="0">
                <a:solidFill>
                  <a:schemeClr val="tx2"/>
                </a:solidFill>
              </a:rPr>
              <a:t>General Awareness Training</a:t>
            </a:r>
            <a:endParaRPr lang="en-US" sz="3200" dirty="0">
              <a:solidFill>
                <a:schemeClr val="tx2"/>
              </a:solidFill>
            </a:endParaRPr>
          </a:p>
        </p:txBody>
      </p:sp>
      <p:sp>
        <p:nvSpPr>
          <p:cNvPr id="10"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A27F4D7-F718-4A1F-8A2C-D28B3E6AA7DB}"/>
              </a:ext>
            </a:extLst>
          </p:cNvPr>
          <p:cNvSpPr>
            <a:spLocks noGrp="1"/>
          </p:cNvSpPr>
          <p:nvPr>
            <p:ph idx="1"/>
          </p:nvPr>
        </p:nvSpPr>
        <p:spPr>
          <a:xfrm>
            <a:off x="4776743" y="702156"/>
            <a:ext cx="6484091" cy="5156643"/>
          </a:xfrm>
        </p:spPr>
        <p:txBody>
          <a:bodyPr>
            <a:normAutofit/>
          </a:bodyPr>
          <a:lstStyle/>
          <a:p>
            <a:pPr eaLnBrk="1" hangingPunct="1"/>
            <a:r>
              <a:rPr lang="en-US" altLang="en-US" sz="2800" dirty="0"/>
              <a:t>Hazardous materials pose risks to safety, health and the environment.</a:t>
            </a:r>
          </a:p>
          <a:p>
            <a:pPr eaLnBrk="1" hangingPunct="1"/>
            <a:r>
              <a:rPr lang="en-US" altLang="en-US" sz="2800" dirty="0"/>
              <a:t>Rules for packaging and shipping </a:t>
            </a:r>
            <a:r>
              <a:rPr lang="en-US" altLang="en-US" sz="2800" dirty="0" err="1"/>
              <a:t>hazmats</a:t>
            </a:r>
            <a:r>
              <a:rPr lang="en-US" altLang="en-US" sz="2800" dirty="0"/>
              <a:t> are established by the U.S. Department of Transportation (DOT).</a:t>
            </a:r>
          </a:p>
          <a:p>
            <a:pPr eaLnBrk="1" hangingPunct="1"/>
            <a:r>
              <a:rPr lang="en-US" altLang="en-US" sz="2800" dirty="0"/>
              <a:t>Within DOT, the Pipeline and Hazardous Materials Safety Administration is responsible for writing and enforcing most hazmat rules</a:t>
            </a:r>
            <a:endParaRPr lang="en-US" sz="2800" dirty="0"/>
          </a:p>
        </p:txBody>
      </p:sp>
    </p:spTree>
    <p:extLst>
      <p:ext uri="{BB962C8B-B14F-4D97-AF65-F5344CB8AC3E}">
        <p14:creationId xmlns:p14="http://schemas.microsoft.com/office/powerpoint/2010/main" val="121076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9950-591E-4234-9611-C75958E24F8E}"/>
              </a:ext>
            </a:extLst>
          </p:cNvPr>
          <p:cNvSpPr>
            <a:spLocks noGrp="1"/>
          </p:cNvSpPr>
          <p:nvPr>
            <p:ph type="title"/>
          </p:nvPr>
        </p:nvSpPr>
        <p:spPr>
          <a:xfrm>
            <a:off x="581192" y="702156"/>
            <a:ext cx="11029616" cy="947030"/>
          </a:xfrm>
        </p:spPr>
        <p:txBody>
          <a:bodyPr>
            <a:normAutofit/>
          </a:bodyPr>
          <a:lstStyle/>
          <a:p>
            <a:pPr algn="ctr"/>
            <a:r>
              <a:rPr lang="en-US" altLang="en-US" sz="4400" b="1" dirty="0">
                <a:solidFill>
                  <a:srgbClr val="000000"/>
                </a:solidFill>
              </a:rPr>
              <a:t>Hazmat basics</a:t>
            </a:r>
            <a:endParaRPr lang="en-US" sz="4400" dirty="0"/>
          </a:p>
        </p:txBody>
      </p:sp>
      <p:sp>
        <p:nvSpPr>
          <p:cNvPr id="3" name="Content Placeholder 2">
            <a:extLst>
              <a:ext uri="{FF2B5EF4-FFF2-40B4-BE49-F238E27FC236}">
                <a16:creationId xmlns:a16="http://schemas.microsoft.com/office/drawing/2014/main" id="{DDC21FE3-FCCF-4513-9A77-D20899BC933F}"/>
              </a:ext>
            </a:extLst>
          </p:cNvPr>
          <p:cNvSpPr>
            <a:spLocks noGrp="1"/>
          </p:cNvSpPr>
          <p:nvPr>
            <p:ph idx="1"/>
          </p:nvPr>
        </p:nvSpPr>
        <p:spPr>
          <a:xfrm>
            <a:off x="581192" y="1894114"/>
            <a:ext cx="11029615" cy="4849586"/>
          </a:xfrm>
        </p:spPr>
        <p:txBody>
          <a:bodyPr>
            <a:noAutofit/>
          </a:bodyPr>
          <a:lstStyle/>
          <a:p>
            <a:pPr eaLnBrk="1" hangingPunct="1">
              <a:lnSpc>
                <a:spcPct val="90000"/>
              </a:lnSpc>
              <a:buFontTx/>
              <a:buNone/>
            </a:pPr>
            <a:r>
              <a:rPr lang="en-US" altLang="en-US" sz="3000" dirty="0">
                <a:solidFill>
                  <a:srgbClr val="000000"/>
                </a:solidFill>
              </a:rPr>
              <a:t>The following slides will explain:</a:t>
            </a:r>
          </a:p>
          <a:p>
            <a:pPr lvl="1">
              <a:lnSpc>
                <a:spcPct val="90000"/>
              </a:lnSpc>
            </a:pPr>
            <a:r>
              <a:rPr lang="en-US" altLang="en-US" sz="2800" dirty="0">
                <a:solidFill>
                  <a:srgbClr val="000000"/>
                </a:solidFill>
              </a:rPr>
              <a:t>Non-Bulk, Intermediate Bulk and Bulk Containers</a:t>
            </a:r>
            <a:endParaRPr lang="en-US" altLang="en-US" sz="2800" dirty="0"/>
          </a:p>
          <a:p>
            <a:pPr lvl="1">
              <a:lnSpc>
                <a:spcPct val="90000"/>
              </a:lnSpc>
            </a:pPr>
            <a:r>
              <a:rPr lang="en-US" altLang="en-US" sz="2800" dirty="0">
                <a:solidFill>
                  <a:srgbClr val="000000"/>
                </a:solidFill>
              </a:rPr>
              <a:t>Classes of Hazardous Materials </a:t>
            </a:r>
          </a:p>
          <a:p>
            <a:pPr lvl="1">
              <a:lnSpc>
                <a:spcPct val="90000"/>
              </a:lnSpc>
            </a:pPr>
            <a:r>
              <a:rPr lang="en-US" altLang="en-US" sz="2800" dirty="0">
                <a:solidFill>
                  <a:srgbClr val="000000"/>
                </a:solidFill>
              </a:rPr>
              <a:t>DOT Packing Groups  </a:t>
            </a:r>
          </a:p>
          <a:p>
            <a:pPr lvl="1">
              <a:lnSpc>
                <a:spcPct val="90000"/>
              </a:lnSpc>
            </a:pPr>
            <a:r>
              <a:rPr lang="en-US" altLang="en-US" sz="2800" dirty="0">
                <a:solidFill>
                  <a:srgbClr val="000000"/>
                </a:solidFill>
              </a:rPr>
              <a:t>Hazard Levels  </a:t>
            </a:r>
          </a:p>
          <a:p>
            <a:pPr lvl="1">
              <a:lnSpc>
                <a:spcPct val="90000"/>
              </a:lnSpc>
            </a:pPr>
            <a:r>
              <a:rPr lang="en-US" altLang="en-US" sz="2800" dirty="0">
                <a:solidFill>
                  <a:srgbClr val="000000"/>
                </a:solidFill>
              </a:rPr>
              <a:t>Package Labels</a:t>
            </a:r>
          </a:p>
          <a:p>
            <a:pPr lvl="1">
              <a:lnSpc>
                <a:spcPct val="90000"/>
              </a:lnSpc>
            </a:pPr>
            <a:r>
              <a:rPr lang="en-US" altLang="en-US" sz="2800" dirty="0">
                <a:solidFill>
                  <a:srgbClr val="000000"/>
                </a:solidFill>
              </a:rPr>
              <a:t>Vehicle Placards</a:t>
            </a:r>
          </a:p>
          <a:p>
            <a:pPr lvl="1">
              <a:lnSpc>
                <a:spcPct val="90000"/>
              </a:lnSpc>
            </a:pPr>
            <a:r>
              <a:rPr lang="en-US" altLang="en-US" sz="2800" dirty="0">
                <a:solidFill>
                  <a:srgbClr val="000000"/>
                </a:solidFill>
              </a:rPr>
              <a:t>Shipping Papers</a:t>
            </a:r>
            <a:endParaRPr lang="en-US" sz="2800" dirty="0"/>
          </a:p>
        </p:txBody>
      </p:sp>
    </p:spTree>
    <p:extLst>
      <p:ext uri="{BB962C8B-B14F-4D97-AF65-F5344CB8AC3E}">
        <p14:creationId xmlns:p14="http://schemas.microsoft.com/office/powerpoint/2010/main" val="3162972231"/>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schemas.microsoft.com/office/2006/documentManagement/types"/>
    <ds:schemaRef ds:uri="http://schemas.openxmlformats.org/package/2006/metadata/core-properties"/>
    <ds:schemaRef ds:uri="16c05727-aa75-4e4a-9b5f-8a80a1165891"/>
    <ds:schemaRef ds:uri="http://purl.org/dc/elements/1.1/"/>
    <ds:schemaRef ds:uri="http://schemas.microsoft.com/office/2006/metadata/properties"/>
    <ds:schemaRef ds:uri="http://purl.org/dc/terms/"/>
    <ds:schemaRef ds:uri="http://purl.org/dc/dcmitype/"/>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TotalTime>
  <Words>3376</Words>
  <Application>Microsoft Office PowerPoint</Application>
  <PresentationFormat>Widescreen</PresentationFormat>
  <Paragraphs>315</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Franklin Gothic Book</vt:lpstr>
      <vt:lpstr>Franklin Gothic Demi</vt:lpstr>
      <vt:lpstr>Tahoma</vt:lpstr>
      <vt:lpstr>Wingdings 2</vt:lpstr>
      <vt:lpstr>DividendVTI</vt:lpstr>
      <vt:lpstr> Hazardous Materials Employee Training 2021 Edition </vt:lpstr>
      <vt:lpstr>Hazardous Materials Employee Training </vt:lpstr>
      <vt:lpstr>  Why Training? </vt:lpstr>
      <vt:lpstr>Why Training (continued)?</vt:lpstr>
      <vt:lpstr>Who must be trained?</vt:lpstr>
      <vt:lpstr>How often do Employees have to be trained?</vt:lpstr>
      <vt:lpstr>Types of Hazmat Training</vt:lpstr>
      <vt:lpstr>General Awareness Training</vt:lpstr>
      <vt:lpstr>Hazmat basics</vt:lpstr>
      <vt:lpstr>Non-bulk, Intermediate Bulk and Bulk Containers</vt:lpstr>
      <vt:lpstr>DOT Hazard Classes (1 – 9)</vt:lpstr>
      <vt:lpstr>DOT Packing Groups</vt:lpstr>
      <vt:lpstr>Package Labels (Examples)</vt:lpstr>
      <vt:lpstr>Examples of Vehicle Placards </vt:lpstr>
      <vt:lpstr>A Shipping Paper/bill of lading Must accompany each load of hazmat</vt:lpstr>
      <vt:lpstr>An Empty Container Certification Form Should Accompany Each incoming shipment of drums or IBCs</vt:lpstr>
      <vt:lpstr>Packaging Marks</vt:lpstr>
      <vt:lpstr>Markings:  (Example – Tight head Steel Drum for Liquid Hazmat)</vt:lpstr>
      <vt:lpstr>DOT Registration Numbers </vt:lpstr>
      <vt:lpstr>Bottom embossment for steel drums </vt:lpstr>
      <vt:lpstr>Closure Instructions</vt:lpstr>
      <vt:lpstr>Safety Awareness Training</vt:lpstr>
      <vt:lpstr>Safety Training  What to do in the event of a  hazmat spill</vt:lpstr>
      <vt:lpstr>Safety training:  what to do if an Employee is injured</vt:lpstr>
      <vt:lpstr>DOT Hazmat Security Awareness  (Anti-terrorism)</vt:lpstr>
      <vt:lpstr>Hazmat security training For RIPA Members (continued)</vt:lpstr>
      <vt:lpstr>Function specific training</vt:lpstr>
      <vt:lpstr>Production Testing of Drums and IBCs</vt:lpstr>
      <vt:lpstr>“Design-Type” Testing  (Non-Bulk Packgings)</vt:lpstr>
      <vt:lpstr>Recordkeeping:  required elements of a design type test Report </vt:lpstr>
      <vt:lpstr>Drum reconditioning </vt:lpstr>
      <vt:lpstr>Minimum thickness for reconditioning Steel drums (U.S.)</vt:lpstr>
      <vt:lpstr>Markings for Reconditioned Drums</vt:lpstr>
      <vt:lpstr>Example: Reconditioner’s Durable Side Mark  (tight-head drum for liquids)</vt:lpstr>
      <vt:lpstr>There are Three (3) Types of IBC “Reprocessing”</vt:lpstr>
      <vt:lpstr>For a complete explanation of IBC Reprocessing, download RIPA’s IBC Compliance manual: 2020 (web site)</vt:lpstr>
      <vt:lpstr>Composite IBC “Repair”</vt:lpstr>
      <vt:lpstr>Marking “Repaired” composite ibcs</vt:lpstr>
      <vt:lpstr>IBC “Remanufacturing” or “Cross-Bottling”</vt:lpstr>
      <vt:lpstr>Shipments Off-Site of Hazardous Waste</vt:lpstr>
      <vt:lpstr>Employer recordkeeping for trained hazmat employees</vt:lpstr>
      <vt:lpstr>Hazmat employee training certificate: Sample</vt:lpstr>
      <vt:lpstr>Hazmat employee training test questions</vt:lpstr>
      <vt:lpstr>Awareness and security training (cont’)</vt:lpstr>
      <vt:lpstr>Part II  Function-SpecifiC Training</vt:lpstr>
      <vt:lpstr>Answers to the HazMat employee test</vt:lpstr>
      <vt:lpstr>TRAINING CERTIFICATES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Hazardous Materials Employee Training 2021 Edition</dc:title>
  <dc:creator>paul rankin</dc:creator>
  <cp:lastModifiedBy>C. L. Pettit</cp:lastModifiedBy>
  <cp:revision>17</cp:revision>
  <cp:lastPrinted>2021-02-04T16:24:23Z</cp:lastPrinted>
  <dcterms:created xsi:type="dcterms:W3CDTF">2021-02-03T14:52:37Z</dcterms:created>
  <dcterms:modified xsi:type="dcterms:W3CDTF">2021-02-22T15:06:12Z</dcterms:modified>
</cp:coreProperties>
</file>