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41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2F3D5A-BD86-4EB2-8AD7-1F6FF9B848AB}"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746470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2F3D5A-BD86-4EB2-8AD7-1F6FF9B848AB}"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4229520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2F3D5A-BD86-4EB2-8AD7-1F6FF9B848AB}"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135212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2F3D5A-BD86-4EB2-8AD7-1F6FF9B848AB}"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2629939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2F3D5A-BD86-4EB2-8AD7-1F6FF9B848AB}"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1834283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2F3D5A-BD86-4EB2-8AD7-1F6FF9B848AB}" type="datetimeFigureOut">
              <a:rPr lang="en-US" smtClean="0"/>
              <a:t>4/24/2012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881397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2F3D5A-BD86-4EB2-8AD7-1F6FF9B848AB}" type="datetimeFigureOut">
              <a:rPr lang="en-US" smtClean="0"/>
              <a:t>4/24/2012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410414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2F3D5A-BD86-4EB2-8AD7-1F6FF9B848AB}" type="datetimeFigureOut">
              <a:rPr lang="en-US" smtClean="0"/>
              <a:t>4/24/2012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1478559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2F3D5A-BD86-4EB2-8AD7-1F6FF9B848AB}" type="datetimeFigureOut">
              <a:rPr lang="en-US" smtClean="0"/>
              <a:t>4/24/2012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1232320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2F3D5A-BD86-4EB2-8AD7-1F6FF9B848AB}" type="datetimeFigureOut">
              <a:rPr lang="en-US" smtClean="0"/>
              <a:t>4/24/2012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2174443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2F3D5A-BD86-4EB2-8AD7-1F6FF9B848AB}" type="datetimeFigureOut">
              <a:rPr lang="en-US" smtClean="0"/>
              <a:t>4/24/2012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AB6E6-07DD-45EF-8A48-2AD019C2081B}" type="slidenum">
              <a:rPr lang="en-US" smtClean="0"/>
              <a:t>‹#›</a:t>
            </a:fld>
            <a:endParaRPr lang="en-US"/>
          </a:p>
        </p:txBody>
      </p:sp>
    </p:spTree>
    <p:extLst>
      <p:ext uri="{BB962C8B-B14F-4D97-AF65-F5344CB8AC3E}">
        <p14:creationId xmlns:p14="http://schemas.microsoft.com/office/powerpoint/2010/main" val="1509155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F3D5A-BD86-4EB2-8AD7-1F6FF9B848AB}" type="datetimeFigureOut">
              <a:rPr lang="en-US" smtClean="0"/>
              <a:t>4/24/2012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0AB6E6-07DD-45EF-8A48-2AD019C2081B}" type="slidenum">
              <a:rPr lang="en-US" smtClean="0"/>
              <a:t>‹#›</a:t>
            </a:fld>
            <a:endParaRPr lang="en-US"/>
          </a:p>
        </p:txBody>
      </p:sp>
    </p:spTree>
    <p:extLst>
      <p:ext uri="{BB962C8B-B14F-4D97-AF65-F5344CB8AC3E}">
        <p14:creationId xmlns:p14="http://schemas.microsoft.com/office/powerpoint/2010/main" val="2586258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59586"/>
            <a:ext cx="8763000" cy="6340197"/>
          </a:xfrm>
          <a:prstGeom prst="rect">
            <a:avLst/>
          </a:prstGeom>
        </p:spPr>
        <p:txBody>
          <a:bodyPr wrap="square">
            <a:spAutoFit/>
          </a:bodyPr>
          <a:lstStyle/>
          <a:p>
            <a:pPr algn="ctr"/>
            <a:r>
              <a:rPr lang="en-US" sz="1400" b="1" dirty="0"/>
              <a:t>RIPA Code of Operating Practice</a:t>
            </a:r>
          </a:p>
          <a:p>
            <a:pPr algn="ctr"/>
            <a:r>
              <a:rPr lang="en-US" sz="1400" b="1" dirty="0"/>
              <a:t> </a:t>
            </a:r>
          </a:p>
          <a:p>
            <a:pPr algn="ctr"/>
            <a:r>
              <a:rPr lang="en-US" sz="1400" b="1" dirty="0"/>
              <a:t>Reprocessing and Recycling</a:t>
            </a:r>
          </a:p>
          <a:p>
            <a:pPr algn="ctr"/>
            <a:r>
              <a:rPr lang="en-US" sz="1400" b="1" dirty="0"/>
              <a:t>Flexible Intermediate Bulk Containers (FIBCs)</a:t>
            </a:r>
          </a:p>
          <a:p>
            <a:pPr algn="ctr"/>
            <a:r>
              <a:rPr lang="en-US" sz="1400" dirty="0"/>
              <a:t> </a:t>
            </a:r>
          </a:p>
          <a:p>
            <a:r>
              <a:rPr lang="en-US" sz="1400" dirty="0"/>
              <a:t> </a:t>
            </a:r>
          </a:p>
          <a:p>
            <a:r>
              <a:rPr lang="en-US" sz="1400" dirty="0"/>
              <a:t>As a member of the Reusable Industrial Packaging Association (RIPA), this company is committed to support the continuing effort to improve the industrial packaging industry’s responsible performance of its role in waste source reduction, recycling and responsible packaging management. We pledge to manage our business according to the following guiding principles. We</a:t>
            </a:r>
            <a:r>
              <a:rPr lang="en-US" sz="1400" dirty="0" smtClean="0"/>
              <a:t>:</a:t>
            </a:r>
          </a:p>
          <a:p>
            <a:endParaRPr lang="en-US" sz="1400" dirty="0"/>
          </a:p>
          <a:p>
            <a:pPr marL="171450" lvl="0" indent="-171450">
              <a:buFont typeface="Arial" pitchFamily="34" charset="0"/>
              <a:buChar char="•"/>
            </a:pPr>
            <a:r>
              <a:rPr lang="en-US" sz="1400" dirty="0"/>
              <a:t>Adhere to RIPA’s Code of Operating Practice</a:t>
            </a:r>
            <a:r>
              <a:rPr lang="en-US" sz="1400" i="1" dirty="0"/>
              <a:t> </a:t>
            </a:r>
            <a:r>
              <a:rPr lang="en-US" sz="1400" dirty="0"/>
              <a:t>for flexible intermediate bulk containers.</a:t>
            </a:r>
          </a:p>
          <a:p>
            <a:pPr marL="171450" lvl="0" indent="-171450">
              <a:buFont typeface="Arial" pitchFamily="34" charset="0"/>
              <a:buChar char="•"/>
            </a:pPr>
            <a:r>
              <a:rPr lang="en-US" sz="1400" dirty="0"/>
              <a:t>Recognize and respond to community concerns about industrial packaging disposal and the operations of industrial packaging reprocessing facilities.</a:t>
            </a:r>
          </a:p>
          <a:p>
            <a:pPr marL="171450" lvl="0" indent="-171450">
              <a:buFont typeface="Arial" pitchFamily="34" charset="0"/>
              <a:buChar char="•"/>
            </a:pPr>
            <a:r>
              <a:rPr lang="en-US" sz="1400" dirty="0"/>
              <a:t>Produce industrial packagings that are effective in safely containing all appropriate materials in transportation and storage.</a:t>
            </a:r>
          </a:p>
          <a:p>
            <a:pPr marL="171450" lvl="0" indent="-171450">
              <a:buFont typeface="Arial" pitchFamily="34" charset="0"/>
              <a:buChar char="•"/>
            </a:pPr>
            <a:r>
              <a:rPr lang="en-US" sz="1400" dirty="0"/>
              <a:t>Make health, safety and environmental considerations a priority in our planning for all existing and new processes.</a:t>
            </a:r>
          </a:p>
          <a:p>
            <a:pPr marL="171450" lvl="0" indent="-171450">
              <a:buFont typeface="Arial" pitchFamily="34" charset="0"/>
              <a:buChar char="•"/>
            </a:pPr>
            <a:r>
              <a:rPr lang="en-US" sz="1400" dirty="0"/>
              <a:t>Counsel packaging users on the safe manufacture, use, transportation, emptying, reuse, and recycling of industrial packagings.</a:t>
            </a:r>
          </a:p>
          <a:p>
            <a:pPr marL="171450" lvl="0" indent="-171450">
              <a:buFont typeface="Arial" pitchFamily="34" charset="0"/>
              <a:buChar char="•"/>
            </a:pPr>
            <a:r>
              <a:rPr lang="en-US" sz="1400" dirty="0"/>
              <a:t>Operate our plants in a manner that protects the environment and the health and safety of our employees and the public.</a:t>
            </a:r>
          </a:p>
          <a:p>
            <a:pPr marL="171450" lvl="0" indent="-171450">
              <a:buFont typeface="Arial" pitchFamily="34" charset="0"/>
              <a:buChar char="•"/>
            </a:pPr>
            <a:r>
              <a:rPr lang="en-US" sz="1400" dirty="0"/>
              <a:t>Work with others to resolve problems created by past industrial packaging disposal practices.</a:t>
            </a:r>
          </a:p>
          <a:p>
            <a:pPr marL="171450" lvl="0" indent="-171450">
              <a:buFont typeface="Arial" pitchFamily="34" charset="0"/>
              <a:buChar char="•"/>
            </a:pPr>
            <a:r>
              <a:rPr lang="en-US" sz="1400" dirty="0"/>
              <a:t>Participate with government and others in creating responsible laws, regulations, and standards to safeguard the community, workplace, and environment.</a:t>
            </a:r>
          </a:p>
          <a:p>
            <a:pPr marL="171450" lvl="0" indent="-171450">
              <a:buFont typeface="Arial" pitchFamily="34" charset="0"/>
              <a:buChar char="•"/>
            </a:pPr>
            <a:r>
              <a:rPr lang="en-US" sz="1400" dirty="0"/>
              <a:t>Promote the principles and practices of </a:t>
            </a:r>
            <a:r>
              <a:rPr lang="en-US" sz="1400" b="1" i="1" dirty="0"/>
              <a:t>“Responsible Packaging Management</a:t>
            </a:r>
            <a:r>
              <a:rPr lang="en-US" sz="1400" dirty="0"/>
              <a:t>” by sharing our experiences and offering assistance to others who produce, use, transport, or dispose of industrial packagings.</a:t>
            </a:r>
          </a:p>
          <a:p>
            <a:pPr marL="171450" lvl="0" indent="-171450">
              <a:buFont typeface="Arial" pitchFamily="34" charset="0"/>
              <a:buChar char="•"/>
            </a:pPr>
            <a:r>
              <a:rPr lang="en-US" sz="1400" dirty="0"/>
              <a:t>Foster the integrity and reputation of the industry by refraining from publishing knowingly false, misleading, or commercia</a:t>
            </a:r>
            <a:r>
              <a:rPr lang="en-US" sz="1100" dirty="0"/>
              <a:t>lly disparaging statements or advertisements about our products and services, or the products and services of competitors.</a:t>
            </a:r>
          </a:p>
        </p:txBody>
      </p:sp>
    </p:spTree>
    <p:extLst>
      <p:ext uri="{BB962C8B-B14F-4D97-AF65-F5344CB8AC3E}">
        <p14:creationId xmlns:p14="http://schemas.microsoft.com/office/powerpoint/2010/main" val="2975998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458200" cy="3970318"/>
          </a:xfrm>
          <a:prstGeom prst="rect">
            <a:avLst/>
          </a:prstGeom>
        </p:spPr>
        <p:txBody>
          <a:bodyPr wrap="square">
            <a:spAutoFit/>
          </a:bodyPr>
          <a:lstStyle/>
          <a:p>
            <a:r>
              <a:rPr lang="en-US" dirty="0"/>
              <a:t>8.0	</a:t>
            </a:r>
            <a:r>
              <a:rPr lang="en-US" b="1" i="1" dirty="0"/>
              <a:t>Collecting Used FIBCs</a:t>
            </a:r>
            <a:endParaRPr lang="en-US" dirty="0"/>
          </a:p>
          <a:p>
            <a:r>
              <a:rPr lang="en-US" dirty="0"/>
              <a:t> </a:t>
            </a:r>
          </a:p>
          <a:p>
            <a:r>
              <a:rPr lang="en-US" dirty="0"/>
              <a:t>8.1	Before picking up used FIBCs, they should be collapsed, piled safely, and securely baled on pallets.</a:t>
            </a:r>
          </a:p>
          <a:p>
            <a:r>
              <a:rPr lang="en-US" dirty="0"/>
              <a:t> </a:t>
            </a:r>
          </a:p>
          <a:p>
            <a:r>
              <a:rPr lang="en-US" dirty="0"/>
              <a:t>8.2	Prior to baling, all FIBCs that previously contained hazardous materials must be sufficiently cleaned of residue and purged of vapors to remove any potential hazard.</a:t>
            </a:r>
          </a:p>
          <a:p>
            <a:r>
              <a:rPr lang="en-US" dirty="0"/>
              <a:t> </a:t>
            </a:r>
          </a:p>
          <a:p>
            <a:r>
              <a:rPr lang="en-US" dirty="0"/>
              <a:t>Unlike with drums, it is difficult to stipulate that used FIBCs with residues be shipped in the same manner as when they previously contained a greater quantity. Flexible IBCs will collapse when emptied, and it is not clear they could be properly closed in that state. Thus, it seems used hazmat FIBCs need to meet the criteria of section 6.2 before collecting and/or shipping to a recycler. If not, Superfund type liabilities could attach.</a:t>
            </a:r>
          </a:p>
          <a:p>
            <a:r>
              <a:rPr lang="en-US" dirty="0"/>
              <a:t> </a:t>
            </a:r>
          </a:p>
        </p:txBody>
      </p:sp>
    </p:spTree>
    <p:extLst>
      <p:ext uri="{BB962C8B-B14F-4D97-AF65-F5344CB8AC3E}">
        <p14:creationId xmlns:p14="http://schemas.microsoft.com/office/powerpoint/2010/main" val="3445214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539" y="0"/>
            <a:ext cx="8534400" cy="6986528"/>
          </a:xfrm>
          <a:prstGeom prst="rect">
            <a:avLst/>
          </a:prstGeom>
        </p:spPr>
        <p:txBody>
          <a:bodyPr wrap="square">
            <a:spAutoFit/>
          </a:bodyPr>
          <a:lstStyle/>
          <a:p>
            <a:r>
              <a:rPr lang="en-US" sz="1400" dirty="0"/>
              <a:t>9.0 	</a:t>
            </a:r>
            <a:r>
              <a:rPr lang="en-US" sz="1400" b="1" i="1" dirty="0"/>
              <a:t>Environmental and Employee Protection</a:t>
            </a:r>
            <a:endParaRPr lang="en-US" sz="1400" dirty="0"/>
          </a:p>
          <a:p>
            <a:r>
              <a:rPr lang="en-US" sz="1400" dirty="0"/>
              <a:t> </a:t>
            </a:r>
          </a:p>
          <a:p>
            <a:r>
              <a:rPr lang="en-US" sz="1400" dirty="0"/>
              <a:t>9.1 	Storage of FIBCs containing residues: Unreprocessed IBCs must be stored with all closures in place, and must be inspected periodically to assure no residual contents are leaking. All IBCs that are obviously unfit for reuse and/or re-certification should be rejected immediately and prepared for scrap in accordance with the preceding paragraphs.</a:t>
            </a:r>
          </a:p>
          <a:p>
            <a:r>
              <a:rPr lang="en-US" sz="1400" dirty="0"/>
              <a:t> </a:t>
            </a:r>
          </a:p>
          <a:p>
            <a:r>
              <a:rPr lang="en-US" sz="1400" dirty="0"/>
              <a:t>9.2 	All wastes generated in cleaning and washing must be managed in full compliance with applicable regulations governing such wastes.</a:t>
            </a:r>
          </a:p>
          <a:p>
            <a:r>
              <a:rPr lang="en-US" sz="1400" dirty="0"/>
              <a:t> </a:t>
            </a:r>
          </a:p>
          <a:p>
            <a:r>
              <a:rPr lang="en-US" sz="1400" dirty="0"/>
              <a:t>9.3 	Discharges of wastewater from the reprocessing plant to the environment or to the sewer system, and emissions to the atmosphere, must meet applicable water and air pollution regulations for the geographical area. Offensive odors must be minimized whether subject to government controls or not.</a:t>
            </a:r>
          </a:p>
          <a:p>
            <a:r>
              <a:rPr lang="en-US" sz="1400" dirty="0"/>
              <a:t> </a:t>
            </a:r>
          </a:p>
          <a:p>
            <a:r>
              <a:rPr lang="en-US" sz="1400" dirty="0"/>
              <a:t>9.4 	Exposure of employees to any chemicals in the workplace, including the contents of incoming FIBCs, must be reduced to the extent practicable. The use of effective personal protective equipment (PPE) is essential. The firm must have in place a written Hazard Communication Plan for employees, including federally mandated access to Material Safety Data Sheets (MSDS’s).</a:t>
            </a:r>
          </a:p>
          <a:p>
            <a:r>
              <a:rPr lang="en-US" sz="1400" dirty="0"/>
              <a:t> </a:t>
            </a:r>
          </a:p>
          <a:p>
            <a:r>
              <a:rPr lang="en-US" sz="1400" dirty="0"/>
              <a:t>9.5 	Employees must be trained in the proper performance of their jobs, including awareness of the Hazardous materials Regulations (HMR), their hazmat related functions, emergency response contingencies, and the hazard of any chemicals in the workplace.</a:t>
            </a:r>
          </a:p>
          <a:p>
            <a:r>
              <a:rPr lang="en-US" sz="1400" dirty="0"/>
              <a:t> </a:t>
            </a:r>
          </a:p>
          <a:p>
            <a:r>
              <a:rPr lang="en-US" sz="1400" dirty="0"/>
              <a:t>9.6 	Any employees that function as drivers adhere to the regulations of the U.S. Federal Motor Carrier Safety Administration (FMCSA). The firm shall adhere to rules on the qualification of drivers, including provisions relating to alcohol or other substance testing. Company vehicles shall be maintained in safe operating condition.</a:t>
            </a:r>
          </a:p>
          <a:p>
            <a:r>
              <a:rPr lang="en-US" sz="1400" dirty="0"/>
              <a:t> </a:t>
            </a:r>
          </a:p>
          <a:p>
            <a:r>
              <a:rPr lang="en-US" sz="1400" dirty="0"/>
              <a:t>9.7 	All practical precautions against fires must be implemented, including having adequate fire extinguishing capability, contingency planning, effective coordination with local emergency response authorities, and good housekeeping to minimize opportunities for ignition and to facilitate employee evacuation in </a:t>
            </a:r>
            <a:r>
              <a:rPr lang="en-US" sz="1400" dirty="0" smtClean="0"/>
              <a:t>emergencies</a:t>
            </a:r>
            <a:r>
              <a:rPr lang="en-US" sz="1400" dirty="0"/>
              <a:t>.</a:t>
            </a:r>
          </a:p>
        </p:txBody>
      </p:sp>
    </p:spTree>
    <p:extLst>
      <p:ext uri="{BB962C8B-B14F-4D97-AF65-F5344CB8AC3E}">
        <p14:creationId xmlns:p14="http://schemas.microsoft.com/office/powerpoint/2010/main" val="19286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28343"/>
            <a:ext cx="7772400" cy="3139321"/>
          </a:xfrm>
          <a:prstGeom prst="rect">
            <a:avLst/>
          </a:prstGeom>
        </p:spPr>
        <p:txBody>
          <a:bodyPr wrap="square">
            <a:spAutoFit/>
          </a:bodyPr>
          <a:lstStyle/>
          <a:p>
            <a:r>
              <a:rPr lang="en-US" dirty="0"/>
              <a:t>10.0 	</a:t>
            </a:r>
            <a:r>
              <a:rPr lang="en-US" b="1" i="1" dirty="0"/>
              <a:t>Public Statements and Advertising</a:t>
            </a:r>
            <a:endParaRPr lang="en-US" dirty="0"/>
          </a:p>
          <a:p>
            <a:r>
              <a:rPr lang="en-US" dirty="0"/>
              <a:t> </a:t>
            </a:r>
          </a:p>
          <a:p>
            <a:r>
              <a:rPr lang="en-US" dirty="0"/>
              <a:t>10.1 	Each RIPA member shall foster the integrity and reputation of the industrial packaging industry generally and the RIPA membership specifically by refraining from publishing knowingly false, misleading or commercially disparaging statements or advertisements.</a:t>
            </a:r>
          </a:p>
          <a:p>
            <a:r>
              <a:rPr lang="en-US" dirty="0"/>
              <a:t> </a:t>
            </a:r>
          </a:p>
          <a:p>
            <a:r>
              <a:rPr lang="en-US" dirty="0"/>
              <a:t>10.2 	Members’ public statements and advertisements shall not knowingly misrepresent fact or law, or create a negative impression or expectation about competitive products and services unless such statement or advertisement is based upon facts which are amenable to independent verification.</a:t>
            </a:r>
          </a:p>
        </p:txBody>
      </p:sp>
    </p:spTree>
    <p:extLst>
      <p:ext uri="{BB962C8B-B14F-4D97-AF65-F5344CB8AC3E}">
        <p14:creationId xmlns:p14="http://schemas.microsoft.com/office/powerpoint/2010/main" val="55334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95400"/>
            <a:ext cx="8305800" cy="3139321"/>
          </a:xfrm>
          <a:prstGeom prst="rect">
            <a:avLst/>
          </a:prstGeom>
        </p:spPr>
        <p:txBody>
          <a:bodyPr wrap="square">
            <a:spAutoFit/>
          </a:bodyPr>
          <a:lstStyle/>
          <a:p>
            <a:r>
              <a:rPr lang="en-US" dirty="0"/>
              <a:t>1.0 </a:t>
            </a:r>
            <a:r>
              <a:rPr lang="en-US" b="1" i="1" dirty="0"/>
              <a:t>Basic </a:t>
            </a:r>
            <a:r>
              <a:rPr lang="en-US" b="1" i="1" dirty="0" smtClean="0"/>
              <a:t>Recommendation</a:t>
            </a:r>
          </a:p>
          <a:p>
            <a:endParaRPr lang="en-US" dirty="0"/>
          </a:p>
          <a:p>
            <a:r>
              <a:rPr lang="en-US" dirty="0"/>
              <a:t>Flexible Intermediate Bulk Containers (FIBCs) used for the transportation of hazardous materials that are remarked, mechanically altered, or that must be mechanically processed in any way to be able to meet the design-type tests, may not be reused without first being routinely maintained (per 49 CFR 180.350-352). Performance of any step of this process should be accompanied by performance of all associated steps. For example, if any element of routine maintenance is done (e.g., cleaning, then the entire process of routine maintenance should be completed in accordance with this Code. This is to assure that any reference to routine maintenance provides the filler of an FIBC with total packaging integrity.</a:t>
            </a:r>
          </a:p>
        </p:txBody>
      </p:sp>
    </p:spTree>
    <p:extLst>
      <p:ext uri="{BB962C8B-B14F-4D97-AF65-F5344CB8AC3E}">
        <p14:creationId xmlns:p14="http://schemas.microsoft.com/office/powerpoint/2010/main" val="134972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38200"/>
            <a:ext cx="8763000" cy="4801314"/>
          </a:xfrm>
          <a:prstGeom prst="rect">
            <a:avLst/>
          </a:prstGeom>
        </p:spPr>
        <p:txBody>
          <a:bodyPr wrap="square">
            <a:spAutoFit/>
          </a:bodyPr>
          <a:lstStyle/>
          <a:p>
            <a:r>
              <a:rPr lang="en-US" dirty="0"/>
              <a:t>2.0 </a:t>
            </a:r>
            <a:r>
              <a:rPr lang="en-US" b="1" i="1" dirty="0"/>
              <a:t>FIBC Reprocessing </a:t>
            </a:r>
            <a:r>
              <a:rPr lang="en-US" b="1" i="1" dirty="0" smtClean="0"/>
              <a:t>Firm</a:t>
            </a:r>
          </a:p>
          <a:p>
            <a:endParaRPr lang="en-US" dirty="0"/>
          </a:p>
          <a:p>
            <a:r>
              <a:rPr lang="en-US" dirty="0"/>
              <a:t>2.1 A business that properly reprocesses FIBCs for use in transporting hazardous or non-hazardous materials is one that possesses the necessary equipment and reprocesses FIBCs in accordance with all of the provisions described in this Code of Operating Practice. Where required, an FIBC reprocessing firm shall be registered or licensed by appropriate government authorities and shall mark reprocessed FIBCs intended for hazardous materials with the firm’s identification as its certification of regulatory compliance.</a:t>
            </a:r>
          </a:p>
          <a:p>
            <a:r>
              <a:rPr lang="en-US" dirty="0"/>
              <a:t> </a:t>
            </a:r>
          </a:p>
          <a:p>
            <a:r>
              <a:rPr lang="en-US" dirty="0"/>
              <a:t>2.2 	The reprocessing firm must maintain a documented quality control program</a:t>
            </a:r>
            <a:r>
              <a:rPr lang="en-US" dirty="0" smtClean="0"/>
              <a:t>.</a:t>
            </a:r>
          </a:p>
          <a:p>
            <a:endParaRPr lang="en-US" dirty="0"/>
          </a:p>
          <a:p>
            <a:r>
              <a:rPr lang="en-US" dirty="0"/>
              <a:t>2.3 	The reprocessing firm shall encourage plant reviews during normal operating hours by any emptier or customer</a:t>
            </a:r>
            <a:r>
              <a:rPr lang="en-US" dirty="0" smtClean="0"/>
              <a:t>.</a:t>
            </a:r>
          </a:p>
          <a:p>
            <a:endParaRPr lang="en-US" dirty="0"/>
          </a:p>
          <a:p>
            <a:r>
              <a:rPr lang="en-US" dirty="0"/>
              <a:t>2.4	</a:t>
            </a:r>
            <a:r>
              <a:rPr lang="en-US" i="1" dirty="0"/>
              <a:t> </a:t>
            </a:r>
            <a:r>
              <a:rPr lang="en-US" dirty="0"/>
              <a:t>In addition to meeting the details of this Code of Operating Practice, the reprocessing firm should be in compliance with all federal, national, provincial and local government regulations pertaining to safety and health, and environmental protection.</a:t>
            </a:r>
          </a:p>
        </p:txBody>
      </p:sp>
    </p:spTree>
    <p:extLst>
      <p:ext uri="{BB962C8B-B14F-4D97-AF65-F5344CB8AC3E}">
        <p14:creationId xmlns:p14="http://schemas.microsoft.com/office/powerpoint/2010/main" val="1156425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148" y="381000"/>
            <a:ext cx="8915400" cy="6001643"/>
          </a:xfrm>
          <a:prstGeom prst="rect">
            <a:avLst/>
          </a:prstGeom>
        </p:spPr>
        <p:txBody>
          <a:bodyPr wrap="square">
            <a:spAutoFit/>
          </a:bodyPr>
          <a:lstStyle/>
          <a:p>
            <a:r>
              <a:rPr lang="en-US" sz="1600" dirty="0"/>
              <a:t>3.0 </a:t>
            </a:r>
            <a:r>
              <a:rPr lang="en-US" sz="1600" b="1" i="1" dirty="0"/>
              <a:t>Definitions</a:t>
            </a:r>
            <a:endParaRPr lang="en-US" sz="1600" dirty="0"/>
          </a:p>
          <a:p>
            <a:r>
              <a:rPr lang="en-US" sz="1600" dirty="0"/>
              <a:t> </a:t>
            </a:r>
          </a:p>
          <a:p>
            <a:r>
              <a:rPr lang="en-US" sz="1600" dirty="0"/>
              <a:t>3.1	“Intermediate Bulk Container” (IBC) is a U.S. DOT and international regulatory term for a type of packaging intended to transport </a:t>
            </a:r>
            <a:r>
              <a:rPr lang="en-US" sz="1600" u="sng" dirty="0"/>
              <a:t>hazardous</a:t>
            </a:r>
            <a:r>
              <a:rPr lang="en-US" sz="1600" dirty="0"/>
              <a:t> </a:t>
            </a:r>
            <a:r>
              <a:rPr lang="en-US" sz="1600" u="sng" dirty="0"/>
              <a:t>materials</a:t>
            </a:r>
            <a:r>
              <a:rPr lang="en-US" sz="1600" dirty="0"/>
              <a:t> (also referred to internationally as “dangerous goods”). IBCs are also widely used to transport non-hazardous, non-regulated materials.</a:t>
            </a:r>
          </a:p>
          <a:p>
            <a:r>
              <a:rPr lang="en-US" sz="1600" b="1" i="1" dirty="0"/>
              <a:t> </a:t>
            </a:r>
            <a:endParaRPr lang="en-US" sz="1600" dirty="0"/>
          </a:p>
          <a:p>
            <a:r>
              <a:rPr lang="en-US" sz="1600" dirty="0"/>
              <a:t>3.2	A</a:t>
            </a:r>
            <a:r>
              <a:rPr lang="en-US" sz="1600" b="1" i="1" dirty="0"/>
              <a:t> </a:t>
            </a:r>
            <a:r>
              <a:rPr lang="en-US" sz="1600" i="1" u="sng" dirty="0"/>
              <a:t>Flexible</a:t>
            </a:r>
            <a:r>
              <a:rPr lang="en-US" sz="1600" dirty="0"/>
              <a:t> IBC (or “FIBC”) is an IBC constructed of woven plastic, plastic film, textile, or multiwall paper. Woven plastic FIBCs are typically constructed of polypropylene (PP). FIBCs range in size from 56 L (15 gallons) to 3,000 L (793 gallons); and have a minimum capacity of 50 kg (110 </a:t>
            </a:r>
            <a:r>
              <a:rPr lang="en-US" sz="1600" dirty="0" err="1"/>
              <a:t>lbs</a:t>
            </a:r>
            <a:r>
              <a:rPr lang="en-US" sz="1600" dirty="0"/>
              <a:t>).</a:t>
            </a:r>
          </a:p>
          <a:p>
            <a:r>
              <a:rPr lang="en-US" sz="1600" dirty="0"/>
              <a:t> </a:t>
            </a:r>
          </a:p>
          <a:p>
            <a:r>
              <a:rPr lang="en-US" sz="1600" dirty="0"/>
              <a:t>3.3	“Bulk Bag” is a more general term, without regulatory meaning, typically taken to include FIBCs.</a:t>
            </a:r>
          </a:p>
          <a:p>
            <a:r>
              <a:rPr lang="en-US" sz="1600" dirty="0"/>
              <a:t> </a:t>
            </a:r>
          </a:p>
          <a:p>
            <a:r>
              <a:rPr lang="en-US" sz="1600" dirty="0"/>
              <a:t>3.4	In addition to the term “bulk bag”, the term “FIBC” is in use to refer to the approximately 75% of FIBCs in non-hazardous service.</a:t>
            </a:r>
          </a:p>
          <a:p>
            <a:r>
              <a:rPr lang="en-US" sz="1600" dirty="0"/>
              <a:t> </a:t>
            </a:r>
          </a:p>
          <a:p>
            <a:r>
              <a:rPr lang="en-US" sz="1600" dirty="0"/>
              <a:t>3.7	Regulatory authorities have assigned four codes to PP FIBCs which identify the packaging “design type” and are part of the full “UN mark” required on hazmat packagings and packages. The four design type codes for PP FIBCs are:</a:t>
            </a:r>
          </a:p>
          <a:p>
            <a:r>
              <a:rPr lang="en-US" sz="1600" dirty="0"/>
              <a:t> </a:t>
            </a:r>
          </a:p>
          <a:p>
            <a:r>
              <a:rPr lang="en-US" sz="1600" dirty="0"/>
              <a:t>13H1 woven PP</a:t>
            </a:r>
          </a:p>
          <a:p>
            <a:r>
              <a:rPr lang="en-US" sz="1600" dirty="0"/>
              <a:t>13H2 woven PP w/coating</a:t>
            </a:r>
          </a:p>
          <a:p>
            <a:r>
              <a:rPr lang="en-US" sz="1600" dirty="0"/>
              <a:t>13H3 woven PP w/liner</a:t>
            </a:r>
          </a:p>
          <a:p>
            <a:r>
              <a:rPr lang="en-US" sz="1600" dirty="0"/>
              <a:t>13H4 woven PP w/coating and liner	</a:t>
            </a:r>
          </a:p>
        </p:txBody>
      </p:sp>
    </p:spTree>
    <p:extLst>
      <p:ext uri="{BB962C8B-B14F-4D97-AF65-F5344CB8AC3E}">
        <p14:creationId xmlns:p14="http://schemas.microsoft.com/office/powerpoint/2010/main" val="398854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426" y="228600"/>
            <a:ext cx="8686800" cy="6986528"/>
          </a:xfrm>
          <a:prstGeom prst="rect">
            <a:avLst/>
          </a:prstGeom>
        </p:spPr>
        <p:txBody>
          <a:bodyPr wrap="square">
            <a:spAutoFit/>
          </a:bodyPr>
          <a:lstStyle/>
          <a:p>
            <a:r>
              <a:rPr lang="en-US" sz="1600" dirty="0"/>
              <a:t>4.0 </a:t>
            </a:r>
            <a:r>
              <a:rPr lang="en-US" sz="1600" dirty="0" smtClean="0"/>
              <a:t>   </a:t>
            </a:r>
            <a:r>
              <a:rPr lang="en-US" sz="1600" b="1" i="1" dirty="0" smtClean="0"/>
              <a:t>FIBC </a:t>
            </a:r>
            <a:r>
              <a:rPr lang="en-US" sz="1600" b="1" i="1" dirty="0"/>
              <a:t>Reprocessing (“Routine Maintenance”)</a:t>
            </a:r>
            <a:endParaRPr lang="en-US" sz="1600" dirty="0"/>
          </a:p>
          <a:p>
            <a:r>
              <a:rPr lang="en-US" sz="1600" dirty="0"/>
              <a:t> </a:t>
            </a:r>
          </a:p>
          <a:p>
            <a:r>
              <a:rPr lang="en-US" sz="1600" dirty="0"/>
              <a:t>4.1	U.S. regulations specify three levels of IBC reprocessing: routine maintenance, repair, and re-manufacturing.</a:t>
            </a:r>
          </a:p>
          <a:p>
            <a:r>
              <a:rPr lang="en-US" sz="1600" dirty="0"/>
              <a:t> </a:t>
            </a:r>
          </a:p>
          <a:p>
            <a:r>
              <a:rPr lang="en-US" sz="1600" dirty="0"/>
              <a:t>4.2	FIBCs intended for reuse for hazardous materials may only be reprocessed with “routine maintenance” (a U.S. DOT regulatory term which includes “cleaning”, along with the possible replacement of non-integral components such as liners and closure ties; replacement parts must meet the “original manufacturer’s specifications”). FIBCs cannot be “repaired” or “remanufactured” for hazmat reuse.</a:t>
            </a:r>
          </a:p>
          <a:p>
            <a:r>
              <a:rPr lang="en-US" sz="1600" dirty="0"/>
              <a:t> </a:t>
            </a:r>
          </a:p>
          <a:p>
            <a:r>
              <a:rPr lang="en-US" sz="1600" dirty="0"/>
              <a:t>4.3	The term “cleaning” in the regulations includes such measures as vacuuming and/or washing with water or a suitable water and detergent solution.</a:t>
            </a:r>
          </a:p>
          <a:p>
            <a:r>
              <a:rPr lang="en-US" sz="1600" dirty="0"/>
              <a:t> </a:t>
            </a:r>
          </a:p>
          <a:p>
            <a:r>
              <a:rPr lang="en-US" sz="1600" dirty="0"/>
              <a:t>4.4	A routinely maintained FIBC must be marked in a durable manner (e.g. adhesive label) near the UN mark with the country where maintenance was conducted, and the name or authorized symbol of the party performing the routine maintenance. An example is presented here:</a:t>
            </a:r>
          </a:p>
          <a:p>
            <a:r>
              <a:rPr lang="en-US" sz="1600" dirty="0"/>
              <a:t>USA / M1234</a:t>
            </a:r>
          </a:p>
          <a:p>
            <a:r>
              <a:rPr lang="en-US" sz="1600" dirty="0"/>
              <a:t> </a:t>
            </a:r>
          </a:p>
          <a:p>
            <a:r>
              <a:rPr lang="en-US" sz="1600" dirty="0"/>
              <a:t>4.5 	After routine maintenance, it is the recommendation of this Code that reuse for Hazardous materials be restricted to the same product and the same prior filler. This will help minimize or eliminate concerns about the possible cross-contamination of a lading. Many FIBCs are used and reused for food grade material, and an extra level of care is warranted.</a:t>
            </a:r>
          </a:p>
          <a:p>
            <a:r>
              <a:rPr lang="en-US" sz="1600" dirty="0"/>
              <a:t> </a:t>
            </a:r>
          </a:p>
          <a:p>
            <a:r>
              <a:rPr lang="en-US" sz="1600" dirty="0"/>
              <a:t>4.6	Alternatively, a routinely maintained unit could be used for hazardous waste provided the UN rating is sufficient for the waste’s level of hazard (e.g., X, Y, or Z, plus other ratings).</a:t>
            </a:r>
          </a:p>
          <a:p>
            <a:r>
              <a:rPr lang="en-US" sz="1600" dirty="0"/>
              <a:t> </a:t>
            </a:r>
          </a:p>
          <a:p>
            <a:r>
              <a:rPr lang="en-US" sz="1600" dirty="0"/>
              <a:t> </a:t>
            </a:r>
          </a:p>
        </p:txBody>
      </p:sp>
    </p:spTree>
    <p:extLst>
      <p:ext uri="{BB962C8B-B14F-4D97-AF65-F5344CB8AC3E}">
        <p14:creationId xmlns:p14="http://schemas.microsoft.com/office/powerpoint/2010/main" val="1742032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591" y="457200"/>
            <a:ext cx="8686800" cy="5509200"/>
          </a:xfrm>
          <a:prstGeom prst="rect">
            <a:avLst/>
          </a:prstGeom>
        </p:spPr>
        <p:txBody>
          <a:bodyPr wrap="square">
            <a:spAutoFit/>
          </a:bodyPr>
          <a:lstStyle/>
          <a:p>
            <a:r>
              <a:rPr lang="en-US" sz="1600" dirty="0"/>
              <a:t>5.0 </a:t>
            </a:r>
            <a:r>
              <a:rPr lang="en-US" sz="1600" b="1" i="1" dirty="0"/>
              <a:t>Inspections</a:t>
            </a:r>
            <a:endParaRPr lang="en-US" sz="1600" dirty="0"/>
          </a:p>
          <a:p>
            <a:r>
              <a:rPr lang="en-US" sz="1600" dirty="0"/>
              <a:t> </a:t>
            </a:r>
          </a:p>
          <a:p>
            <a:r>
              <a:rPr lang="en-US" sz="1600" dirty="0"/>
              <a:t>5.1	FIBCs are not subject to the 2 ½-year and 5-year inspection cycles that apply to composite, rigid, and metal IBCs. Therefore, there also are no requirements for keeping records of inspections.</a:t>
            </a:r>
          </a:p>
          <a:p>
            <a:r>
              <a:rPr lang="en-US" sz="1600" dirty="0"/>
              <a:t> </a:t>
            </a:r>
          </a:p>
          <a:p>
            <a:r>
              <a:rPr lang="en-US" sz="1600" dirty="0"/>
              <a:t>5.2	Each FIBC must be visually inspected prior to first use and each reuse to ensure that:</a:t>
            </a:r>
          </a:p>
          <a:p>
            <a:r>
              <a:rPr lang="en-US" sz="1600" dirty="0"/>
              <a:t> </a:t>
            </a:r>
          </a:p>
          <a:p>
            <a:r>
              <a:rPr lang="en-US" sz="1600" dirty="0"/>
              <a:t>5.2.1	The IBC is marked properly with its applicable UN performance mark. Marks that are missing, damaged or difficult to read must be restored or returned to original condition.</a:t>
            </a:r>
          </a:p>
          <a:p>
            <a:r>
              <a:rPr lang="en-US" sz="1600" dirty="0"/>
              <a:t> </a:t>
            </a:r>
          </a:p>
          <a:p>
            <a:r>
              <a:rPr lang="en-US" sz="1600" dirty="0"/>
              <a:t>5.2.2		Proper construction and design specifications have been met.</a:t>
            </a:r>
          </a:p>
          <a:p>
            <a:r>
              <a:rPr lang="en-US" sz="1600" dirty="0"/>
              <a:t> </a:t>
            </a:r>
          </a:p>
          <a:p>
            <a:r>
              <a:rPr lang="en-US" sz="1600" dirty="0"/>
              <a:t>5.2.3	Lifting straps, if used, are securely fastened to the IBC in accordance with the design type.</a:t>
            </a:r>
          </a:p>
          <a:p>
            <a:r>
              <a:rPr lang="en-US" sz="1600" dirty="0"/>
              <a:t> </a:t>
            </a:r>
          </a:p>
          <a:p>
            <a:r>
              <a:rPr lang="en-US" sz="1600" dirty="0"/>
              <a:t>5.2.4	Seams are free from defects in stitching, heat sealing or gluing which would render the IBC unsafe for transportation of hazardous materials. All stitched seam-ends must be secure.</a:t>
            </a:r>
          </a:p>
          <a:p>
            <a:r>
              <a:rPr lang="en-US" sz="1600" dirty="0"/>
              <a:t> </a:t>
            </a:r>
          </a:p>
          <a:p>
            <a:r>
              <a:rPr lang="en-US" sz="1600" dirty="0"/>
              <a:t>5.2.5	Fabric used to construct the IBC is free from cuts, tears and punctures. Additionally, fabric must be free from scoring which may render the IBC unsafe for transport</a:t>
            </a:r>
            <a:r>
              <a:rPr lang="en-US" sz="1600" dirty="0" smtClean="0"/>
              <a:t>.</a:t>
            </a:r>
          </a:p>
          <a:p>
            <a:endParaRPr lang="en-US" sz="1600" dirty="0"/>
          </a:p>
          <a:p>
            <a:r>
              <a:rPr lang="en-US" sz="1600" dirty="0"/>
              <a:t>5.3	U.S. DOT regulations require that all visual inspections of Section 5.2 also be conducted by the person who fills the FIBC</a:t>
            </a:r>
          </a:p>
        </p:txBody>
      </p:sp>
    </p:spTree>
    <p:extLst>
      <p:ext uri="{BB962C8B-B14F-4D97-AF65-F5344CB8AC3E}">
        <p14:creationId xmlns:p14="http://schemas.microsoft.com/office/powerpoint/2010/main" val="2069360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38200"/>
            <a:ext cx="8686800" cy="5078313"/>
          </a:xfrm>
          <a:prstGeom prst="rect">
            <a:avLst/>
          </a:prstGeom>
        </p:spPr>
        <p:txBody>
          <a:bodyPr wrap="square">
            <a:spAutoFit/>
          </a:bodyPr>
          <a:lstStyle/>
          <a:p>
            <a:r>
              <a:rPr lang="en-US" dirty="0"/>
              <a:t>6.0	</a:t>
            </a:r>
            <a:r>
              <a:rPr lang="en-US" b="1" i="1" dirty="0"/>
              <a:t>Other Reuse</a:t>
            </a:r>
            <a:endParaRPr lang="en-US" dirty="0"/>
          </a:p>
          <a:p>
            <a:r>
              <a:rPr lang="en-US" dirty="0"/>
              <a:t> </a:t>
            </a:r>
          </a:p>
          <a:p>
            <a:r>
              <a:rPr lang="en-US" dirty="0"/>
              <a:t>6.1	FIBCs deemed unsuitable for routine maintenance should be cleaned and/or washed, with all liners removed, cleaned and/or washed.</a:t>
            </a:r>
          </a:p>
          <a:p>
            <a:r>
              <a:rPr lang="en-US" dirty="0"/>
              <a:t> </a:t>
            </a:r>
          </a:p>
          <a:p>
            <a:r>
              <a:rPr lang="en-US" dirty="0"/>
              <a:t>6.2	Factors that would render a used FIBC unsuitable for routine maintenance and reuse with hazardous materials include:</a:t>
            </a:r>
          </a:p>
          <a:p>
            <a:r>
              <a:rPr lang="en-US" dirty="0"/>
              <a:t> </a:t>
            </a:r>
          </a:p>
          <a:p>
            <a:r>
              <a:rPr lang="en-US" dirty="0"/>
              <a:t>Broken straps</a:t>
            </a:r>
          </a:p>
          <a:p>
            <a:r>
              <a:rPr lang="en-US" dirty="0"/>
              <a:t>Open seams</a:t>
            </a:r>
          </a:p>
          <a:p>
            <a:r>
              <a:rPr lang="en-US" dirty="0"/>
              <a:t>Tears</a:t>
            </a:r>
          </a:p>
          <a:p>
            <a:r>
              <a:rPr lang="en-US" dirty="0"/>
              <a:t>UV damage</a:t>
            </a:r>
          </a:p>
          <a:p>
            <a:r>
              <a:rPr lang="en-US" dirty="0"/>
              <a:t> </a:t>
            </a:r>
          </a:p>
          <a:p>
            <a:r>
              <a:rPr lang="en-US" dirty="0"/>
              <a:t>6.3	An FIBC without tears or leaks may nevertheless be suitable for reuse with certain </a:t>
            </a:r>
            <a:r>
              <a:rPr lang="en-US" u="sng" dirty="0"/>
              <a:t>non-hazardous</a:t>
            </a:r>
            <a:r>
              <a:rPr lang="en-US" dirty="0"/>
              <a:t> materials, provided cross contamination is not a concern and provided the unit is fully cleaned.. For instance, non-hazardous, non-regulated waste material may be suitable for a used FIBC that is not being recertified for hazardous materials (i.e., not routinely maintained).</a:t>
            </a:r>
          </a:p>
        </p:txBody>
      </p:sp>
    </p:spTree>
    <p:extLst>
      <p:ext uri="{BB962C8B-B14F-4D97-AF65-F5344CB8AC3E}">
        <p14:creationId xmlns:p14="http://schemas.microsoft.com/office/powerpoint/2010/main" val="846275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348" y="685800"/>
            <a:ext cx="8686800" cy="5355312"/>
          </a:xfrm>
          <a:prstGeom prst="rect">
            <a:avLst/>
          </a:prstGeom>
        </p:spPr>
        <p:txBody>
          <a:bodyPr wrap="square">
            <a:spAutoFit/>
          </a:bodyPr>
          <a:lstStyle/>
          <a:p>
            <a:r>
              <a:rPr lang="en-US" dirty="0"/>
              <a:t>7.0	</a:t>
            </a:r>
            <a:r>
              <a:rPr lang="en-US" b="1" i="1" dirty="0"/>
              <a:t>Recycling</a:t>
            </a:r>
            <a:endParaRPr lang="en-US" dirty="0"/>
          </a:p>
          <a:p>
            <a:r>
              <a:rPr lang="en-US" dirty="0"/>
              <a:t> </a:t>
            </a:r>
          </a:p>
          <a:p>
            <a:r>
              <a:rPr lang="en-US" dirty="0"/>
              <a:t>7.1	No polypropylene from a used FIBC may be used in the manufacture of plastic FIBCs intended for hazardous materials. Only production residues or regrind from the same manufacturing process can be used in producing FIBCs for hazardous materials (49 CFR 178.710(c)(6)).</a:t>
            </a:r>
          </a:p>
          <a:p>
            <a:r>
              <a:rPr lang="en-US" dirty="0"/>
              <a:t> </a:t>
            </a:r>
          </a:p>
          <a:p>
            <a:r>
              <a:rPr lang="en-US" dirty="0"/>
              <a:t>7.2	Strict exclusion of scrapped hazmat FIBCs is necessary if the intent is make new non-hazardous FIBCs out of non-hazardous FIBC scrap.</a:t>
            </a:r>
          </a:p>
          <a:p>
            <a:r>
              <a:rPr lang="en-US" dirty="0"/>
              <a:t> </a:t>
            </a:r>
          </a:p>
          <a:p>
            <a:r>
              <a:rPr lang="en-US" dirty="0"/>
              <a:t>7.3	These restrictions do not preclude the reuse of component parts such as fittings and pallet bases, provided such components have not been damaged in previous use.</a:t>
            </a:r>
          </a:p>
          <a:p>
            <a:r>
              <a:rPr lang="en-US" dirty="0"/>
              <a:t> </a:t>
            </a:r>
          </a:p>
          <a:p>
            <a:r>
              <a:rPr lang="en-US" dirty="0"/>
              <a:t>7.4	Final regrind material may need to be separated according to FIBC manufacturer and color, with consideration given to prior contents. Regrind that is tainted (e.g., with paint, odor) should be managed separately.</a:t>
            </a:r>
          </a:p>
          <a:p>
            <a:r>
              <a:rPr lang="en-US" dirty="0"/>
              <a:t> </a:t>
            </a:r>
          </a:p>
          <a:p>
            <a:r>
              <a:rPr lang="en-US" dirty="0"/>
              <a:t>7.5</a:t>
            </a:r>
            <a:r>
              <a:rPr lang="en-US" b="1" i="1" dirty="0"/>
              <a:t>	</a:t>
            </a:r>
            <a:r>
              <a:rPr lang="en-US" dirty="0"/>
              <a:t>Regrind which cannot be sold to an end user for any reason should be disposed of in compliance with all applicable federal, State and local laws and regulations.</a:t>
            </a:r>
          </a:p>
        </p:txBody>
      </p:sp>
    </p:spTree>
    <p:extLst>
      <p:ext uri="{BB962C8B-B14F-4D97-AF65-F5344CB8AC3E}">
        <p14:creationId xmlns:p14="http://schemas.microsoft.com/office/powerpoint/2010/main" val="71170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74345"/>
            <a:ext cx="8305800" cy="4524315"/>
          </a:xfrm>
          <a:prstGeom prst="rect">
            <a:avLst/>
          </a:prstGeom>
        </p:spPr>
        <p:txBody>
          <a:bodyPr wrap="square">
            <a:spAutoFit/>
          </a:bodyPr>
          <a:lstStyle/>
          <a:p>
            <a:endParaRPr lang="en-US" b="1" dirty="0" smtClean="0">
              <a:solidFill>
                <a:schemeClr val="tx2">
                  <a:lumMod val="60000"/>
                  <a:lumOff val="40000"/>
                </a:schemeClr>
              </a:solidFill>
            </a:endParaRPr>
          </a:p>
          <a:p>
            <a:endParaRPr lang="en-US" b="1" dirty="0">
              <a:solidFill>
                <a:schemeClr val="tx2">
                  <a:lumMod val="60000"/>
                  <a:lumOff val="40000"/>
                </a:schemeClr>
              </a:solidFill>
            </a:endParaRPr>
          </a:p>
          <a:p>
            <a:r>
              <a:rPr lang="en-US" b="1" dirty="0" smtClean="0">
                <a:solidFill>
                  <a:schemeClr val="tx2">
                    <a:lumMod val="60000"/>
                    <a:lumOff val="40000"/>
                  </a:schemeClr>
                </a:solidFill>
              </a:rPr>
              <a:t>Here </a:t>
            </a:r>
            <a:r>
              <a:rPr lang="en-US" b="1" dirty="0">
                <a:solidFill>
                  <a:schemeClr val="tx2">
                    <a:lumMod val="60000"/>
                    <a:lumOff val="40000"/>
                  </a:schemeClr>
                </a:solidFill>
              </a:rPr>
              <a:t>is where I could use some help from the experts. </a:t>
            </a:r>
            <a:endParaRPr lang="en-US" b="1" dirty="0" smtClean="0">
              <a:solidFill>
                <a:schemeClr val="tx2">
                  <a:lumMod val="60000"/>
                  <a:lumOff val="40000"/>
                </a:schemeClr>
              </a:solidFill>
            </a:endParaRPr>
          </a:p>
          <a:p>
            <a:r>
              <a:rPr lang="en-US" b="1" dirty="0">
                <a:solidFill>
                  <a:schemeClr val="tx2">
                    <a:lumMod val="60000"/>
                    <a:lumOff val="40000"/>
                  </a:schemeClr>
                </a:solidFill>
              </a:rPr>
              <a:t> </a:t>
            </a:r>
          </a:p>
          <a:p>
            <a:r>
              <a:rPr lang="en-US" b="1" dirty="0">
                <a:solidFill>
                  <a:schemeClr val="tx2">
                    <a:lumMod val="60000"/>
                    <a:lumOff val="40000"/>
                  </a:schemeClr>
                </a:solidFill>
              </a:rPr>
              <a:t>What are the controls, the parameters, and the processes of turning FIBCs into regrind suitable for recycling? Are any residual solids “shaken” out? Vacuumed out? Will it depend on the location of the spout?</a:t>
            </a:r>
          </a:p>
          <a:p>
            <a:r>
              <a:rPr lang="en-US" b="1" dirty="0">
                <a:solidFill>
                  <a:schemeClr val="tx2">
                    <a:lumMod val="60000"/>
                    <a:lumOff val="40000"/>
                  </a:schemeClr>
                </a:solidFill>
              </a:rPr>
              <a:t> </a:t>
            </a:r>
          </a:p>
          <a:p>
            <a:r>
              <a:rPr lang="en-US" b="1" dirty="0">
                <a:solidFill>
                  <a:schemeClr val="tx2">
                    <a:lumMod val="60000"/>
                    <a:lumOff val="40000"/>
                  </a:schemeClr>
                </a:solidFill>
              </a:rPr>
              <a:t>How are the used FIBCs prepared for grinding? Is the final grind in granular form, pellets, or both? Is one better than the other?</a:t>
            </a:r>
          </a:p>
          <a:p>
            <a:r>
              <a:rPr lang="en-US" b="1" dirty="0">
                <a:solidFill>
                  <a:schemeClr val="tx2">
                    <a:lumMod val="60000"/>
                    <a:lumOff val="40000"/>
                  </a:schemeClr>
                </a:solidFill>
              </a:rPr>
              <a:t> </a:t>
            </a:r>
          </a:p>
          <a:p>
            <a:r>
              <a:rPr lang="en-US" b="1" dirty="0">
                <a:solidFill>
                  <a:schemeClr val="tx2">
                    <a:lumMod val="60000"/>
                    <a:lumOff val="40000"/>
                  </a:schemeClr>
                </a:solidFill>
              </a:rPr>
              <a:t>New FIBCs need to be constructed with additives that resist aging and degradation from UV radiation. Does that require additives to regrind? Or are those additives already present in the scrapped plastic?</a:t>
            </a:r>
          </a:p>
          <a:p>
            <a:endParaRPr lang="en-US" b="1" dirty="0" smtClean="0">
              <a:solidFill>
                <a:schemeClr val="tx2">
                  <a:lumMod val="60000"/>
                  <a:lumOff val="40000"/>
                </a:schemeClr>
              </a:solidFill>
            </a:endParaRPr>
          </a:p>
          <a:p>
            <a:r>
              <a:rPr lang="en-US" b="1" dirty="0">
                <a:solidFill>
                  <a:schemeClr val="tx2">
                    <a:lumMod val="60000"/>
                    <a:lumOff val="40000"/>
                  </a:schemeClr>
                </a:solidFill>
              </a:rPr>
              <a:t> </a:t>
            </a:r>
          </a:p>
        </p:txBody>
      </p:sp>
    </p:spTree>
    <p:extLst>
      <p:ext uri="{BB962C8B-B14F-4D97-AF65-F5344CB8AC3E}">
        <p14:creationId xmlns:p14="http://schemas.microsoft.com/office/powerpoint/2010/main" val="1343252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240</Words>
  <Application>Microsoft Office PowerPoint</Application>
  <PresentationFormat>On-screen Show (4:3)</PresentationFormat>
  <Paragraphs>141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CPettit</dc:creator>
  <cp:lastModifiedBy>CPettit</cp:lastModifiedBy>
  <cp:revision>7</cp:revision>
  <dcterms:created xsi:type="dcterms:W3CDTF">2012-04-24T13:09:03Z</dcterms:created>
  <dcterms:modified xsi:type="dcterms:W3CDTF">2012-04-24T15:22:40Z</dcterms:modified>
</cp:coreProperties>
</file>