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411" r:id="rId7"/>
    <p:sldId id="315" r:id="rId8"/>
    <p:sldId id="321" r:id="rId9"/>
    <p:sldId id="2017" r:id="rId10"/>
    <p:sldId id="334" r:id="rId11"/>
    <p:sldId id="2025" r:id="rId12"/>
    <p:sldId id="6521" r:id="rId13"/>
    <p:sldId id="259" r:id="rId14"/>
    <p:sldId id="261" r:id="rId15"/>
    <p:sldId id="262" r:id="rId16"/>
    <p:sldId id="6522" r:id="rId17"/>
    <p:sldId id="263" r:id="rId18"/>
    <p:sldId id="413" r:id="rId19"/>
    <p:sldId id="412" r:id="rId20"/>
    <p:sldId id="406" r:id="rId21"/>
    <p:sldId id="407" r:id="rId22"/>
    <p:sldId id="408" r:id="rId23"/>
    <p:sldId id="264" r:id="rId24"/>
  </p:sldIdLst>
  <p:sldSz cx="12192000" cy="6858000"/>
  <p:notesSz cx="6858000" cy="9144000"/>
  <p:embeddedFontLst>
    <p:embeddedFont>
      <p:font typeface="Bebas Neue Bold" panose="020B0606020202050201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David" panose="020B0604020202020204" pitchFamily="34" charset="-79"/>
      <p:regular r:id="rId33"/>
      <p:bold r:id="rId34"/>
    </p:embeddedFont>
    <p:embeddedFont>
      <p:font typeface="Elephant" panose="02020904090505020303" pitchFamily="18" charset="0"/>
      <p:regular r:id="rId35"/>
      <p:italic r:id="rId36"/>
    </p:embeddedFont>
    <p:embeddedFont>
      <p:font typeface="Eras Bold ITC" panose="020B0907030504020204" pitchFamily="34" charset="0"/>
      <p:regular r:id="rId37"/>
    </p:embeddedFont>
    <p:embeddedFont>
      <p:font typeface="Rockwell Extra Bold" panose="02060903040505020403" pitchFamily="18" charset="0"/>
      <p:bold r:id="rId38"/>
    </p:embeddedFont>
    <p:embeddedFont>
      <p:font typeface="Segoe UI Semibold" panose="020B0702040204020203" pitchFamily="34" charset="0"/>
      <p:bold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Tw Cen MT Condensed Extra Bold" panose="020B0803020202020204" pitchFamily="34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C"/>
    <a:srgbClr val="153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4B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000" b="1" baseline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Vehicle Sales by Type</a:t>
            </a:r>
            <a:endParaRPr lang="en-US" sz="2000" b="1">
              <a:solidFill>
                <a:srgbClr val="004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4B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Sheet1!$B$19:$B$22</c:f>
              <c:strCache>
                <c:ptCount val="4"/>
                <c:pt idx="0">
                  <c:v>Transit Buses</c:v>
                </c:pt>
                <c:pt idx="1">
                  <c:v>School Buses</c:v>
                </c:pt>
                <c:pt idx="2">
                  <c:v>Medium Duty Trucks</c:v>
                </c:pt>
                <c:pt idx="3">
                  <c:v>Heavy DutyTrucks</c:v>
                </c:pt>
              </c:strCache>
            </c:strRef>
          </c:cat>
          <c:val>
            <c:numRef>
              <c:f>Sheet1!$C$19:$C$22</c:f>
              <c:numCache>
                <c:formatCode>General</c:formatCode>
                <c:ptCount val="4"/>
                <c:pt idx="0">
                  <c:v>5500</c:v>
                </c:pt>
                <c:pt idx="1">
                  <c:v>33143</c:v>
                </c:pt>
                <c:pt idx="2">
                  <c:v>98773</c:v>
                </c:pt>
                <c:pt idx="3">
                  <c:v>206396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E-4141-BFDB-5103C10E9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679720"/>
        <c:axId val="558679392"/>
      </c:barChart>
      <c:catAx>
        <c:axId val="55867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8679392"/>
        <c:crosses val="autoZero"/>
        <c:auto val="1"/>
        <c:lblAlgn val="ctr"/>
        <c:lblOffset val="100"/>
        <c:noMultiLvlLbl val="0"/>
      </c:catAx>
      <c:valAx>
        <c:axId val="55867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867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4B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000" b="1" baseline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Vehicle Sales by Type</a:t>
            </a:r>
            <a:endParaRPr lang="en-US" sz="2000" b="1">
              <a:solidFill>
                <a:srgbClr val="004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4B7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Sheet1!$B$19:$B$22</c:f>
              <c:strCache>
                <c:ptCount val="4"/>
                <c:pt idx="0">
                  <c:v>Transit Buses</c:v>
                </c:pt>
                <c:pt idx="1">
                  <c:v>School Buses</c:v>
                </c:pt>
                <c:pt idx="2">
                  <c:v>Medium Duty Trucks</c:v>
                </c:pt>
                <c:pt idx="3">
                  <c:v>Heavy DutyTrucks</c:v>
                </c:pt>
              </c:strCache>
            </c:strRef>
          </c:cat>
          <c:val>
            <c:numRef>
              <c:f>Sheet1!$C$19:$C$22</c:f>
              <c:numCache>
                <c:formatCode>General</c:formatCode>
                <c:ptCount val="4"/>
                <c:pt idx="0">
                  <c:v>5500</c:v>
                </c:pt>
                <c:pt idx="1">
                  <c:v>33143</c:v>
                </c:pt>
                <c:pt idx="2">
                  <c:v>98773</c:v>
                </c:pt>
                <c:pt idx="3">
                  <c:v>206396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E-4141-BFDB-5103C10E9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679720"/>
        <c:axId val="558679392"/>
      </c:barChart>
      <c:catAx>
        <c:axId val="55867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8679392"/>
        <c:crosses val="autoZero"/>
        <c:auto val="1"/>
        <c:lblAlgn val="ctr"/>
        <c:lblOffset val="100"/>
        <c:noMultiLvlLbl val="0"/>
      </c:catAx>
      <c:valAx>
        <c:axId val="55867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867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C553A-9E2A-4691-A379-AEB780151A99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47F41-D20C-465D-BDB0-06F11D264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what exactly is the role of Navistar’s Chief Business Anthropologist?</a:t>
            </a:r>
          </a:p>
          <a:p>
            <a:endParaRPr lang="en-US" dirty="0"/>
          </a:p>
          <a:p>
            <a:r>
              <a:rPr lang="en-US" dirty="0"/>
              <a:t>Business Anthropology is the study of human behavior and culture. But more broadly, it is the study of change, which includes:</a:t>
            </a:r>
          </a:p>
          <a:p>
            <a:pPr marL="177571" indent="-177571">
              <a:buFont typeface="Arial" panose="020B0604020202020204" pitchFamily="34" charset="0"/>
              <a:buChar char="•"/>
            </a:pPr>
            <a:endParaRPr lang="en-US" dirty="0"/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Understanding when the time is </a:t>
            </a:r>
            <a:r>
              <a:rPr lang="en-US" u="sng" dirty="0"/>
              <a:t>ripe</a:t>
            </a:r>
            <a:r>
              <a:rPr lang="en-US" dirty="0"/>
              <a:t> for change.</a:t>
            </a:r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Knowing when we’re at the cusp of a </a:t>
            </a:r>
            <a:r>
              <a:rPr lang="en-US" u="sng" dirty="0"/>
              <a:t>Paradigm Shift</a:t>
            </a:r>
            <a:r>
              <a:rPr lang="en-US" dirty="0"/>
              <a:t>. </a:t>
            </a:r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And, uncovering disruptions that can lead to unexpected </a:t>
            </a:r>
            <a:r>
              <a:rPr lang="en-US" u="sng" dirty="0"/>
              <a:t>leaps forward</a:t>
            </a:r>
            <a:r>
              <a:rPr lang="en-US" dirty="0"/>
              <a:t> … for the betterment of customers, society and business.</a:t>
            </a:r>
          </a:p>
          <a:p>
            <a:pPr lvl="0"/>
            <a:endParaRPr lang="en-US" dirty="0"/>
          </a:p>
          <a:p>
            <a:r>
              <a:rPr lang="en-US" dirty="0"/>
              <a:t>Business Anthropologists ask one fundamental question: How deep is your understanding of the needs and behaviors of your current or prospective customers?</a:t>
            </a:r>
          </a:p>
          <a:p>
            <a:endParaRPr lang="en-US" dirty="0"/>
          </a:p>
          <a:p>
            <a:r>
              <a:rPr lang="en-US" dirty="0"/>
              <a:t>Traditional market analysis is all too often inadequate. It relies on “consumers as experts” and simply reports on what “consumers know they know.” </a:t>
            </a:r>
          </a:p>
          <a:p>
            <a:endParaRPr lang="en-US" dirty="0"/>
          </a:p>
          <a:p>
            <a:r>
              <a:rPr lang="en-US" dirty="0"/>
              <a:t>This is a risky approach, given the disruptive technologies we experience today and see on the horizon.</a:t>
            </a:r>
          </a:p>
          <a:p>
            <a:endParaRPr lang="en-US" dirty="0"/>
          </a:p>
          <a:p>
            <a:r>
              <a:rPr lang="en-US" dirty="0"/>
              <a:t>PhDs who study business cultural anthropology point to three facets that need to be understood and studied for a successful product launch … or for new technology to take hold in the marketplace. 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>These are:</a:t>
            </a:r>
          </a:p>
          <a:p>
            <a:pPr marL="236761" indent="-236761">
              <a:buFont typeface="+mj-lt"/>
              <a:buAutoNum type="alphaLcParenR"/>
            </a:pPr>
            <a:r>
              <a:rPr lang="en-US" dirty="0"/>
              <a:t>Human-centric insights, </a:t>
            </a:r>
          </a:p>
          <a:p>
            <a:pPr marL="236761" indent="-236761">
              <a:buFont typeface="+mj-lt"/>
              <a:buAutoNum type="alphaLcParenR"/>
            </a:pPr>
            <a:r>
              <a:rPr lang="en-US" dirty="0"/>
              <a:t>Understanding business needs and realities, and </a:t>
            </a:r>
          </a:p>
          <a:p>
            <a:pPr marL="236761" indent="-236761">
              <a:buFont typeface="+mj-lt"/>
              <a:buAutoNum type="alphaLcParenR"/>
            </a:pPr>
            <a:r>
              <a:rPr lang="en-US" dirty="0"/>
              <a:t>Determining the socio-cultural factors at play. </a:t>
            </a:r>
          </a:p>
          <a:p>
            <a:pPr lvl="0"/>
            <a:endParaRPr lang="en-US" dirty="0"/>
          </a:p>
          <a:p>
            <a:r>
              <a:rPr lang="en-US" dirty="0"/>
              <a:t>To accomplish this, a business must do a deep dive into societal trends … gain an understanding of unmet human needs … and monitor the changing dynamics of the industry.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3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framework of Business Anthropology, I believe that the “disruptive technologies” we will discuss at this conference will be adopted as a result of how they address </a:t>
            </a:r>
            <a:r>
              <a:rPr lang="en-US" u="sng" dirty="0"/>
              <a:t>three key dimensions</a:t>
            </a:r>
            <a:r>
              <a:rPr lang="en-US" dirty="0"/>
              <a:t>:</a:t>
            </a:r>
          </a:p>
          <a:p>
            <a:endParaRPr lang="en-US" dirty="0"/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The technology must work …</a:t>
            </a:r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It must deliver economic value …</a:t>
            </a:r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And society must accept it … including the regulators who oversee societal interests.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4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Electric Propulsion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And now electric vehicles – starting with battery power – can bring </a:t>
            </a:r>
            <a:r>
              <a:rPr lang="en-US" u="sng" dirty="0"/>
              <a:t>multiple</a:t>
            </a:r>
            <a:r>
              <a:rPr lang="en-US" dirty="0"/>
              <a:t> dimensions of benefit.</a:t>
            </a:r>
          </a:p>
          <a:p>
            <a:endParaRPr lang="en-US" dirty="0"/>
          </a:p>
          <a:p>
            <a:r>
              <a:rPr lang="en-US" dirty="0"/>
              <a:t>For customers, they can deliver the </a:t>
            </a:r>
            <a:r>
              <a:rPr lang="en-US" u="sng" dirty="0"/>
              <a:t>economic</a:t>
            </a:r>
            <a:r>
              <a:rPr lang="en-US" dirty="0"/>
              <a:t> benefit of lower Total Cost of Ownership.</a:t>
            </a:r>
          </a:p>
          <a:p>
            <a:endParaRPr lang="en-US" dirty="0"/>
          </a:p>
          <a:p>
            <a:r>
              <a:rPr lang="en-US" dirty="0"/>
              <a:t>And for </a:t>
            </a:r>
            <a:r>
              <a:rPr lang="en-US" u="sng" dirty="0"/>
              <a:t>society</a:t>
            </a:r>
            <a:r>
              <a:rPr lang="en-US" dirty="0"/>
              <a:t>, they deliver on the goal of zero emissions.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9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to total cost of ownership for electric, a tipping point is rapidly approaching. The cost of the battery – the most expensive aspect of the vehicle – is coming down rapidly. </a:t>
            </a:r>
          </a:p>
          <a:p>
            <a:endParaRPr lang="en-US" dirty="0"/>
          </a:p>
          <a:p>
            <a:r>
              <a:rPr lang="en-US" dirty="0"/>
              <a:t>Once it comes down enough, the economic advantages of electric will be very clear, at least for certain applications. </a:t>
            </a:r>
          </a:p>
          <a:p>
            <a:endParaRPr lang="en-US" dirty="0"/>
          </a:p>
          <a:p>
            <a:r>
              <a:rPr lang="en-US" dirty="0"/>
              <a:t>Electric vehicles have many fewer moving parts, and hence require much less maintenance than internal combustion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9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to total cost of ownership for electric, a tipping point is rapidly approaching. The cost of the battery – the most expensive aspect of the vehicle – is coming down rapidly. </a:t>
            </a:r>
          </a:p>
          <a:p>
            <a:endParaRPr lang="en-US" dirty="0"/>
          </a:p>
          <a:p>
            <a:r>
              <a:rPr lang="en-US" dirty="0"/>
              <a:t>Once it comes down enough, the economic advantages of electric will be very clear, at least for certain applications. </a:t>
            </a:r>
          </a:p>
          <a:p>
            <a:endParaRPr lang="en-US" dirty="0"/>
          </a:p>
          <a:p>
            <a:r>
              <a:rPr lang="en-US" dirty="0"/>
              <a:t>Electric vehicles have many fewer moving parts, and hence require much less maintenance than internal combustion vehicles.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7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51B5-6C86-464D-A928-FECA780F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3EBC5-CE0E-4BF0-BF25-1981FE97B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6725-896F-45CD-93E5-B3493CD9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5E283-9FF4-471E-9621-E9031462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1938-9516-4D09-BBF6-9AE4E118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C791-8300-4975-AD40-0BB9AF7F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4C27C-3021-4D39-8383-325679FB4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DF5FD-C9A5-4256-8A8F-D18C5237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12C8-2DB2-4472-B8E9-570CDB05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E23F-ED3D-4167-ACCD-A0891415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C83E7-27B7-447E-9448-4480AAB22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3025E-E8A6-474C-924B-6EB1F6875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A5BB1-0684-45FA-9456-3483C117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8475-6ECD-4E16-9AD3-C9D83108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2587-336C-4DE2-90A4-92188665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6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with Colo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365760"/>
            <a:ext cx="9042400" cy="354076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333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0" spc="400" baseline="0">
                <a:solidFill>
                  <a:srgbClr val="01A0E9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933" b="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00089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0B1-F7CF-4054-A3F4-406ECFE0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8DA9-EE10-488C-AB17-A9C6BEF15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EEAB-388C-4C69-814A-DE668EC4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3B9A-7BD8-4644-9877-E88E88C1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01964-D5B5-4131-8782-2F30C5A2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853-8CB8-4008-8014-8DF94AB1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C3A9F-B847-49E3-8C90-C603C5D7C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E1FBF-784D-4DC0-9498-CCA37CDF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85C5-9764-49F0-A13A-4861F5F8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068F-99EF-4CD2-A22B-D6FF8B11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4F45-42CB-46CF-8D12-695B7C8C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428A-13B3-4BE6-B7D4-B324E00B2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1447E-B65B-4E04-99A0-194BF8706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6B74E-8DF6-4895-8DD9-D654C8AB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1FFBA-255F-4436-9849-63C0DD35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EDCB4-8DAB-46F0-B3D8-B39B5DF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0789-AE9F-4B44-AA3D-19149EFF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109B-E518-4D1D-83DE-45FB7A14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6A634-DBDB-4E42-9EF5-D19C64684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76E23-B5D5-4378-9CDE-2F09886C6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ED153-2DCB-4AE8-BC59-571F94ED6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E6B3D-215B-4B41-B2BC-DD0BFAF8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57430-5137-4521-8902-229EBB03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05716-48BA-4E02-87D7-6C2517F7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17D2-7F9C-4BEB-9395-9FEEEE47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FD4AA-9048-425D-B69E-E4D3603D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04BF3-CCE1-4052-8FE9-2305C026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6794D-4295-4456-B25B-976DA7C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22BBD-2B4F-4192-8F92-3F6F5838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E26B3-BB13-47F4-9E6B-338541DE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DA9F-25E3-4F1A-B400-0FC9A437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7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1AB6-7230-472D-9823-086F9EC4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86ADB-0247-4DF3-B872-E538E4FC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77202-B180-4E7E-875E-EA1884000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443B2-31DD-4E23-BF06-B6104DB2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B34A1-0BE8-400A-97BE-FFD476B0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B93F0-B967-41A6-B54E-3CC9A6F5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060C-44FD-42BA-9172-9EA38AD7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3450E-5EBC-4C9F-9B76-C18F2028E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653D8-B558-4299-A3F5-4D91904B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F46F6-78D2-43E9-A1BA-2AB0614F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1AB3B-43F5-41AD-A9DA-A3F96949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C6DD1-D0D0-47EC-9F64-446CB123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A642C83-9235-40A0-8FAE-FDCFF1B34B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83908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7" imgW="353" imgH="353" progId="TCLayout.ActiveDocument.1">
                  <p:embed/>
                </p:oleObj>
              </mc:Choice>
              <mc:Fallback>
                <p:oleObj name="think-cell Slide" r:id="rId17" imgW="353" imgH="35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A642C83-9235-40A0-8FAE-FDCFF1B34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CB0D3B1-B0AA-4313-B1A8-32FBBA0FA63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86C79-92C9-4E8F-8616-E6385F03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5D01B-7CA4-419C-9EF7-36C4E11F5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10794-7366-4F98-AA13-BCD6FA655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2A8D-8A66-4D62-884F-7C0D700DF38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D416-A9C7-41F2-A3DB-F1EFBF759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3C22-34A2-470D-854B-9E23D7B1C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1EA8-BC36-462A-9A84-C0AFE7AA4F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26810871,&quot;Placement&quot;:&quot;Footer&quot;}">
            <a:extLst>
              <a:ext uri="{FF2B5EF4-FFF2-40B4-BE49-F238E27FC236}">
                <a16:creationId xmlns:a16="http://schemas.microsoft.com/office/drawing/2014/main" id="{A5695EF4-8D40-4AE0-A6B7-656C4FE47039}"/>
              </a:ext>
            </a:extLst>
          </p:cNvPr>
          <p:cNvSpPr txBox="1"/>
          <p:nvPr userDrawn="1"/>
        </p:nvSpPr>
        <p:spPr>
          <a:xfrm>
            <a:off x="0" y="6629836"/>
            <a:ext cx="483189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78D7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7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png"/><Relationship Id="rId3" Type="http://schemas.openxmlformats.org/officeDocument/2006/relationships/tags" Target="../tags/tag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7CE4B8-7F0A-4E36-B8E3-65D9B9748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33" t="12005" r="14654" b="9646"/>
          <a:stretch/>
        </p:blipFill>
        <p:spPr>
          <a:xfrm>
            <a:off x="132347" y="0"/>
            <a:ext cx="12192000" cy="6858000"/>
          </a:xfrm>
          <a:prstGeom prst="rect">
            <a:avLst/>
          </a:prstGeom>
        </p:spPr>
      </p:pic>
      <p:sp>
        <p:nvSpPr>
          <p:cNvPr id="7" name="Subtitle 3">
            <a:extLst>
              <a:ext uri="{FF2B5EF4-FFF2-40B4-BE49-F238E27FC236}">
                <a16:creationId xmlns:a16="http://schemas.microsoft.com/office/drawing/2014/main" id="{AB0B137B-8284-4509-8021-DEE89BCEA4D0}"/>
              </a:ext>
            </a:extLst>
          </p:cNvPr>
          <p:cNvSpPr txBox="1">
            <a:spLocks/>
          </p:cNvSpPr>
          <p:nvPr/>
        </p:nvSpPr>
        <p:spPr>
          <a:xfrm>
            <a:off x="287876" y="7315065"/>
            <a:ext cx="7257288" cy="85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1" kern="1200">
                <a:solidFill>
                  <a:srgbClr val="4472C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A105ED-16B3-46D9-8CEF-11FF31F5EF06}"/>
              </a:ext>
            </a:extLst>
          </p:cNvPr>
          <p:cNvSpPr/>
          <p:nvPr/>
        </p:nvSpPr>
        <p:spPr>
          <a:xfrm>
            <a:off x="0" y="0"/>
            <a:ext cx="264695" cy="6858000"/>
          </a:xfrm>
          <a:prstGeom prst="rect">
            <a:avLst/>
          </a:prstGeom>
          <a:solidFill>
            <a:srgbClr val="004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7FCEE-EF48-4E06-A499-4229B7C03742}"/>
              </a:ext>
            </a:extLst>
          </p:cNvPr>
          <p:cNvSpPr txBox="1"/>
          <p:nvPr/>
        </p:nvSpPr>
        <p:spPr>
          <a:xfrm>
            <a:off x="4301319" y="272954"/>
            <a:ext cx="6823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Electric Vehicles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2E2F3-8C1A-4704-A236-3231D908F7D5}"/>
              </a:ext>
            </a:extLst>
          </p:cNvPr>
          <p:cNvSpPr txBox="1"/>
          <p:nvPr/>
        </p:nvSpPr>
        <p:spPr>
          <a:xfrm>
            <a:off x="586723" y="4902581"/>
            <a:ext cx="584124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Jose Pachicano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Chief Engineer –  Product Strategy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Navistar</a:t>
            </a:r>
          </a:p>
          <a:p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4275F-62FA-44EC-A3CC-96C29E620556}"/>
              </a:ext>
            </a:extLst>
          </p:cNvPr>
          <p:cNvSpPr txBox="1"/>
          <p:nvPr/>
        </p:nvSpPr>
        <p:spPr>
          <a:xfrm>
            <a:off x="4433666" y="1539920"/>
            <a:ext cx="6823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0"/>
              </a:rPr>
              <a:t>Are in your company’s Future</a:t>
            </a:r>
          </a:p>
        </p:txBody>
      </p:sp>
    </p:spTree>
    <p:extLst>
      <p:ext uri="{BB962C8B-B14F-4D97-AF65-F5344CB8AC3E}">
        <p14:creationId xmlns:p14="http://schemas.microsoft.com/office/powerpoint/2010/main" val="46440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90372-6478-4FF1-832A-C4E805C02518}"/>
              </a:ext>
            </a:extLst>
          </p:cNvPr>
          <p:cNvSpPr/>
          <p:nvPr/>
        </p:nvSpPr>
        <p:spPr>
          <a:xfrm>
            <a:off x="8980227" y="0"/>
            <a:ext cx="3211773" cy="6858000"/>
          </a:xfrm>
          <a:prstGeom prst="rect">
            <a:avLst/>
          </a:prstGeom>
          <a:solidFill>
            <a:srgbClr val="004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04A73-084D-46C1-A2A9-1183DCFE7A98}"/>
              </a:ext>
            </a:extLst>
          </p:cNvPr>
          <p:cNvSpPr txBox="1">
            <a:spLocks/>
          </p:cNvSpPr>
          <p:nvPr/>
        </p:nvSpPr>
        <p:spPr>
          <a:xfrm>
            <a:off x="468072" y="413072"/>
            <a:ext cx="10515600" cy="543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Market for Electric Commercial Vehicles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3505F-F237-432D-970D-35D33A26FF50}"/>
              </a:ext>
            </a:extLst>
          </p:cNvPr>
          <p:cNvSpPr txBox="1"/>
          <p:nvPr/>
        </p:nvSpPr>
        <p:spPr>
          <a:xfrm>
            <a:off x="9157647" y="1391195"/>
            <a:ext cx="2825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Electric Vehicle Adoption is already happening with US Transit Buses, but the larger market for electrification is with other Commercial Vehicles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92AE29C6-32A2-4183-B50B-1691159BB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15824"/>
              </p:ext>
            </p:extLst>
          </p:nvPr>
        </p:nvGraphicFramePr>
        <p:xfrm>
          <a:off x="635548" y="1295711"/>
          <a:ext cx="8331031" cy="487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AF6787C-6D50-43AF-82F2-4DB8E859EE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07" y="4643262"/>
            <a:ext cx="1273730" cy="462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78F82-797E-4E5C-B942-3D721B1F6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151" y="3918663"/>
            <a:ext cx="1414463" cy="809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21318-A324-4E32-9737-FD4816097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428" y="2761781"/>
            <a:ext cx="1444695" cy="962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13F85D-BA4F-459A-AD1B-097760164E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41" y="1659466"/>
            <a:ext cx="1514474" cy="7572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D82A25-FB96-40BB-A7ED-7C48EC2E2CAF}"/>
              </a:ext>
            </a:extLst>
          </p:cNvPr>
          <p:cNvSpPr/>
          <p:nvPr/>
        </p:nvSpPr>
        <p:spPr>
          <a:xfrm>
            <a:off x="668741" y="1501252"/>
            <a:ext cx="805218" cy="421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7D50-EE30-42AE-ADA6-E350CD333148}"/>
              </a:ext>
            </a:extLst>
          </p:cNvPr>
          <p:cNvSpPr txBox="1"/>
          <p:nvPr/>
        </p:nvSpPr>
        <p:spPr>
          <a:xfrm>
            <a:off x="593677" y="1746913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465E3-1DBB-4BD0-9FAA-9CDBBC52C37C}"/>
              </a:ext>
            </a:extLst>
          </p:cNvPr>
          <p:cNvSpPr txBox="1"/>
          <p:nvPr/>
        </p:nvSpPr>
        <p:spPr>
          <a:xfrm>
            <a:off x="593677" y="2469457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2076B-4128-42BB-A108-8C93A878BEAA}"/>
              </a:ext>
            </a:extLst>
          </p:cNvPr>
          <p:cNvSpPr txBox="1"/>
          <p:nvPr/>
        </p:nvSpPr>
        <p:spPr>
          <a:xfrm>
            <a:off x="593677" y="3192001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DC9D16-EE44-463F-9F14-40A9C63A0546}"/>
              </a:ext>
            </a:extLst>
          </p:cNvPr>
          <p:cNvSpPr txBox="1"/>
          <p:nvPr/>
        </p:nvSpPr>
        <p:spPr>
          <a:xfrm>
            <a:off x="593677" y="3914545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DA5EC0-64BA-4FA0-958B-B2881CBA7068}"/>
              </a:ext>
            </a:extLst>
          </p:cNvPr>
          <p:cNvSpPr txBox="1"/>
          <p:nvPr/>
        </p:nvSpPr>
        <p:spPr>
          <a:xfrm>
            <a:off x="593677" y="4637089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258AA-E90B-433A-84EE-960E30108880}"/>
              </a:ext>
            </a:extLst>
          </p:cNvPr>
          <p:cNvSpPr txBox="1"/>
          <p:nvPr/>
        </p:nvSpPr>
        <p:spPr>
          <a:xfrm>
            <a:off x="593677" y="5359633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9205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F959EC-B50D-49D4-85AF-8AA6FE82B0CB}"/>
              </a:ext>
            </a:extLst>
          </p:cNvPr>
          <p:cNvSpPr txBox="1">
            <a:spLocks/>
          </p:cNvSpPr>
          <p:nvPr/>
        </p:nvSpPr>
        <p:spPr>
          <a:xfrm>
            <a:off x="5090615" y="1361729"/>
            <a:ext cx="6705599" cy="2814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Daily Route Driven for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medium duty truck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36864E-505E-4FEF-8DA8-21C0A30243D6}"/>
              </a:ext>
            </a:extLst>
          </p:cNvPr>
          <p:cNvSpPr/>
          <p:nvPr/>
        </p:nvSpPr>
        <p:spPr>
          <a:xfrm>
            <a:off x="1853701" y="170736"/>
            <a:ext cx="3316406" cy="5841242"/>
          </a:xfrm>
          <a:custGeom>
            <a:avLst/>
            <a:gdLst>
              <a:gd name="connsiteX0" fmla="*/ 0 w 3316406"/>
              <a:gd name="connsiteY0" fmla="*/ 968991 h 5841242"/>
              <a:gd name="connsiteX1" fmla="*/ 0 w 3316406"/>
              <a:gd name="connsiteY1" fmla="*/ 1119116 h 5841242"/>
              <a:gd name="connsiteX2" fmla="*/ 0 w 3316406"/>
              <a:gd name="connsiteY2" fmla="*/ 5841242 h 5841242"/>
              <a:gd name="connsiteX3" fmla="*/ 3302758 w 3316406"/>
              <a:gd name="connsiteY3" fmla="*/ 5841242 h 5841242"/>
              <a:gd name="connsiteX4" fmla="*/ 3316406 w 3316406"/>
              <a:gd name="connsiteY4" fmla="*/ 5745707 h 5841242"/>
              <a:gd name="connsiteX5" fmla="*/ 3125337 w 3316406"/>
              <a:gd name="connsiteY5" fmla="*/ 5650173 h 5841242"/>
              <a:gd name="connsiteX6" fmla="*/ 2975212 w 3316406"/>
              <a:gd name="connsiteY6" fmla="*/ 5745707 h 5841242"/>
              <a:gd name="connsiteX7" fmla="*/ 2743200 w 3316406"/>
              <a:gd name="connsiteY7" fmla="*/ 5677469 h 5841242"/>
              <a:gd name="connsiteX8" fmla="*/ 2538484 w 3316406"/>
              <a:gd name="connsiteY8" fmla="*/ 5691116 h 5841242"/>
              <a:gd name="connsiteX9" fmla="*/ 2333767 w 3316406"/>
              <a:gd name="connsiteY9" fmla="*/ 5540991 h 5841242"/>
              <a:gd name="connsiteX10" fmla="*/ 2115403 w 3316406"/>
              <a:gd name="connsiteY10" fmla="*/ 5568286 h 5841242"/>
              <a:gd name="connsiteX11" fmla="*/ 1965278 w 3316406"/>
              <a:gd name="connsiteY11" fmla="*/ 5404513 h 5841242"/>
              <a:gd name="connsiteX12" fmla="*/ 1719618 w 3316406"/>
              <a:gd name="connsiteY12" fmla="*/ 5227092 h 5841242"/>
              <a:gd name="connsiteX13" fmla="*/ 1528549 w 3316406"/>
              <a:gd name="connsiteY13" fmla="*/ 5036024 h 5841242"/>
              <a:gd name="connsiteX14" fmla="*/ 1392072 w 3316406"/>
              <a:gd name="connsiteY14" fmla="*/ 4612943 h 5841242"/>
              <a:gd name="connsiteX15" fmla="*/ 1187355 w 3316406"/>
              <a:gd name="connsiteY15" fmla="*/ 4408227 h 5841242"/>
              <a:gd name="connsiteX16" fmla="*/ 204716 w 3316406"/>
              <a:gd name="connsiteY16" fmla="*/ 0 h 5841242"/>
              <a:gd name="connsiteX17" fmla="*/ 0 w 3316406"/>
              <a:gd name="connsiteY17" fmla="*/ 968991 h 58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16406" h="5841242">
                <a:moveTo>
                  <a:pt x="0" y="968991"/>
                </a:moveTo>
                <a:lnTo>
                  <a:pt x="0" y="1119116"/>
                </a:lnTo>
                <a:lnTo>
                  <a:pt x="0" y="5841242"/>
                </a:lnTo>
                <a:lnTo>
                  <a:pt x="3302758" y="5841242"/>
                </a:lnTo>
                <a:lnTo>
                  <a:pt x="3316406" y="5745707"/>
                </a:lnTo>
                <a:lnTo>
                  <a:pt x="3125337" y="5650173"/>
                </a:lnTo>
                <a:lnTo>
                  <a:pt x="2975212" y="5745707"/>
                </a:lnTo>
                <a:lnTo>
                  <a:pt x="2743200" y="5677469"/>
                </a:lnTo>
                <a:lnTo>
                  <a:pt x="2538484" y="5691116"/>
                </a:lnTo>
                <a:lnTo>
                  <a:pt x="2333767" y="5540991"/>
                </a:lnTo>
                <a:lnTo>
                  <a:pt x="2115403" y="5568286"/>
                </a:lnTo>
                <a:lnTo>
                  <a:pt x="1965278" y="5404513"/>
                </a:lnTo>
                <a:lnTo>
                  <a:pt x="1719618" y="5227092"/>
                </a:lnTo>
                <a:lnTo>
                  <a:pt x="1528549" y="5036024"/>
                </a:lnTo>
                <a:lnTo>
                  <a:pt x="1392072" y="4612943"/>
                </a:lnTo>
                <a:lnTo>
                  <a:pt x="1187355" y="4408227"/>
                </a:lnTo>
                <a:lnTo>
                  <a:pt x="204716" y="0"/>
                </a:lnTo>
                <a:lnTo>
                  <a:pt x="0" y="968991"/>
                </a:lnTo>
                <a:close/>
              </a:path>
            </a:pathLst>
          </a:custGeom>
          <a:gradFill>
            <a:gsLst>
              <a:gs pos="0">
                <a:srgbClr val="004B7C"/>
              </a:gs>
              <a:gs pos="67000">
                <a:srgbClr val="004B7C"/>
              </a:gs>
              <a:gs pos="100000">
                <a:schemeClr val="bg1"/>
              </a:gs>
            </a:gsLst>
            <a:lin ang="7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1AAF3D-07DA-4247-B3A2-04140D2429BA}"/>
              </a:ext>
            </a:extLst>
          </p:cNvPr>
          <p:cNvCxnSpPr>
            <a:cxnSpLocks/>
          </p:cNvCxnSpPr>
          <p:nvPr/>
        </p:nvCxnSpPr>
        <p:spPr>
          <a:xfrm>
            <a:off x="1837883" y="170736"/>
            <a:ext cx="0" cy="588054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31357-758B-4DB4-ACA4-C54225750812}"/>
              </a:ext>
            </a:extLst>
          </p:cNvPr>
          <p:cNvCxnSpPr>
            <a:cxnSpLocks/>
          </p:cNvCxnSpPr>
          <p:nvPr/>
        </p:nvCxnSpPr>
        <p:spPr>
          <a:xfrm flipH="1">
            <a:off x="1825691" y="6031607"/>
            <a:ext cx="4042847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5159D1-01D6-43FC-A13C-BC9E061F9CBA}"/>
              </a:ext>
            </a:extLst>
          </p:cNvPr>
          <p:cNvSpPr txBox="1"/>
          <p:nvPr/>
        </p:nvSpPr>
        <p:spPr>
          <a:xfrm rot="16200000">
            <a:off x="24187" y="3110036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BE779-16F5-4F31-A871-1AA311D0687E}"/>
              </a:ext>
            </a:extLst>
          </p:cNvPr>
          <p:cNvSpPr txBox="1"/>
          <p:nvPr/>
        </p:nvSpPr>
        <p:spPr>
          <a:xfrm>
            <a:off x="2985023" y="6457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33AC9-C917-4EAE-BC77-2711B7C223E5}"/>
              </a:ext>
            </a:extLst>
          </p:cNvPr>
          <p:cNvSpPr txBox="1"/>
          <p:nvPr/>
        </p:nvSpPr>
        <p:spPr>
          <a:xfrm>
            <a:off x="930319" y="5765677"/>
            <a:ext cx="8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64702-F109-48CF-8F0A-D25687BC38DF}"/>
              </a:ext>
            </a:extLst>
          </p:cNvPr>
          <p:cNvSpPr txBox="1"/>
          <p:nvPr/>
        </p:nvSpPr>
        <p:spPr>
          <a:xfrm>
            <a:off x="930319" y="5144016"/>
            <a:ext cx="8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92A8F-C396-4E46-B96E-0423454EB7A2}"/>
              </a:ext>
            </a:extLst>
          </p:cNvPr>
          <p:cNvSpPr txBox="1"/>
          <p:nvPr/>
        </p:nvSpPr>
        <p:spPr>
          <a:xfrm>
            <a:off x="930319" y="4522356"/>
            <a:ext cx="8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25E0F-C13C-42B0-B47C-477C1A81C514}"/>
              </a:ext>
            </a:extLst>
          </p:cNvPr>
          <p:cNvSpPr txBox="1"/>
          <p:nvPr/>
        </p:nvSpPr>
        <p:spPr>
          <a:xfrm>
            <a:off x="1173597" y="390069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ED02D-B503-42CD-9BA8-8A9C03BFC74D}"/>
              </a:ext>
            </a:extLst>
          </p:cNvPr>
          <p:cNvSpPr txBox="1"/>
          <p:nvPr/>
        </p:nvSpPr>
        <p:spPr>
          <a:xfrm>
            <a:off x="1173597" y="327903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470EE4-BC29-4D4B-894B-3A6F7A6D0D0D}"/>
              </a:ext>
            </a:extLst>
          </p:cNvPr>
          <p:cNvSpPr txBox="1"/>
          <p:nvPr/>
        </p:nvSpPr>
        <p:spPr>
          <a:xfrm>
            <a:off x="1173597" y="265737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23B244-FC82-40DF-B896-91D449A12EC5}"/>
              </a:ext>
            </a:extLst>
          </p:cNvPr>
          <p:cNvSpPr txBox="1"/>
          <p:nvPr/>
        </p:nvSpPr>
        <p:spPr>
          <a:xfrm>
            <a:off x="1173597" y="203571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371CC-BFFE-42FC-8145-C1E575BD30A8}"/>
              </a:ext>
            </a:extLst>
          </p:cNvPr>
          <p:cNvSpPr txBox="1"/>
          <p:nvPr/>
        </p:nvSpPr>
        <p:spPr>
          <a:xfrm>
            <a:off x="1173597" y="141405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64C53-6655-481F-91A0-730828726E98}"/>
              </a:ext>
            </a:extLst>
          </p:cNvPr>
          <p:cNvSpPr txBox="1"/>
          <p:nvPr/>
        </p:nvSpPr>
        <p:spPr>
          <a:xfrm>
            <a:off x="1173597" y="79239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9124E-1AE6-4AE5-9879-FF37CF15BCEE}"/>
              </a:ext>
            </a:extLst>
          </p:cNvPr>
          <p:cNvSpPr txBox="1"/>
          <p:nvPr/>
        </p:nvSpPr>
        <p:spPr>
          <a:xfrm>
            <a:off x="1173597" y="17073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987DC-40F6-4857-BC49-73E3B52421C7}"/>
              </a:ext>
            </a:extLst>
          </p:cNvPr>
          <p:cNvSpPr txBox="1"/>
          <p:nvPr/>
        </p:nvSpPr>
        <p:spPr>
          <a:xfrm>
            <a:off x="1737812" y="6031607"/>
            <a:ext cx="40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D8098-7E9C-4F71-8F94-ABFDEEEB3650}"/>
              </a:ext>
            </a:extLst>
          </p:cNvPr>
          <p:cNvSpPr txBox="1"/>
          <p:nvPr/>
        </p:nvSpPr>
        <p:spPr>
          <a:xfrm>
            <a:off x="4783537" y="6031607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E71B14-103C-4141-954E-65266EB9322C}"/>
              </a:ext>
            </a:extLst>
          </p:cNvPr>
          <p:cNvSpPr txBox="1"/>
          <p:nvPr/>
        </p:nvSpPr>
        <p:spPr>
          <a:xfrm>
            <a:off x="4372588" y="6031607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9F2A6-9F56-4DEC-94D5-70DC0D342C60}"/>
              </a:ext>
            </a:extLst>
          </p:cNvPr>
          <p:cNvSpPr txBox="1"/>
          <p:nvPr/>
        </p:nvSpPr>
        <p:spPr>
          <a:xfrm>
            <a:off x="3911597" y="6031607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E109BA-4C92-407D-B30F-D66099BF5610}"/>
              </a:ext>
            </a:extLst>
          </p:cNvPr>
          <p:cNvSpPr txBox="1"/>
          <p:nvPr/>
        </p:nvSpPr>
        <p:spPr>
          <a:xfrm>
            <a:off x="3450606" y="6031607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17D25-761A-40C6-A197-5BDFA84AEEC2}"/>
              </a:ext>
            </a:extLst>
          </p:cNvPr>
          <p:cNvSpPr txBox="1"/>
          <p:nvPr/>
        </p:nvSpPr>
        <p:spPr>
          <a:xfrm>
            <a:off x="2989615" y="6031607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08D033-B309-4984-9EE3-49834E1C7159}"/>
              </a:ext>
            </a:extLst>
          </p:cNvPr>
          <p:cNvSpPr txBox="1"/>
          <p:nvPr/>
        </p:nvSpPr>
        <p:spPr>
          <a:xfrm>
            <a:off x="2528624" y="6031607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EF485A-9B2B-4B1D-A5DD-B4378B412754}"/>
              </a:ext>
            </a:extLst>
          </p:cNvPr>
          <p:cNvSpPr txBox="1"/>
          <p:nvPr/>
        </p:nvSpPr>
        <p:spPr>
          <a:xfrm>
            <a:off x="2067633" y="6031607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2557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7092D34-E8C7-4DF8-A564-CFC0445629A9}"/>
              </a:ext>
            </a:extLst>
          </p:cNvPr>
          <p:cNvSpPr/>
          <p:nvPr/>
        </p:nvSpPr>
        <p:spPr>
          <a:xfrm>
            <a:off x="1829498" y="1093653"/>
            <a:ext cx="5247861" cy="4744278"/>
          </a:xfrm>
          <a:custGeom>
            <a:avLst/>
            <a:gdLst>
              <a:gd name="connsiteX0" fmla="*/ 0 w 5247861"/>
              <a:gd name="connsiteY0" fmla="*/ 4731026 h 4744278"/>
              <a:gd name="connsiteX1" fmla="*/ 13252 w 5247861"/>
              <a:gd name="connsiteY1" fmla="*/ 1789043 h 4744278"/>
              <a:gd name="connsiteX2" fmla="*/ 225287 w 5247861"/>
              <a:gd name="connsiteY2" fmla="*/ 1696278 h 4744278"/>
              <a:gd name="connsiteX3" fmla="*/ 344556 w 5247861"/>
              <a:gd name="connsiteY3" fmla="*/ 1086678 h 4744278"/>
              <a:gd name="connsiteX4" fmla="*/ 516835 w 5247861"/>
              <a:gd name="connsiteY4" fmla="*/ 795130 h 4744278"/>
              <a:gd name="connsiteX5" fmla="*/ 675861 w 5247861"/>
              <a:gd name="connsiteY5" fmla="*/ 834887 h 4744278"/>
              <a:gd name="connsiteX6" fmla="*/ 834887 w 5247861"/>
              <a:gd name="connsiteY6" fmla="*/ 318052 h 4744278"/>
              <a:gd name="connsiteX7" fmla="*/ 1007165 w 5247861"/>
              <a:gd name="connsiteY7" fmla="*/ 92765 h 4744278"/>
              <a:gd name="connsiteX8" fmla="*/ 1179443 w 5247861"/>
              <a:gd name="connsiteY8" fmla="*/ 225287 h 4744278"/>
              <a:gd name="connsiteX9" fmla="*/ 1325217 w 5247861"/>
              <a:gd name="connsiteY9" fmla="*/ 0 h 4744278"/>
              <a:gd name="connsiteX10" fmla="*/ 1444487 w 5247861"/>
              <a:gd name="connsiteY10" fmla="*/ 159026 h 4744278"/>
              <a:gd name="connsiteX11" fmla="*/ 1630017 w 5247861"/>
              <a:gd name="connsiteY11" fmla="*/ 251791 h 4744278"/>
              <a:gd name="connsiteX12" fmla="*/ 1934817 w 5247861"/>
              <a:gd name="connsiteY12" fmla="*/ 1205948 h 4744278"/>
              <a:gd name="connsiteX13" fmla="*/ 2146852 w 5247861"/>
              <a:gd name="connsiteY13" fmla="*/ 1590261 h 4744278"/>
              <a:gd name="connsiteX14" fmla="*/ 2623930 w 5247861"/>
              <a:gd name="connsiteY14" fmla="*/ 2981739 h 4744278"/>
              <a:gd name="connsiteX15" fmla="*/ 2981739 w 5247861"/>
              <a:gd name="connsiteY15" fmla="*/ 3167269 h 4744278"/>
              <a:gd name="connsiteX16" fmla="*/ 3299791 w 5247861"/>
              <a:gd name="connsiteY16" fmla="*/ 3525078 h 4744278"/>
              <a:gd name="connsiteX17" fmla="*/ 3419061 w 5247861"/>
              <a:gd name="connsiteY17" fmla="*/ 3843130 h 4744278"/>
              <a:gd name="connsiteX18" fmla="*/ 4134678 w 5247861"/>
              <a:gd name="connsiteY18" fmla="*/ 4439478 h 4744278"/>
              <a:gd name="connsiteX19" fmla="*/ 4267200 w 5247861"/>
              <a:gd name="connsiteY19" fmla="*/ 4439478 h 4744278"/>
              <a:gd name="connsiteX20" fmla="*/ 4664765 w 5247861"/>
              <a:gd name="connsiteY20" fmla="*/ 4611756 h 4744278"/>
              <a:gd name="connsiteX21" fmla="*/ 5009322 w 5247861"/>
              <a:gd name="connsiteY21" fmla="*/ 4625009 h 4744278"/>
              <a:gd name="connsiteX22" fmla="*/ 5234609 w 5247861"/>
              <a:gd name="connsiteY22" fmla="*/ 4598504 h 4744278"/>
              <a:gd name="connsiteX23" fmla="*/ 5247861 w 5247861"/>
              <a:gd name="connsiteY23" fmla="*/ 4744278 h 4744278"/>
              <a:gd name="connsiteX24" fmla="*/ 0 w 5247861"/>
              <a:gd name="connsiteY24" fmla="*/ 4731026 h 474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47861" h="4744278">
                <a:moveTo>
                  <a:pt x="0" y="4731026"/>
                </a:moveTo>
                <a:cubicBezTo>
                  <a:pt x="4417" y="3750365"/>
                  <a:pt x="8835" y="2769704"/>
                  <a:pt x="13252" y="1789043"/>
                </a:cubicBezTo>
                <a:lnTo>
                  <a:pt x="225287" y="1696278"/>
                </a:lnTo>
                <a:lnTo>
                  <a:pt x="344556" y="1086678"/>
                </a:lnTo>
                <a:lnTo>
                  <a:pt x="516835" y="795130"/>
                </a:lnTo>
                <a:lnTo>
                  <a:pt x="675861" y="834887"/>
                </a:lnTo>
                <a:lnTo>
                  <a:pt x="834887" y="318052"/>
                </a:lnTo>
                <a:lnTo>
                  <a:pt x="1007165" y="92765"/>
                </a:lnTo>
                <a:lnTo>
                  <a:pt x="1179443" y="225287"/>
                </a:lnTo>
                <a:lnTo>
                  <a:pt x="1325217" y="0"/>
                </a:lnTo>
                <a:lnTo>
                  <a:pt x="1444487" y="159026"/>
                </a:lnTo>
                <a:lnTo>
                  <a:pt x="1630017" y="251791"/>
                </a:lnTo>
                <a:lnTo>
                  <a:pt x="1934817" y="1205948"/>
                </a:lnTo>
                <a:lnTo>
                  <a:pt x="2146852" y="1590261"/>
                </a:lnTo>
                <a:lnTo>
                  <a:pt x="2623930" y="2981739"/>
                </a:lnTo>
                <a:lnTo>
                  <a:pt x="2981739" y="3167269"/>
                </a:lnTo>
                <a:lnTo>
                  <a:pt x="3299791" y="3525078"/>
                </a:lnTo>
                <a:lnTo>
                  <a:pt x="3419061" y="3843130"/>
                </a:lnTo>
                <a:lnTo>
                  <a:pt x="4134678" y="4439478"/>
                </a:lnTo>
                <a:lnTo>
                  <a:pt x="4267200" y="4439478"/>
                </a:lnTo>
                <a:lnTo>
                  <a:pt x="4664765" y="4611756"/>
                </a:lnTo>
                <a:lnTo>
                  <a:pt x="5009322" y="4625009"/>
                </a:lnTo>
                <a:lnTo>
                  <a:pt x="5234609" y="4598504"/>
                </a:lnTo>
                <a:lnTo>
                  <a:pt x="5247861" y="4744278"/>
                </a:lnTo>
                <a:lnTo>
                  <a:pt x="0" y="4731026"/>
                </a:lnTo>
                <a:close/>
              </a:path>
            </a:pathLst>
          </a:custGeom>
          <a:gradFill>
            <a:gsLst>
              <a:gs pos="0">
                <a:srgbClr val="004B7C"/>
              </a:gs>
              <a:gs pos="67000">
                <a:srgbClr val="004B7C"/>
              </a:gs>
              <a:gs pos="100000">
                <a:schemeClr val="bg1"/>
              </a:gs>
            </a:gsLst>
            <a:lin ang="7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F0DF27-77EC-4C4D-8A8A-8CDB7DC3E2B8}"/>
              </a:ext>
            </a:extLst>
          </p:cNvPr>
          <p:cNvSpPr txBox="1">
            <a:spLocks/>
          </p:cNvSpPr>
          <p:nvPr/>
        </p:nvSpPr>
        <p:spPr>
          <a:xfrm>
            <a:off x="6224338" y="1345668"/>
            <a:ext cx="5630779" cy="2247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Daily Route Driven for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heavy duty truck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3C0907-D7C0-42CA-B894-B400BB92B5B6}"/>
              </a:ext>
            </a:extLst>
          </p:cNvPr>
          <p:cNvCxnSpPr>
            <a:cxnSpLocks/>
          </p:cNvCxnSpPr>
          <p:nvPr/>
        </p:nvCxnSpPr>
        <p:spPr>
          <a:xfrm>
            <a:off x="1846950" y="561473"/>
            <a:ext cx="0" cy="528125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8C5435-12E8-4DEA-B4F3-BBBC742D328B}"/>
              </a:ext>
            </a:extLst>
          </p:cNvPr>
          <p:cNvCxnSpPr>
            <a:cxnSpLocks/>
          </p:cNvCxnSpPr>
          <p:nvPr/>
        </p:nvCxnSpPr>
        <p:spPr>
          <a:xfrm flipH="1">
            <a:off x="1834758" y="5839101"/>
            <a:ext cx="4042847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6E759D-4CDF-4F30-8691-FAB673A17EE6}"/>
              </a:ext>
            </a:extLst>
          </p:cNvPr>
          <p:cNvSpPr txBox="1"/>
          <p:nvPr/>
        </p:nvSpPr>
        <p:spPr>
          <a:xfrm rot="16200000">
            <a:off x="33254" y="291753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4EDDB-5E27-441D-B61D-ABA5D7C41354}"/>
              </a:ext>
            </a:extLst>
          </p:cNvPr>
          <p:cNvSpPr txBox="1"/>
          <p:nvPr/>
        </p:nvSpPr>
        <p:spPr>
          <a:xfrm>
            <a:off x="2994090" y="626538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E0E24-29C4-40AD-89F9-BCBE1B3D82EE}"/>
              </a:ext>
            </a:extLst>
          </p:cNvPr>
          <p:cNvSpPr txBox="1"/>
          <p:nvPr/>
        </p:nvSpPr>
        <p:spPr>
          <a:xfrm>
            <a:off x="939387" y="5546667"/>
            <a:ext cx="8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4CDCC-2819-417D-8254-DCD19534A6FD}"/>
              </a:ext>
            </a:extLst>
          </p:cNvPr>
          <p:cNvSpPr txBox="1"/>
          <p:nvPr/>
        </p:nvSpPr>
        <p:spPr>
          <a:xfrm>
            <a:off x="939387" y="4726225"/>
            <a:ext cx="8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7D6682-74B1-41DE-94A5-2E1691766DB9}"/>
              </a:ext>
            </a:extLst>
          </p:cNvPr>
          <p:cNvSpPr txBox="1"/>
          <p:nvPr/>
        </p:nvSpPr>
        <p:spPr>
          <a:xfrm>
            <a:off x="939387" y="3905782"/>
            <a:ext cx="8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5F7CE-AC2C-4456-8134-FEDF0393A174}"/>
              </a:ext>
            </a:extLst>
          </p:cNvPr>
          <p:cNvSpPr txBox="1"/>
          <p:nvPr/>
        </p:nvSpPr>
        <p:spPr>
          <a:xfrm>
            <a:off x="1182665" y="3085339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12242-0D4B-4B5A-BEC2-0A11098014B9}"/>
              </a:ext>
            </a:extLst>
          </p:cNvPr>
          <p:cNvSpPr txBox="1"/>
          <p:nvPr/>
        </p:nvSpPr>
        <p:spPr>
          <a:xfrm>
            <a:off x="1182665" y="2264896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299AE-9C35-4F29-98E8-DFEA88FF0FD4}"/>
              </a:ext>
            </a:extLst>
          </p:cNvPr>
          <p:cNvSpPr txBox="1"/>
          <p:nvPr/>
        </p:nvSpPr>
        <p:spPr>
          <a:xfrm>
            <a:off x="1182665" y="1444453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059AB-2F5C-4463-82E4-FC7CA50D4576}"/>
              </a:ext>
            </a:extLst>
          </p:cNvPr>
          <p:cNvSpPr txBox="1"/>
          <p:nvPr/>
        </p:nvSpPr>
        <p:spPr>
          <a:xfrm>
            <a:off x="1182665" y="624010"/>
            <a:ext cx="63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A74368-54A5-49A7-806E-BFA59C78C923}"/>
              </a:ext>
            </a:extLst>
          </p:cNvPr>
          <p:cNvSpPr txBox="1"/>
          <p:nvPr/>
        </p:nvSpPr>
        <p:spPr>
          <a:xfrm>
            <a:off x="4120528" y="5831080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7F3373-2970-4356-9CA6-7C8790224B9D}"/>
              </a:ext>
            </a:extLst>
          </p:cNvPr>
          <p:cNvSpPr txBox="1"/>
          <p:nvPr/>
        </p:nvSpPr>
        <p:spPr>
          <a:xfrm>
            <a:off x="3439252" y="5831080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B78930-F770-4A63-850D-C320A03B38C0}"/>
              </a:ext>
            </a:extLst>
          </p:cNvPr>
          <p:cNvSpPr txBox="1"/>
          <p:nvPr/>
        </p:nvSpPr>
        <p:spPr>
          <a:xfrm>
            <a:off x="2757976" y="5831080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DE6F4D-B60D-4905-B732-DFC7E1DDBFC8}"/>
              </a:ext>
            </a:extLst>
          </p:cNvPr>
          <p:cNvSpPr txBox="1"/>
          <p:nvPr/>
        </p:nvSpPr>
        <p:spPr>
          <a:xfrm>
            <a:off x="2076700" y="5831080"/>
            <a:ext cx="6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72A80D-FB5E-4303-AD57-E65B1945D4FB}"/>
              </a:ext>
            </a:extLst>
          </p:cNvPr>
          <p:cNvSpPr txBox="1"/>
          <p:nvPr/>
        </p:nvSpPr>
        <p:spPr>
          <a:xfrm>
            <a:off x="6645467" y="5831080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EC8105-D8F7-4810-93CF-E805E97C2F8C}"/>
              </a:ext>
            </a:extLst>
          </p:cNvPr>
          <p:cNvSpPr txBox="1"/>
          <p:nvPr/>
        </p:nvSpPr>
        <p:spPr>
          <a:xfrm>
            <a:off x="6014230" y="5831080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9538BF-D3A9-43C2-949E-30DFCFA984F4}"/>
              </a:ext>
            </a:extLst>
          </p:cNvPr>
          <p:cNvSpPr txBox="1"/>
          <p:nvPr/>
        </p:nvSpPr>
        <p:spPr>
          <a:xfrm>
            <a:off x="5382996" y="5831080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F249F9-B333-413C-BBA3-92D01DEC9BB9}"/>
              </a:ext>
            </a:extLst>
          </p:cNvPr>
          <p:cNvSpPr txBox="1"/>
          <p:nvPr/>
        </p:nvSpPr>
        <p:spPr>
          <a:xfrm>
            <a:off x="4751762" y="5831080"/>
            <a:ext cx="60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21230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6800-5E22-481C-9B1C-E3F409AE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Product Life Cycle - Three Phases of Product Roll-out requiring different strategies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E88B9C-5348-4D13-8DF8-BE2E67DFCAE8}"/>
              </a:ext>
            </a:extLst>
          </p:cNvPr>
          <p:cNvSpPr txBox="1"/>
          <p:nvPr/>
        </p:nvSpPr>
        <p:spPr>
          <a:xfrm>
            <a:off x="4530231" y="1912720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Phase 2 – At  TCO Parity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12159-C80A-4E3C-AE4C-CDB8CA643710}"/>
              </a:ext>
            </a:extLst>
          </p:cNvPr>
          <p:cNvSpPr txBox="1"/>
          <p:nvPr/>
        </p:nvSpPr>
        <p:spPr>
          <a:xfrm>
            <a:off x="820108" y="1899911"/>
            <a:ext cx="220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Phase 1 – Before TCO Parity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82946-95A3-4179-BA15-C93EE9561DA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E586B-9B7E-45EB-B1EE-E3D8CA83DDD8}"/>
              </a:ext>
            </a:extLst>
          </p:cNvPr>
          <p:cNvSpPr txBox="1"/>
          <p:nvPr/>
        </p:nvSpPr>
        <p:spPr>
          <a:xfrm>
            <a:off x="838200" y="3244334"/>
            <a:ext cx="1092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Incentives Required</a:t>
            </a:r>
            <a:r>
              <a:rPr lang="en-US" sz="2000" b="1" dirty="0">
                <a:solidFill>
                  <a:schemeClr val="accent1"/>
                </a:solidFill>
              </a:rPr>
              <a:t>                      </a:t>
            </a:r>
            <a:r>
              <a:rPr lang="en-US" dirty="0"/>
              <a:t>Battery Leasing is an Advantage              Compete with Existing Technologies</a:t>
            </a:r>
          </a:p>
          <a:p>
            <a:endParaRPr lang="en-US" dirty="0"/>
          </a:p>
          <a:p>
            <a:r>
              <a:rPr lang="en-US" dirty="0"/>
              <a:t>Introduce in Areas with Incentives	Expand Distribution                              Introduce in All Areas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34A3C1-3964-46CF-9960-93FB711D2670}"/>
              </a:ext>
            </a:extLst>
          </p:cNvPr>
          <p:cNvSpPr/>
          <p:nvPr/>
        </p:nvSpPr>
        <p:spPr>
          <a:xfrm>
            <a:off x="7858714" y="1853744"/>
            <a:ext cx="3759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Phase 3 – At Initial Purchase </a:t>
            </a:r>
          </a:p>
          <a:p>
            <a:r>
              <a:rPr lang="en-US" sz="2400" dirty="0"/>
              <a:t>Price Parity and TCO Parity </a:t>
            </a:r>
          </a:p>
        </p:txBody>
      </p:sp>
    </p:spTree>
    <p:extLst>
      <p:ext uri="{BB962C8B-B14F-4D97-AF65-F5344CB8AC3E}">
        <p14:creationId xmlns:p14="http://schemas.microsoft.com/office/powerpoint/2010/main" val="252257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34A559-6ED4-4FEE-84C1-0A1DF6BABD57}"/>
              </a:ext>
            </a:extLst>
          </p:cNvPr>
          <p:cNvSpPr txBox="1">
            <a:spLocks/>
          </p:cNvSpPr>
          <p:nvPr/>
        </p:nvSpPr>
        <p:spPr>
          <a:xfrm>
            <a:off x="0" y="358481"/>
            <a:ext cx="12191999" cy="543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HVIP Funding Available for Zero Emission Vehicles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A2F8EA-ACF3-461D-BDFA-06117E457B10}"/>
              </a:ext>
            </a:extLst>
          </p:cNvPr>
          <p:cNvSpPr txBox="1">
            <a:spLocks/>
          </p:cNvSpPr>
          <p:nvPr/>
        </p:nvSpPr>
        <p:spPr>
          <a:xfrm>
            <a:off x="1760561" y="871190"/>
            <a:ext cx="8639032" cy="117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Hybrid and Zero-Emission Truck and Bus Voucher Incentive Project (HVIP) Has funding available for Zero Emission vehicles purchased in California.  As of February 2019, $90.6 Million available. First Come, first 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AD96F-B495-4F76-B0EB-B478ACE8B8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987" y="1995193"/>
            <a:ext cx="5733735" cy="298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B6BFD2-45D1-4CF5-84C5-E8FF6202D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5193"/>
            <a:ext cx="6397903" cy="30757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B02B19-138F-4598-B1B7-0723A6051B03}"/>
              </a:ext>
            </a:extLst>
          </p:cNvPr>
          <p:cNvSpPr txBox="1"/>
          <p:nvPr/>
        </p:nvSpPr>
        <p:spPr>
          <a:xfrm>
            <a:off x="2374710" y="5645824"/>
            <a:ext cx="737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$30,000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vehicle available for charging</a:t>
            </a:r>
          </a:p>
        </p:txBody>
      </p:sp>
    </p:spTree>
    <p:extLst>
      <p:ext uri="{BB962C8B-B14F-4D97-AF65-F5344CB8AC3E}">
        <p14:creationId xmlns:p14="http://schemas.microsoft.com/office/powerpoint/2010/main" val="288420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90372-6478-4FF1-832A-C4E805C02518}"/>
              </a:ext>
            </a:extLst>
          </p:cNvPr>
          <p:cNvSpPr/>
          <p:nvPr/>
        </p:nvSpPr>
        <p:spPr>
          <a:xfrm>
            <a:off x="8980227" y="0"/>
            <a:ext cx="3211773" cy="6858000"/>
          </a:xfrm>
          <a:prstGeom prst="rect">
            <a:avLst/>
          </a:prstGeom>
          <a:solidFill>
            <a:srgbClr val="004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04A73-084D-46C1-A2A9-1183DCFE7A98}"/>
              </a:ext>
            </a:extLst>
          </p:cNvPr>
          <p:cNvSpPr txBox="1">
            <a:spLocks/>
          </p:cNvSpPr>
          <p:nvPr/>
        </p:nvSpPr>
        <p:spPr>
          <a:xfrm>
            <a:off x="468072" y="413072"/>
            <a:ext cx="10515600" cy="543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Market for Electric Commercial Vehicles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3505F-F237-432D-970D-35D33A26FF50}"/>
              </a:ext>
            </a:extLst>
          </p:cNvPr>
          <p:cNvSpPr txBox="1"/>
          <p:nvPr/>
        </p:nvSpPr>
        <p:spPr>
          <a:xfrm>
            <a:off x="9157647" y="1391195"/>
            <a:ext cx="2825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Electric Vehicle Adoption is already happening with US Transit Buses, but the larger market for electrification is with other Commercial Vehicles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92AE29C6-32A2-4183-B50B-1691159BB2EB}"/>
              </a:ext>
            </a:extLst>
          </p:cNvPr>
          <p:cNvGraphicFramePr>
            <a:graphicFrameLocks/>
          </p:cNvGraphicFramePr>
          <p:nvPr/>
        </p:nvGraphicFramePr>
        <p:xfrm>
          <a:off x="635548" y="1295711"/>
          <a:ext cx="8331031" cy="487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AF6787C-6D50-43AF-82F2-4DB8E859EE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07" y="4643262"/>
            <a:ext cx="1273730" cy="462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78F82-797E-4E5C-B942-3D721B1F6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151" y="3918663"/>
            <a:ext cx="1414463" cy="809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21318-A324-4E32-9737-FD4816097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428" y="2761781"/>
            <a:ext cx="1444695" cy="962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13F85D-BA4F-459A-AD1B-097760164E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41" y="1659466"/>
            <a:ext cx="1514474" cy="7572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D82A25-FB96-40BB-A7ED-7C48EC2E2CAF}"/>
              </a:ext>
            </a:extLst>
          </p:cNvPr>
          <p:cNvSpPr/>
          <p:nvPr/>
        </p:nvSpPr>
        <p:spPr>
          <a:xfrm>
            <a:off x="668741" y="1501252"/>
            <a:ext cx="805218" cy="421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E7D50-EE30-42AE-ADA6-E350CD333148}"/>
              </a:ext>
            </a:extLst>
          </p:cNvPr>
          <p:cNvSpPr txBox="1"/>
          <p:nvPr/>
        </p:nvSpPr>
        <p:spPr>
          <a:xfrm>
            <a:off x="593677" y="1746913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465E3-1DBB-4BD0-9FAA-9CDBBC52C37C}"/>
              </a:ext>
            </a:extLst>
          </p:cNvPr>
          <p:cNvSpPr txBox="1"/>
          <p:nvPr/>
        </p:nvSpPr>
        <p:spPr>
          <a:xfrm>
            <a:off x="593677" y="2469457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2076B-4128-42BB-A108-8C93A878BEAA}"/>
              </a:ext>
            </a:extLst>
          </p:cNvPr>
          <p:cNvSpPr txBox="1"/>
          <p:nvPr/>
        </p:nvSpPr>
        <p:spPr>
          <a:xfrm>
            <a:off x="593677" y="3192001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DC9D16-EE44-463F-9F14-40A9C63A0546}"/>
              </a:ext>
            </a:extLst>
          </p:cNvPr>
          <p:cNvSpPr txBox="1"/>
          <p:nvPr/>
        </p:nvSpPr>
        <p:spPr>
          <a:xfrm>
            <a:off x="593677" y="3914545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DA5EC0-64BA-4FA0-958B-B2881CBA7068}"/>
              </a:ext>
            </a:extLst>
          </p:cNvPr>
          <p:cNvSpPr txBox="1"/>
          <p:nvPr/>
        </p:nvSpPr>
        <p:spPr>
          <a:xfrm>
            <a:off x="593677" y="4637089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258AA-E90B-433A-84EE-960E30108880}"/>
              </a:ext>
            </a:extLst>
          </p:cNvPr>
          <p:cNvSpPr txBox="1"/>
          <p:nvPr/>
        </p:nvSpPr>
        <p:spPr>
          <a:xfrm>
            <a:off x="593677" y="5359633"/>
            <a:ext cx="99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3FDD28-F684-436B-AC96-9169058D958E}"/>
              </a:ext>
            </a:extLst>
          </p:cNvPr>
          <p:cNvSpPr/>
          <p:nvPr/>
        </p:nvSpPr>
        <p:spPr>
          <a:xfrm>
            <a:off x="3233735" y="3236095"/>
            <a:ext cx="1927662" cy="1783644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2402B-3139-4306-8370-2CE16CEFF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686" y="2316869"/>
            <a:ext cx="2010023" cy="17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67D1FE-8AB8-4EBD-BCCA-AA1B8F6FF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0FA502-90C8-4199-8F5E-9ED8BE66D91D}"/>
              </a:ext>
            </a:extLst>
          </p:cNvPr>
          <p:cNvSpPr/>
          <p:nvPr/>
        </p:nvSpPr>
        <p:spPr>
          <a:xfrm>
            <a:off x="0" y="1665028"/>
            <a:ext cx="12192000" cy="3903260"/>
          </a:xfrm>
          <a:prstGeom prst="rect">
            <a:avLst/>
          </a:prstGeom>
          <a:solidFill>
            <a:srgbClr val="004B7C">
              <a:alpha val="80000"/>
            </a:srgbClr>
          </a:solidFill>
          <a:ln>
            <a:solidFill>
              <a:srgbClr val="004B7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AF517-7E67-4F3B-98C7-3CBA7DA2A65D}"/>
              </a:ext>
            </a:extLst>
          </p:cNvPr>
          <p:cNvSpPr txBox="1">
            <a:spLocks/>
          </p:cNvSpPr>
          <p:nvPr/>
        </p:nvSpPr>
        <p:spPr>
          <a:xfrm>
            <a:off x="377914" y="374191"/>
            <a:ext cx="5630779" cy="109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Consulting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EE21B-3EA6-48F1-8DC9-4FE368D74E4D}"/>
              </a:ext>
            </a:extLst>
          </p:cNvPr>
          <p:cNvSpPr txBox="1"/>
          <p:nvPr/>
        </p:nvSpPr>
        <p:spPr>
          <a:xfrm>
            <a:off x="847840" y="4663540"/>
            <a:ext cx="20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Simulation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4A284-A919-4BF7-97FD-E1E9600B8885}"/>
              </a:ext>
            </a:extLst>
          </p:cNvPr>
          <p:cNvSpPr txBox="1"/>
          <p:nvPr/>
        </p:nvSpPr>
        <p:spPr>
          <a:xfrm>
            <a:off x="4855181" y="4663540"/>
            <a:ext cx="24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1899D-4231-4E6D-A54A-E945E94D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2" y="1926440"/>
            <a:ext cx="3294724" cy="2503617"/>
          </a:xfrm>
          <a:prstGeom prst="rect">
            <a:avLst/>
          </a:prstGeom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12ED5BD-C637-4E95-9544-53EFD0E3884E}"/>
              </a:ext>
            </a:extLst>
          </p:cNvPr>
          <p:cNvGrpSpPr/>
          <p:nvPr/>
        </p:nvGrpSpPr>
        <p:grpSpPr>
          <a:xfrm>
            <a:off x="3904979" y="1897243"/>
            <a:ext cx="4398611" cy="2562011"/>
            <a:chOff x="3904979" y="2335653"/>
            <a:chExt cx="4398611" cy="2562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3347DB-E382-43F7-84D8-B24ABD065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55" t="6140" r="2498" b="2843"/>
            <a:stretch/>
          </p:blipFill>
          <p:spPr>
            <a:xfrm>
              <a:off x="3904979" y="2379839"/>
              <a:ext cx="4398611" cy="2517825"/>
            </a:xfrm>
            <a:prstGeom prst="rect">
              <a:avLst/>
            </a:prstGeom>
            <a:effectLst>
              <a:outerShdw blurRad="76200" dist="381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B0FDE9-C1A9-4252-910A-7D3C8D078230}"/>
                </a:ext>
              </a:extLst>
            </p:cNvPr>
            <p:cNvSpPr/>
            <p:nvPr/>
          </p:nvSpPr>
          <p:spPr>
            <a:xfrm>
              <a:off x="4256996" y="3487871"/>
              <a:ext cx="466979" cy="4446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D27BDC-1F29-4687-B5B1-3FBA9F292648}"/>
                </a:ext>
              </a:extLst>
            </p:cNvPr>
            <p:cNvSpPr/>
            <p:nvPr/>
          </p:nvSpPr>
          <p:spPr>
            <a:xfrm>
              <a:off x="4355533" y="2335653"/>
              <a:ext cx="466979" cy="4446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BA1709-F502-4912-B73D-C3A92CC8106F}"/>
                </a:ext>
              </a:extLst>
            </p:cNvPr>
            <p:cNvSpPr/>
            <p:nvPr/>
          </p:nvSpPr>
          <p:spPr>
            <a:xfrm>
              <a:off x="5285459" y="3269101"/>
              <a:ext cx="466979" cy="4446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1379F-61AC-43BC-836B-17D85FBDA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34" y="1914883"/>
            <a:ext cx="3373315" cy="2526730"/>
          </a:xfrm>
          <a:prstGeom prst="rect">
            <a:avLst/>
          </a:prstGeom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725687-9AE1-464E-A96C-4BA6A2A627FF}"/>
              </a:ext>
            </a:extLst>
          </p:cNvPr>
          <p:cNvSpPr txBox="1"/>
          <p:nvPr/>
        </p:nvSpPr>
        <p:spPr>
          <a:xfrm>
            <a:off x="8976638" y="4663540"/>
            <a:ext cx="275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90583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5395E6-8FFE-49DF-A15F-3E3D4E7CC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7E6E5D-FE29-4807-B475-7B625BDC14A9}"/>
              </a:ext>
            </a:extLst>
          </p:cNvPr>
          <p:cNvSpPr/>
          <p:nvPr/>
        </p:nvSpPr>
        <p:spPr>
          <a:xfrm>
            <a:off x="0" y="1665028"/>
            <a:ext cx="12192000" cy="3903260"/>
          </a:xfrm>
          <a:prstGeom prst="rect">
            <a:avLst/>
          </a:prstGeom>
          <a:solidFill>
            <a:srgbClr val="004B7C">
              <a:alpha val="80000"/>
            </a:srgbClr>
          </a:solidFill>
          <a:ln>
            <a:solidFill>
              <a:srgbClr val="004B7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DAED3-50B3-4C25-BDD7-5680DEDBA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2" y="2337722"/>
            <a:ext cx="3826896" cy="2557873"/>
          </a:xfrm>
          <a:prstGeom prst="rect">
            <a:avLst/>
          </a:prstGeom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45691-C8CA-4391-8EA2-432A17114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882" y="2329839"/>
            <a:ext cx="3855640" cy="2573639"/>
          </a:xfrm>
          <a:prstGeom prst="rect">
            <a:avLst/>
          </a:prstGeom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2422A-CDE4-4670-8CA8-13004B2E49EA}"/>
              </a:ext>
            </a:extLst>
          </p:cNvPr>
          <p:cNvSpPr txBox="1"/>
          <p:nvPr/>
        </p:nvSpPr>
        <p:spPr>
          <a:xfrm flipH="1">
            <a:off x="5344315" y="382064"/>
            <a:ext cx="6016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Trucks &amp; Buses </a:t>
            </a:r>
          </a:p>
          <a:p>
            <a:r>
              <a:rPr lang="en-US" sz="2800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Navistar facilities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F30C0-E2AD-4581-A799-CD35F46EC6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869"/>
          <a:stretch/>
        </p:blipFill>
        <p:spPr>
          <a:xfrm>
            <a:off x="4134211" y="2341969"/>
            <a:ext cx="3890607" cy="2549378"/>
          </a:xfrm>
          <a:prstGeom prst="rect">
            <a:avLst/>
          </a:prstGeom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E1007F-657A-4FFB-B317-59B0A4741D88}"/>
              </a:ext>
            </a:extLst>
          </p:cNvPr>
          <p:cNvSpPr txBox="1">
            <a:spLocks/>
          </p:cNvSpPr>
          <p:nvPr/>
        </p:nvSpPr>
        <p:spPr>
          <a:xfrm>
            <a:off x="377914" y="374191"/>
            <a:ext cx="5630779" cy="109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Constructing</a:t>
            </a:r>
          </a:p>
        </p:txBody>
      </p:sp>
    </p:spTree>
    <p:extLst>
      <p:ext uri="{BB962C8B-B14F-4D97-AF65-F5344CB8AC3E}">
        <p14:creationId xmlns:p14="http://schemas.microsoft.com/office/powerpoint/2010/main" val="126364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F522FC-7DEE-4AA6-B0C5-207E4D3FF4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A09D3-57CA-4E29-BCD2-0E801A20978A}"/>
              </a:ext>
            </a:extLst>
          </p:cNvPr>
          <p:cNvSpPr/>
          <p:nvPr/>
        </p:nvSpPr>
        <p:spPr>
          <a:xfrm>
            <a:off x="0" y="1665028"/>
            <a:ext cx="12192000" cy="3903260"/>
          </a:xfrm>
          <a:prstGeom prst="rect">
            <a:avLst/>
          </a:prstGeom>
          <a:solidFill>
            <a:srgbClr val="004B7C">
              <a:alpha val="80000"/>
            </a:srgbClr>
          </a:solidFill>
          <a:ln>
            <a:solidFill>
              <a:srgbClr val="004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095CC0-E7F9-49A9-B5AD-DDABE84FD178}"/>
              </a:ext>
            </a:extLst>
          </p:cNvPr>
          <p:cNvSpPr txBox="1">
            <a:spLocks/>
          </p:cNvSpPr>
          <p:nvPr/>
        </p:nvSpPr>
        <p:spPr>
          <a:xfrm>
            <a:off x="377914" y="374191"/>
            <a:ext cx="5630779" cy="109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Charging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747FF-4B9E-4020-B58D-165C6A9D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90" y="2082303"/>
            <a:ext cx="4310564" cy="2964220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96214-5F78-4658-8543-22BAAD3C8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602" y="2088108"/>
            <a:ext cx="4007996" cy="3016657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D54F0-AF37-4221-A82D-CBD0B6DDC861}"/>
              </a:ext>
            </a:extLst>
          </p:cNvPr>
          <p:cNvSpPr txBox="1"/>
          <p:nvPr/>
        </p:nvSpPr>
        <p:spPr>
          <a:xfrm>
            <a:off x="3870543" y="367619"/>
            <a:ext cx="7515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and Assist in determining Charging Hardware &amp;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384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2456C-D9D6-4EA3-87E0-B4A555894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5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E2EA46-8FF5-41A4-AC3E-D99FE68DE1AE}"/>
              </a:ext>
            </a:extLst>
          </p:cNvPr>
          <p:cNvSpPr/>
          <p:nvPr/>
        </p:nvSpPr>
        <p:spPr>
          <a:xfrm>
            <a:off x="0" y="1665028"/>
            <a:ext cx="12192000" cy="3903260"/>
          </a:xfrm>
          <a:prstGeom prst="rect">
            <a:avLst/>
          </a:prstGeom>
          <a:solidFill>
            <a:srgbClr val="004B7C">
              <a:alpha val="80000"/>
            </a:srgbClr>
          </a:solidFill>
          <a:ln>
            <a:solidFill>
              <a:srgbClr val="004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815EC3-B7BB-44E2-80F0-773A3A950E85}"/>
              </a:ext>
            </a:extLst>
          </p:cNvPr>
          <p:cNvSpPr txBox="1">
            <a:spLocks/>
          </p:cNvSpPr>
          <p:nvPr/>
        </p:nvSpPr>
        <p:spPr>
          <a:xfrm>
            <a:off x="377914" y="374191"/>
            <a:ext cx="5630779" cy="1093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Connecting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FBEFC-5FFD-421B-9DB0-882C1A1A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612" y="1743411"/>
            <a:ext cx="3871101" cy="1721270"/>
          </a:xfrm>
          <a:prstGeom prst="rect">
            <a:avLst/>
          </a:prstGeom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DFE10A-16CC-40B6-8BC1-3AB5C317D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34" y="2095786"/>
            <a:ext cx="4101693" cy="3084388"/>
          </a:xfrm>
          <a:prstGeom prst="rect">
            <a:avLst/>
          </a:prstGeom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FFFF6-7989-482D-A6C3-945596DC70B7}"/>
              </a:ext>
            </a:extLst>
          </p:cNvPr>
          <p:cNvSpPr txBox="1"/>
          <p:nvPr/>
        </p:nvSpPr>
        <p:spPr>
          <a:xfrm flipH="1">
            <a:off x="4200078" y="320420"/>
            <a:ext cx="771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vehicles with Telematics to monitor vehicle and battery during operation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B4C3F-5392-49D9-8EC7-66EE6D8F0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387" y="3488594"/>
            <a:ext cx="2691553" cy="20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50D06C3-DAE2-48C3-865C-ACE93E045E84}"/>
              </a:ext>
            </a:extLst>
          </p:cNvPr>
          <p:cNvSpPr/>
          <p:nvPr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7A313FC0-A861-4B8B-837F-8891E9ABC4D5}"/>
              </a:ext>
            </a:extLst>
          </p:cNvPr>
          <p:cNvSpPr txBox="1">
            <a:spLocks/>
          </p:cNvSpPr>
          <p:nvPr/>
        </p:nvSpPr>
        <p:spPr>
          <a:xfrm>
            <a:off x="8737600" y="6407912"/>
            <a:ext cx="2844800" cy="17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2E38E-3676-4AC9-AE40-117CF2D4B3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CFC758-DF2D-49A3-A38A-D49FF826C5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335" y="4658065"/>
            <a:ext cx="1325299" cy="8507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DC6E94-B0B7-4437-9163-5BF1F7D712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4675" y="3904403"/>
            <a:ext cx="1272851" cy="6984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39F1C0-3695-4B75-A490-60CECB3B72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237" y="4758455"/>
            <a:ext cx="1400116" cy="7221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7E0BC4-04E9-438C-8310-9D2A14AF71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663" y="2393569"/>
            <a:ext cx="1686399" cy="11254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2FD196-4C61-46CC-A30E-81386A9699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827" y="1851611"/>
            <a:ext cx="1186533" cy="9708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5E12B67-B429-4419-A714-790BEA995FA7}"/>
              </a:ext>
            </a:extLst>
          </p:cNvPr>
          <p:cNvSpPr txBox="1"/>
          <p:nvPr/>
        </p:nvSpPr>
        <p:spPr>
          <a:xfrm>
            <a:off x="5975539" y="1604347"/>
            <a:ext cx="1314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Segoe UI Semibold" panose="020B0702040204020203" pitchFamily="34" charset="0"/>
              </a:rPr>
              <a:t>On Highway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DBB7CB-CEF6-45E3-8E66-F5A5BDAF1DCB}"/>
              </a:ext>
            </a:extLst>
          </p:cNvPr>
          <p:cNvSpPr txBox="1"/>
          <p:nvPr/>
        </p:nvSpPr>
        <p:spPr>
          <a:xfrm>
            <a:off x="9087624" y="1604348"/>
            <a:ext cx="140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Segoe UI Semibold" panose="020B0702040204020203" pitchFamily="34" charset="0"/>
              </a:rPr>
              <a:t>Severe Service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F6030A-5E75-494B-BA30-73147499937D}"/>
              </a:ext>
            </a:extLst>
          </p:cNvPr>
          <p:cNvSpPr txBox="1"/>
          <p:nvPr/>
        </p:nvSpPr>
        <p:spPr>
          <a:xfrm>
            <a:off x="6029800" y="3777325"/>
            <a:ext cx="87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Segoe UI Semibold" panose="020B0702040204020203" pitchFamily="34" charset="0"/>
              </a:rPr>
              <a:t>Medium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3765FC-33D9-493B-A5F2-6104413E7F18}"/>
              </a:ext>
            </a:extLst>
          </p:cNvPr>
          <p:cNvSpPr txBox="1"/>
          <p:nvPr/>
        </p:nvSpPr>
        <p:spPr>
          <a:xfrm>
            <a:off x="8894744" y="3711935"/>
            <a:ext cx="863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cs typeface="Segoe UI Semibold" panose="020B0702040204020203" pitchFamily="34" charset="0"/>
              </a:rPr>
              <a:t>Bus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6EF28EB-B186-408E-B389-2D482C667A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523" y="2532653"/>
            <a:ext cx="1099197" cy="8766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65665E3-74AE-475A-AEBE-D2D15C41C3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71" y="1876776"/>
            <a:ext cx="1084164" cy="855073"/>
          </a:xfrm>
          <a:prstGeom prst="rect">
            <a:avLst/>
          </a:prstGeom>
        </p:spPr>
      </p:pic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95E3B3E-A895-45B9-96BE-9750B28F3A1B}"/>
              </a:ext>
            </a:extLst>
          </p:cNvPr>
          <p:cNvSpPr txBox="1">
            <a:spLocks/>
          </p:cNvSpPr>
          <p:nvPr/>
        </p:nvSpPr>
        <p:spPr>
          <a:xfrm>
            <a:off x="4051981" y="2986242"/>
            <a:ext cx="1682719" cy="1486884"/>
          </a:xfrm>
          <a:prstGeom prst="rect">
            <a:avLst/>
          </a:prstGeom>
          <a:solidFill>
            <a:srgbClr val="004B7C"/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21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351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351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0" i="0" u="none" strike="noStrike" kern="1200" cap="none" spc="1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Renewed and expanded entire vehicle portfolio in last two years</a:t>
            </a:r>
            <a:endParaRPr kumimoji="0" lang="en-GB" sz="1400" b="0" i="0" u="none" strike="noStrike" kern="1200" cap="none" spc="1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D86F19-5FFE-4C0C-8754-D615D6722721}"/>
              </a:ext>
            </a:extLst>
          </p:cNvPr>
          <p:cNvCxnSpPr/>
          <p:nvPr/>
        </p:nvCxnSpPr>
        <p:spPr>
          <a:xfrm>
            <a:off x="4187483" y="3105217"/>
            <a:ext cx="1421126" cy="0"/>
          </a:xfrm>
          <a:prstGeom prst="line">
            <a:avLst/>
          </a:prstGeom>
          <a:solidFill>
            <a:sysClr val="windowText" lastClr="00000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858BE5-57E2-42CF-8D4A-7C0483FF4FCB}"/>
              </a:ext>
            </a:extLst>
          </p:cNvPr>
          <p:cNvCxnSpPr/>
          <p:nvPr/>
        </p:nvCxnSpPr>
        <p:spPr>
          <a:xfrm>
            <a:off x="4187483" y="4340523"/>
            <a:ext cx="1421126" cy="0"/>
          </a:xfrm>
          <a:prstGeom prst="line">
            <a:avLst/>
          </a:prstGeom>
          <a:solidFill>
            <a:sysClr val="windowText" lastClr="000000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11A2B9-6E16-4075-873E-209989E6E7B0}"/>
              </a:ext>
            </a:extLst>
          </p:cNvPr>
          <p:cNvCxnSpPr>
            <a:cxnSpLocks/>
          </p:cNvCxnSpPr>
          <p:nvPr/>
        </p:nvCxnSpPr>
        <p:spPr>
          <a:xfrm>
            <a:off x="6260184" y="3712620"/>
            <a:ext cx="572861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A153FE-4CEE-4D55-A744-553A35DD3FEB}"/>
              </a:ext>
            </a:extLst>
          </p:cNvPr>
          <p:cNvCxnSpPr>
            <a:cxnSpLocks/>
          </p:cNvCxnSpPr>
          <p:nvPr/>
        </p:nvCxnSpPr>
        <p:spPr>
          <a:xfrm>
            <a:off x="9078564" y="1295401"/>
            <a:ext cx="0" cy="4587377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47" name="Picture 2" descr="C:\Users\u025041\AppData\Local\Microsoft\Windows\Temporary Internet Files\Content.Outlook\YY1XIRER\International with transparent background (2).PNG">
            <a:extLst>
              <a:ext uri="{FF2B5EF4-FFF2-40B4-BE49-F238E27FC236}">
                <a16:creationId xmlns:a16="http://schemas.microsoft.com/office/drawing/2014/main" id="{E4B749C3-E3E3-426A-9036-A6D6C78F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249" y="1429346"/>
            <a:ext cx="1129328" cy="12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E8CA3C-8835-424A-8C9E-33AFD372EB3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219" y="3876086"/>
            <a:ext cx="1182661" cy="95214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CDDA3CE-318C-4754-807F-1B0CB9EA7138}"/>
              </a:ext>
            </a:extLst>
          </p:cNvPr>
          <p:cNvGrpSpPr/>
          <p:nvPr/>
        </p:nvGrpSpPr>
        <p:grpSpPr>
          <a:xfrm>
            <a:off x="4334454" y="4758455"/>
            <a:ext cx="1285049" cy="1142503"/>
            <a:chOff x="490632" y="3597665"/>
            <a:chExt cx="963787" cy="85687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1A68AAA-88C1-4FEF-8370-CF0B7EF71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632" y="3597665"/>
              <a:ext cx="846996" cy="856877"/>
            </a:xfrm>
            <a:prstGeom prst="rect">
              <a:avLst/>
            </a:prstGeom>
          </p:spPr>
        </p:pic>
        <p:pic>
          <p:nvPicPr>
            <p:cNvPr id="51" name="Picture 2" descr="C:\Users\u025041\AppData\Local\Microsoft\Windows\Temporary Internet Files\Content.Outlook\YY1XIRER\International with transparent background (2).PNG">
              <a:extLst>
                <a:ext uri="{FF2B5EF4-FFF2-40B4-BE49-F238E27FC236}">
                  <a16:creationId xmlns:a16="http://schemas.microsoft.com/office/drawing/2014/main" id="{CA464AC2-52B6-4F94-BA41-044E16DAC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812" t="93146"/>
            <a:stretch/>
          </p:blipFill>
          <p:spPr bwMode="auto">
            <a:xfrm>
              <a:off x="1122496" y="4376121"/>
              <a:ext cx="331923" cy="6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FBD386E6-0FB5-4EB6-8E8A-C01B3B3D70E5}"/>
              </a:ext>
            </a:extLst>
          </p:cNvPr>
          <p:cNvSpPr>
            <a:spLocks noGrp="1"/>
          </p:cNvSpPr>
          <p:nvPr/>
        </p:nvSpPr>
        <p:spPr>
          <a:xfrm>
            <a:off x="519684" y="1209234"/>
            <a:ext cx="2862304" cy="4408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1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21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51432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857208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200091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351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542973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5596"/>
              </a:buClr>
              <a:buFont typeface="Wingdings" panose="05000000000000000000" pitchFamily="2" charset="2"/>
              <a:buChar char="§"/>
              <a:defRPr sz="1351" b="0" i="0" kern="1200">
                <a:solidFill>
                  <a:schemeClr val="tx1"/>
                </a:solidFill>
                <a:latin typeface="Segoe UI Semilight" panose="020B0402040204020203" pitchFamily="34" charset="0"/>
                <a:ea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188585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72" lvl="1" indent="-230172" defTabSz="914309" fontAlgn="base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manufacturer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commercial </a:t>
            </a:r>
            <a:r>
              <a:rPr lang="en-US" sz="160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trucks and buses  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72" lvl="1" indent="-230172" defTabSz="914309" fontAlgn="base">
              <a:spcBef>
                <a:spcPts val="0"/>
              </a:spcBef>
              <a:spcAft>
                <a:spcPts val="1600"/>
              </a:spcAft>
              <a:buClrTx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track for $11.5 billion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revenue in 2019</a:t>
            </a:r>
            <a:endParaRPr lang="en-US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72" lvl="1" indent="-230172" defTabSz="914309" fontAlgn="base">
              <a:spcBef>
                <a:spcPts val="0"/>
              </a:spcBef>
              <a:spcAft>
                <a:spcPts val="1600"/>
              </a:spcAft>
              <a:buClrTx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market share increase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8 years in 2017</a:t>
            </a:r>
          </a:p>
          <a:p>
            <a:pPr marL="230172" lvl="1" indent="-230172" defTabSz="914309" fontAlgn="base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Customer-centric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and industry-leading focus on customer uptime</a:t>
            </a:r>
            <a:endParaRPr 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72" lvl="1" indent="-230172" defTabSz="914309" fontAlgn="base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alliance with TRATON Group 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speeding technology innovation and further cost improvement</a:t>
            </a:r>
          </a:p>
          <a:p>
            <a:pPr marL="0" lvl="1" indent="0" defTabSz="914309" fontAlgn="base">
              <a:spcAft>
                <a:spcPts val="2400"/>
              </a:spcAft>
              <a:buClrTx/>
              <a:buFont typeface="Wingdings" panose="05000000000000000000" pitchFamily="2" charset="2"/>
              <a:buNone/>
            </a:pPr>
            <a:endParaRPr lang="en-US" sz="1200" b="1" kern="0" dirty="0">
              <a:solidFill>
                <a:srgbClr val="00559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5CFCEDE-C728-4901-8C20-CB70DB96B399}"/>
              </a:ext>
            </a:extLst>
          </p:cNvPr>
          <p:cNvSpPr txBox="1">
            <a:spLocks/>
          </p:cNvSpPr>
          <p:nvPr/>
        </p:nvSpPr>
        <p:spPr>
          <a:xfrm>
            <a:off x="559823" y="464393"/>
            <a:ext cx="10119360" cy="179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4B7C"/>
                </a:solidFill>
                <a:effectLst/>
                <a:uLnTx/>
                <a:uFillTx/>
                <a:latin typeface="Bebas Neue Bold" panose="020B0606020202050201" pitchFamily="34" charset="0"/>
              </a:rPr>
              <a:t>ABOUT NAVISTAR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41E03A-CF72-4C36-9346-E0D5111422C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481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C980662-E3C4-4D2F-8FB9-045A5A1D2FE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4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58BC2E-D8D2-4A31-BF8A-0A153414D849}"/>
              </a:ext>
            </a:extLst>
          </p:cNvPr>
          <p:cNvSpPr txBox="1">
            <a:spLocks/>
          </p:cNvSpPr>
          <p:nvPr/>
        </p:nvSpPr>
        <p:spPr>
          <a:xfrm>
            <a:off x="0" y="290246"/>
            <a:ext cx="12192000" cy="543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 Bold" panose="020B0606020202050201" pitchFamily="34" charset="0"/>
              </a:rPr>
              <a:t>Navistar’s Approach to Electrification Implementation 4C’s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9F873F96-B4CF-440A-9A43-9798B0E7C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16" y="2092497"/>
            <a:ext cx="2163090" cy="16375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D4F73E-DACF-4E37-99D8-152887127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30" y="2092497"/>
            <a:ext cx="2354238" cy="15714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8EF567-9A79-4A84-B66F-1759B2628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3" r="42171"/>
          <a:stretch/>
        </p:blipFill>
        <p:spPr>
          <a:xfrm>
            <a:off x="6385475" y="2092497"/>
            <a:ext cx="2320121" cy="1598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346253-1F44-4230-9BD8-52CA5FF8DE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852" y="3824096"/>
            <a:ext cx="2292489" cy="17202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00A14E-4DC5-457B-A831-1DBF6198F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83" y="3672162"/>
            <a:ext cx="2311061" cy="17355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91FF39B-3D3D-43C3-84AB-7AAD63511DFB}"/>
              </a:ext>
            </a:extLst>
          </p:cNvPr>
          <p:cNvSpPr txBox="1"/>
          <p:nvPr/>
        </p:nvSpPr>
        <p:spPr>
          <a:xfrm>
            <a:off x="512510" y="5337420"/>
            <a:ext cx="23405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Route Simulation to determine EV requirements and efficiencies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EV Funding Opportunities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C59A7E-B456-417F-A33B-95B3A44F36CA}"/>
              </a:ext>
            </a:extLst>
          </p:cNvPr>
          <p:cNvSpPr txBox="1"/>
          <p:nvPr/>
        </p:nvSpPr>
        <p:spPr>
          <a:xfrm>
            <a:off x="6319632" y="5650173"/>
            <a:ext cx="2320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Requirements of charger, infrastructure and assist in charger installation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9B743-5D9A-44C8-AFA1-8195C0D544B6}"/>
              </a:ext>
            </a:extLst>
          </p:cNvPr>
          <p:cNvSpPr txBox="1"/>
          <p:nvPr/>
        </p:nvSpPr>
        <p:spPr>
          <a:xfrm>
            <a:off x="9233848" y="5524909"/>
            <a:ext cx="2549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Monitor and communicate EV vehicle performance with telematics and assist through dealer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E686E6-0ABF-4097-B540-CC0F911EED66}"/>
              </a:ext>
            </a:extLst>
          </p:cNvPr>
          <p:cNvSpPr txBox="1"/>
          <p:nvPr/>
        </p:nvSpPr>
        <p:spPr>
          <a:xfrm>
            <a:off x="1856096" y="723332"/>
            <a:ext cx="865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with Customer Through Entire EV Procurement and Implementation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E73F02F-C348-47BF-A309-CB64617B7F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0" y="3854864"/>
            <a:ext cx="2320121" cy="137015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3D697FE-D1E4-4A0D-8151-5C9BBA9EA522}"/>
              </a:ext>
            </a:extLst>
          </p:cNvPr>
          <p:cNvSpPr/>
          <p:nvPr/>
        </p:nvSpPr>
        <p:spPr>
          <a:xfrm>
            <a:off x="792288" y="4107975"/>
            <a:ext cx="218364" cy="186609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217C51-4DE0-41E1-BFBB-ABAADF3E1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88" y="3608909"/>
            <a:ext cx="231668" cy="1950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C7AD311-E26C-4942-87F8-D75F37FE4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794" y="4012795"/>
            <a:ext cx="231668" cy="195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6B51F-2320-469F-B777-402E76FBD0B6}"/>
              </a:ext>
            </a:extLst>
          </p:cNvPr>
          <p:cNvSpPr txBox="1"/>
          <p:nvPr/>
        </p:nvSpPr>
        <p:spPr>
          <a:xfrm>
            <a:off x="683242" y="1398895"/>
            <a:ext cx="207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4CA435-2AF2-4D80-BF33-5668CFF37884}"/>
              </a:ext>
            </a:extLst>
          </p:cNvPr>
          <p:cNvSpPr txBox="1"/>
          <p:nvPr/>
        </p:nvSpPr>
        <p:spPr>
          <a:xfrm>
            <a:off x="3485321" y="1398895"/>
            <a:ext cx="235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FDD5B3-E17F-484C-B8D1-7B2E3ED2A035}"/>
              </a:ext>
            </a:extLst>
          </p:cNvPr>
          <p:cNvSpPr txBox="1"/>
          <p:nvPr/>
        </p:nvSpPr>
        <p:spPr>
          <a:xfrm>
            <a:off x="6556192" y="1398895"/>
            <a:ext cx="207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AF2434-DB94-4669-B994-BF2C7A15DF10}"/>
              </a:ext>
            </a:extLst>
          </p:cNvPr>
          <p:cNvSpPr txBox="1"/>
          <p:nvPr/>
        </p:nvSpPr>
        <p:spPr>
          <a:xfrm>
            <a:off x="9506384" y="1398895"/>
            <a:ext cx="2074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A84BE6-7BEF-40EE-9294-0B5C298BE0C4}"/>
              </a:ext>
            </a:extLst>
          </p:cNvPr>
          <p:cNvSpPr/>
          <p:nvPr/>
        </p:nvSpPr>
        <p:spPr>
          <a:xfrm>
            <a:off x="433136" y="1925052"/>
            <a:ext cx="2550695" cy="4748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BCB314-7636-4707-B676-AE4D80600650}"/>
              </a:ext>
            </a:extLst>
          </p:cNvPr>
          <p:cNvSpPr/>
          <p:nvPr/>
        </p:nvSpPr>
        <p:spPr>
          <a:xfrm>
            <a:off x="3344778" y="1925052"/>
            <a:ext cx="2550695" cy="4748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82E677-2060-4E77-905D-DAE1A57009AA}"/>
              </a:ext>
            </a:extLst>
          </p:cNvPr>
          <p:cNvSpPr/>
          <p:nvPr/>
        </p:nvSpPr>
        <p:spPr>
          <a:xfrm>
            <a:off x="6256420" y="1925052"/>
            <a:ext cx="2550695" cy="4748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AAD74D-E335-4F55-98EC-D9924EB46686}"/>
              </a:ext>
            </a:extLst>
          </p:cNvPr>
          <p:cNvSpPr/>
          <p:nvPr/>
        </p:nvSpPr>
        <p:spPr>
          <a:xfrm>
            <a:off x="9168063" y="1925052"/>
            <a:ext cx="2550695" cy="4748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63A1D-C90B-4B72-B913-0415759FC23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039" y="3803998"/>
            <a:ext cx="2340171" cy="1558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F0B24-3CAF-4C0A-9940-F62A91A719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088" y="2217659"/>
            <a:ext cx="2422644" cy="107721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F807F66-4243-45DB-9F52-4FAD428B5F23}"/>
              </a:ext>
            </a:extLst>
          </p:cNvPr>
          <p:cNvSpPr txBox="1"/>
          <p:nvPr/>
        </p:nvSpPr>
        <p:spPr>
          <a:xfrm>
            <a:off x="3485321" y="5524909"/>
            <a:ext cx="2320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Configuring and Building Trucks and Buses in Navistar Facilities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2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3866-7742-4B7D-868D-AB46BEEEAFFE}"/>
              </a:ext>
            </a:extLst>
          </p:cNvPr>
          <p:cNvSpPr txBox="1">
            <a:spLocks/>
          </p:cNvSpPr>
          <p:nvPr/>
        </p:nvSpPr>
        <p:spPr>
          <a:xfrm>
            <a:off x="220759" y="176462"/>
            <a:ext cx="88392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004B7C"/>
                </a:solidFill>
                <a:latin typeface="Bebas Neue Bold" panose="020B0606020202050201" pitchFamily="34" charset="0"/>
              </a:rPr>
              <a:t>STRONG SEGMENT 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492E3-EA31-483C-B749-73C668BF0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75" t="41860" r="37148" b="11578"/>
          <a:stretch/>
        </p:blipFill>
        <p:spPr>
          <a:xfrm>
            <a:off x="6176210" y="3967856"/>
            <a:ext cx="2664187" cy="2238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F5489-BCDB-4705-AAFB-3FA77AC61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94" t="53533" r="27797"/>
          <a:stretch/>
        </p:blipFill>
        <p:spPr>
          <a:xfrm>
            <a:off x="230936" y="3962111"/>
            <a:ext cx="2517016" cy="2312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E140AC-6471-43FA-BD9F-E8810CDD3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08" r="51263"/>
          <a:stretch/>
        </p:blipFill>
        <p:spPr>
          <a:xfrm>
            <a:off x="6148458" y="1166035"/>
            <a:ext cx="2715735" cy="2306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843341-BE89-49DC-9A73-1F0633D1E8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05" t="20202" r="6094"/>
          <a:stretch/>
        </p:blipFill>
        <p:spPr>
          <a:xfrm>
            <a:off x="250113" y="1158870"/>
            <a:ext cx="2673380" cy="23066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FEE7762-9DC2-4C65-9D60-C6166CB00CAE}"/>
              </a:ext>
            </a:extLst>
          </p:cNvPr>
          <p:cNvSpPr txBox="1">
            <a:spLocks/>
          </p:cNvSpPr>
          <p:nvPr/>
        </p:nvSpPr>
        <p:spPr>
          <a:xfrm>
            <a:off x="170077" y="2784280"/>
            <a:ext cx="347186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HEAVY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C0CF124-8E89-44F5-8308-99A3C453C493}"/>
              </a:ext>
            </a:extLst>
          </p:cNvPr>
          <p:cNvSpPr txBox="1">
            <a:spLocks/>
          </p:cNvSpPr>
          <p:nvPr/>
        </p:nvSpPr>
        <p:spPr>
          <a:xfrm>
            <a:off x="122577" y="5622221"/>
            <a:ext cx="347186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MEDIUM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28B3A2-8F88-4CA1-91ED-D05055D4EE0E}"/>
              </a:ext>
            </a:extLst>
          </p:cNvPr>
          <p:cNvSpPr txBox="1">
            <a:spLocks/>
          </p:cNvSpPr>
          <p:nvPr/>
        </p:nvSpPr>
        <p:spPr>
          <a:xfrm>
            <a:off x="6083122" y="2795660"/>
            <a:ext cx="347186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SEVERE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08D3A8-6FED-48FF-80E0-4F271FD68460}"/>
              </a:ext>
            </a:extLst>
          </p:cNvPr>
          <p:cNvSpPr txBox="1">
            <a:spLocks/>
          </p:cNvSpPr>
          <p:nvPr/>
        </p:nvSpPr>
        <p:spPr>
          <a:xfrm>
            <a:off x="6098168" y="5525325"/>
            <a:ext cx="1849054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Bebas Neue Bold" panose="020B0606020202050201" pitchFamily="34" charset="0"/>
              </a:rPr>
              <a:t>BUS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91F1E-0F1D-4B27-8952-9C9F2C2303D1}"/>
              </a:ext>
            </a:extLst>
          </p:cNvPr>
          <p:cNvSpPr txBox="1"/>
          <p:nvPr/>
        </p:nvSpPr>
        <p:spPr>
          <a:xfrm>
            <a:off x="-10614" y="6568063"/>
            <a:ext cx="3933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POLK Registrations for FY2018 through February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E2101-9568-437A-9FEB-F443F5EC97D8}"/>
              </a:ext>
            </a:extLst>
          </p:cNvPr>
          <p:cNvSpPr txBox="1"/>
          <p:nvPr/>
        </p:nvSpPr>
        <p:spPr>
          <a:xfrm>
            <a:off x="3543202" y="1588911"/>
            <a:ext cx="2517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682BE-0D31-47B2-847B-BF205FA1B5F0}"/>
              </a:ext>
            </a:extLst>
          </p:cNvPr>
          <p:cNvSpPr txBox="1"/>
          <p:nvPr/>
        </p:nvSpPr>
        <p:spPr>
          <a:xfrm>
            <a:off x="3433071" y="4175798"/>
            <a:ext cx="2517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097E83-5BC0-46FF-B53B-DBB949B97A1F}"/>
              </a:ext>
            </a:extLst>
          </p:cNvPr>
          <p:cNvSpPr txBox="1"/>
          <p:nvPr/>
        </p:nvSpPr>
        <p:spPr>
          <a:xfrm>
            <a:off x="9506253" y="1573032"/>
            <a:ext cx="2517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AB2A50-87FC-4AFB-B5CC-2A9265A807FA}"/>
              </a:ext>
            </a:extLst>
          </p:cNvPr>
          <p:cNvSpPr txBox="1"/>
          <p:nvPr/>
        </p:nvSpPr>
        <p:spPr>
          <a:xfrm>
            <a:off x="9506904" y="4145761"/>
            <a:ext cx="2517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4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24C1D-AB93-4FD1-87C8-9FB29A6B5669}"/>
              </a:ext>
            </a:extLst>
          </p:cNvPr>
          <p:cNvSpPr txBox="1"/>
          <p:nvPr/>
        </p:nvSpPr>
        <p:spPr>
          <a:xfrm rot="16200000">
            <a:off x="2561401" y="1733080"/>
            <a:ext cx="1472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MARKET  SHARE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DAEE0-854B-4DEF-966C-7B06E5D6D9E9}"/>
              </a:ext>
            </a:extLst>
          </p:cNvPr>
          <p:cNvSpPr txBox="1"/>
          <p:nvPr/>
        </p:nvSpPr>
        <p:spPr>
          <a:xfrm rot="16200000">
            <a:off x="2401152" y="4327797"/>
            <a:ext cx="1472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MARKET  SHARE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A6639-F122-4CCE-B545-9CA1D403AEF0}"/>
              </a:ext>
            </a:extLst>
          </p:cNvPr>
          <p:cNvSpPr txBox="1"/>
          <p:nvPr/>
        </p:nvSpPr>
        <p:spPr>
          <a:xfrm rot="16200000">
            <a:off x="8497078" y="1731103"/>
            <a:ext cx="1472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MARKET   SHARE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370679-4CFE-46E9-BC4B-4B759A7E71B1}"/>
              </a:ext>
            </a:extLst>
          </p:cNvPr>
          <p:cNvSpPr txBox="1"/>
          <p:nvPr/>
        </p:nvSpPr>
        <p:spPr>
          <a:xfrm rot="16200000">
            <a:off x="8473325" y="4331796"/>
            <a:ext cx="1472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MARKET SHARE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B9A70C-7895-418A-8E3B-52D19118A1A0}"/>
              </a:ext>
            </a:extLst>
          </p:cNvPr>
          <p:cNvSpPr txBox="1"/>
          <p:nvPr/>
        </p:nvSpPr>
        <p:spPr>
          <a:xfrm>
            <a:off x="2923493" y="2900054"/>
            <a:ext cx="14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MARKET</a:t>
            </a:r>
          </a:p>
          <a:p>
            <a:r>
              <a:rPr lang="en-US" sz="1200" dirty="0"/>
              <a:t>SIZE:  </a:t>
            </a:r>
            <a:r>
              <a:rPr lang="en-US" sz="1200" b="1" dirty="0">
                <a:solidFill>
                  <a:schemeClr val="accent1"/>
                </a:solidFill>
              </a:rPr>
              <a:t>146,000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0EA40A-05AB-4B93-B8E4-29FBDA0AA075}"/>
              </a:ext>
            </a:extLst>
          </p:cNvPr>
          <p:cNvSpPr txBox="1"/>
          <p:nvPr/>
        </p:nvSpPr>
        <p:spPr>
          <a:xfrm>
            <a:off x="2746615" y="5481225"/>
            <a:ext cx="14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MARKET</a:t>
            </a:r>
          </a:p>
          <a:p>
            <a:r>
              <a:rPr lang="en-US" sz="1200" dirty="0"/>
              <a:t>SIZE:  </a:t>
            </a:r>
            <a:r>
              <a:rPr lang="en-US" sz="1200" b="1" dirty="0">
                <a:solidFill>
                  <a:schemeClr val="accent1"/>
                </a:solidFill>
              </a:rPr>
              <a:t>86,000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6650E6-FAE9-4985-A247-B787E7B640EF}"/>
              </a:ext>
            </a:extLst>
          </p:cNvPr>
          <p:cNvSpPr txBox="1"/>
          <p:nvPr/>
        </p:nvSpPr>
        <p:spPr>
          <a:xfrm>
            <a:off x="8876068" y="2931720"/>
            <a:ext cx="14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MARKET</a:t>
            </a:r>
          </a:p>
          <a:p>
            <a:r>
              <a:rPr lang="en-US" sz="1200" dirty="0"/>
              <a:t>SIZE:  </a:t>
            </a:r>
            <a:r>
              <a:rPr lang="en-US" sz="1200" b="1" dirty="0">
                <a:solidFill>
                  <a:schemeClr val="accent1"/>
                </a:solidFill>
              </a:rPr>
              <a:t>61,000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FDDC95-73E0-443F-AABF-17FE2C627F72}"/>
              </a:ext>
            </a:extLst>
          </p:cNvPr>
          <p:cNvSpPr txBox="1"/>
          <p:nvPr/>
        </p:nvSpPr>
        <p:spPr>
          <a:xfrm>
            <a:off x="8839103" y="5567403"/>
            <a:ext cx="14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MARKET</a:t>
            </a:r>
          </a:p>
          <a:p>
            <a:r>
              <a:rPr lang="en-US" sz="1200" dirty="0"/>
              <a:t>SIZE:  </a:t>
            </a:r>
            <a:r>
              <a:rPr lang="en-US" sz="1200" b="1" dirty="0">
                <a:solidFill>
                  <a:schemeClr val="accent1"/>
                </a:solidFill>
              </a:rPr>
              <a:t>35,000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5910D6-BF58-4C62-B5AE-C96B02CE3915}"/>
              </a:ext>
            </a:extLst>
          </p:cNvPr>
          <p:cNvCxnSpPr/>
          <p:nvPr/>
        </p:nvCxnSpPr>
        <p:spPr>
          <a:xfrm>
            <a:off x="589727" y="3703433"/>
            <a:ext cx="110570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176471-B46A-4BD7-B2D5-9F0F4B4C518E}"/>
              </a:ext>
            </a:extLst>
          </p:cNvPr>
          <p:cNvCxnSpPr/>
          <p:nvPr/>
        </p:nvCxnSpPr>
        <p:spPr>
          <a:xfrm>
            <a:off x="5963966" y="1158870"/>
            <a:ext cx="0" cy="53827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45F7BF-1DB9-4781-AC2A-60FC704AE065}"/>
              </a:ext>
            </a:extLst>
          </p:cNvPr>
          <p:cNvSpPr/>
          <p:nvPr/>
        </p:nvSpPr>
        <p:spPr>
          <a:xfrm>
            <a:off x="0" y="1"/>
            <a:ext cx="12192000" cy="579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06401" y="1613877"/>
            <a:ext cx="5393807" cy="4048760"/>
          </a:xfrm>
          <a:ln>
            <a:noFill/>
          </a:ln>
        </p:spPr>
        <p:txBody>
          <a:bodyPr/>
          <a:lstStyle/>
          <a:p>
            <a:pPr>
              <a:spcAft>
                <a:spcPts val="667"/>
              </a:spcAft>
            </a:pPr>
            <a:r>
              <a:rPr lang="en-US" sz="2133" dirty="0">
                <a:solidFill>
                  <a:srgbClr val="0070C0"/>
                </a:solidFill>
              </a:rPr>
              <a:t>THE STUDY OF CUSTOMER BUSINESS NEEDS AND ENABLING TECHNOLOGIES</a:t>
            </a:r>
          </a:p>
          <a:p>
            <a:pPr>
              <a:spcAft>
                <a:spcPts val="667"/>
              </a:spcAft>
            </a:pPr>
            <a:endParaRPr lang="en-US" sz="2133" dirty="0">
              <a:solidFill>
                <a:srgbClr val="FF0000"/>
              </a:solidFill>
            </a:endParaRPr>
          </a:p>
          <a:p>
            <a:pPr marL="609585" lvl="2" indent="-380990">
              <a:spcBef>
                <a:spcPts val="800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Understanding the needs of current and prospective customers</a:t>
            </a:r>
          </a:p>
          <a:p>
            <a:pPr marL="609585" lvl="2" indent="-380990">
              <a:spcBef>
                <a:spcPts val="800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Changing dynamics</a:t>
            </a:r>
          </a:p>
          <a:p>
            <a:pPr marL="609585" lvl="2" indent="-380990">
              <a:spcBef>
                <a:spcPts val="800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When is the time right for change</a:t>
            </a:r>
          </a:p>
          <a:p>
            <a:pPr marL="609585" lvl="2" indent="-380990">
              <a:spcBef>
                <a:spcPts val="800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Uncovering disruptions that can lead to a paradigm shift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4253" y="381000"/>
            <a:ext cx="4565748" cy="179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BUSINESS AND PRODUCT STRATEGY AT NAVISTAR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40E8D-DD09-48C7-BF64-62C9737AD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1"/>
          <a:stretch/>
        </p:blipFill>
        <p:spPr>
          <a:xfrm>
            <a:off x="5994400" y="584201"/>
            <a:ext cx="6197600" cy="45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32577" y="6522329"/>
            <a:ext cx="2844800" cy="170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7077" y="451984"/>
            <a:ext cx="5196483" cy="179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933" b="0" dirty="0">
                <a:solidFill>
                  <a:schemeClr val="tx1"/>
                </a:solidFill>
              </a:rPr>
              <a:t>KEY FACTORS THAT DRIVE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INNOVATION / DISRUPTIVE CHANGE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41FC429-7885-47D9-A47D-EB19F0B5D2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1125" y="2046938"/>
            <a:ext cx="4159817" cy="3713981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lvl="2" indent="0">
              <a:spcAft>
                <a:spcPts val="667"/>
              </a:spcAft>
              <a:buNone/>
            </a:pPr>
            <a:r>
              <a:rPr lang="en-US" sz="2400" dirty="0"/>
              <a:t>3 key factors:</a:t>
            </a:r>
          </a:p>
          <a:p>
            <a:pPr lvl="2">
              <a:spcAft>
                <a:spcPts val="667"/>
              </a:spcAft>
            </a:pPr>
            <a:r>
              <a:rPr lang="en-US" sz="2400" b="1" dirty="0"/>
              <a:t>Technological 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Delivers improvements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Technically workable</a:t>
            </a:r>
          </a:p>
          <a:p>
            <a:pPr lvl="2">
              <a:spcAft>
                <a:spcPts val="667"/>
              </a:spcAft>
            </a:pPr>
            <a:r>
              <a:rPr lang="en-US" sz="2400" b="1" dirty="0"/>
              <a:t>Economic value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Creates wealth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Feasible for business to adopt</a:t>
            </a:r>
            <a:endParaRPr lang="en-US" sz="2400" dirty="0"/>
          </a:p>
          <a:p>
            <a:pPr lvl="2">
              <a:spcAft>
                <a:spcPts val="667"/>
              </a:spcAft>
            </a:pPr>
            <a:r>
              <a:rPr lang="en-US" sz="2400" b="1" dirty="0"/>
              <a:t>Societal benefit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Fulfills key societal need or mission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/>
              <a:t>Acceptable to regulators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CEE95-FDBD-4FBA-9B3D-0CFB06AC5A2E}"/>
              </a:ext>
            </a:extLst>
          </p:cNvPr>
          <p:cNvCxnSpPr/>
          <p:nvPr/>
        </p:nvCxnSpPr>
        <p:spPr>
          <a:xfrm>
            <a:off x="259493" y="1905000"/>
            <a:ext cx="51563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297868-41E6-4A31-BDB2-F10EC7A0639C}"/>
              </a:ext>
            </a:extLst>
          </p:cNvPr>
          <p:cNvSpPr txBox="1"/>
          <p:nvPr/>
        </p:nvSpPr>
        <p:spPr>
          <a:xfrm>
            <a:off x="6902178" y="2572188"/>
            <a:ext cx="29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7270A4-2A47-4D08-B35C-9C028AB3F95A}"/>
              </a:ext>
            </a:extLst>
          </p:cNvPr>
          <p:cNvSpPr txBox="1"/>
          <p:nvPr/>
        </p:nvSpPr>
        <p:spPr>
          <a:xfrm>
            <a:off x="4768578" y="5823388"/>
            <a:ext cx="29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C8EB52-B45C-4300-82BA-1EA635C6BA25}"/>
              </a:ext>
            </a:extLst>
          </p:cNvPr>
          <p:cNvSpPr txBox="1"/>
          <p:nvPr/>
        </p:nvSpPr>
        <p:spPr>
          <a:xfrm>
            <a:off x="9035778" y="5823388"/>
            <a:ext cx="29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0CA163-CE61-4744-986E-64F1280F100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3" r="12277"/>
          <a:stretch/>
        </p:blipFill>
        <p:spPr>
          <a:xfrm>
            <a:off x="7398641" y="340197"/>
            <a:ext cx="2094964" cy="2094964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958D27-DE81-4C2D-9ADC-4E0890C39E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83" t="6976" r="8983" b="10000"/>
          <a:stretch/>
        </p:blipFill>
        <p:spPr>
          <a:xfrm>
            <a:off x="9493263" y="3666013"/>
            <a:ext cx="2128547" cy="2032203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C49D6-B582-40AD-B40F-DEFF076EE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6" r="27901"/>
          <a:stretch/>
        </p:blipFill>
        <p:spPr>
          <a:xfrm>
            <a:off x="5306229" y="3603254"/>
            <a:ext cx="2094964" cy="2094964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5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5300" y="451984"/>
            <a:ext cx="5196483" cy="179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933" b="0" dirty="0">
                <a:solidFill>
                  <a:schemeClr val="tx1"/>
                </a:solidFill>
              </a:rPr>
              <a:t>KEYS TO ADOPTION OF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D167"/>
                </a:solidFill>
              </a:rPr>
              <a:t>ELECTRIC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D167"/>
                </a:solidFill>
              </a:rPr>
              <a:t>PROPULSION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5CEE95-FDBD-4FBA-9B3D-0CFB06AC5A2E}"/>
              </a:ext>
            </a:extLst>
          </p:cNvPr>
          <p:cNvCxnSpPr/>
          <p:nvPr/>
        </p:nvCxnSpPr>
        <p:spPr>
          <a:xfrm>
            <a:off x="304801" y="1905000"/>
            <a:ext cx="51563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297868-41E6-4A31-BDB2-F10EC7A0639C}"/>
              </a:ext>
            </a:extLst>
          </p:cNvPr>
          <p:cNvSpPr txBox="1"/>
          <p:nvPr/>
        </p:nvSpPr>
        <p:spPr>
          <a:xfrm>
            <a:off x="7010401" y="2572188"/>
            <a:ext cx="29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7270A4-2A47-4D08-B35C-9C028AB3F95A}"/>
              </a:ext>
            </a:extLst>
          </p:cNvPr>
          <p:cNvSpPr txBox="1"/>
          <p:nvPr/>
        </p:nvSpPr>
        <p:spPr>
          <a:xfrm>
            <a:off x="4876801" y="5823387"/>
            <a:ext cx="290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</a:t>
            </a: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 of Ownership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C8EB52-B45C-4300-82BA-1EA635C6BA25}"/>
              </a:ext>
            </a:extLst>
          </p:cNvPr>
          <p:cNvSpPr txBox="1"/>
          <p:nvPr/>
        </p:nvSpPr>
        <p:spPr>
          <a:xfrm>
            <a:off x="9086525" y="5823388"/>
            <a:ext cx="29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Emissions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58B38F-D637-442B-A0C3-C0D73703D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" t="33131" b="42110"/>
          <a:stretch/>
        </p:blipFill>
        <p:spPr>
          <a:xfrm rot="17992937">
            <a:off x="5094152" y="2484247"/>
            <a:ext cx="4567936" cy="80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C7813C-D560-4130-A42A-C56EA406BD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" t="33131" b="42110"/>
          <a:stretch/>
        </p:blipFill>
        <p:spPr>
          <a:xfrm rot="14398449">
            <a:off x="7517980" y="2398886"/>
            <a:ext cx="4030637" cy="80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8E609A-FFD3-47D7-B267-D5F197E4A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" t="33131" b="42110"/>
          <a:stretch/>
        </p:blipFill>
        <p:spPr>
          <a:xfrm>
            <a:off x="5947304" y="4379179"/>
            <a:ext cx="5029200" cy="80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C0F3B6-96E5-427F-B954-F33D754ACC1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83" r="12277"/>
          <a:stretch/>
        </p:blipFill>
        <p:spPr>
          <a:xfrm>
            <a:off x="7416801" y="177801"/>
            <a:ext cx="2094964" cy="2094964"/>
          </a:xfrm>
          <a:prstGeom prst="ellips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9CC036-5BD3-433E-A152-C2E7D23744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83" t="6976" r="8983" b="10000"/>
          <a:stretch/>
        </p:blipFill>
        <p:spPr>
          <a:xfrm>
            <a:off x="9451706" y="3611945"/>
            <a:ext cx="2130695" cy="2097024"/>
          </a:xfrm>
          <a:prstGeom prst="ellips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B433AD-C43A-4784-AB89-166A82CF22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6" r="27901"/>
          <a:stretch/>
        </p:blipFill>
        <p:spPr>
          <a:xfrm>
            <a:off x="5283201" y="3608662"/>
            <a:ext cx="2094964" cy="2094964"/>
          </a:xfrm>
          <a:prstGeom prst="ellips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2700000" sx="110000" sy="11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171BFDE-B82C-4774-A0E8-C236CB14528B}"/>
              </a:ext>
            </a:extLst>
          </p:cNvPr>
          <p:cNvSpPr txBox="1">
            <a:spLocks/>
          </p:cNvSpPr>
          <p:nvPr/>
        </p:nvSpPr>
        <p:spPr>
          <a:xfrm>
            <a:off x="670452" y="2010137"/>
            <a:ext cx="3971696" cy="40487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b="0" kern="1200" spc="300" baseline="0">
                <a:solidFill>
                  <a:srgbClr val="01A0E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Enabling technology: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Battery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Economic value: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Reduced total cost of ownership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Societal benefit:</a:t>
            </a:r>
          </a:p>
          <a:p>
            <a:pPr marL="618051" lvl="5" indent="-232828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tx1"/>
                </a:solidFill>
              </a:rPr>
              <a:t>Zero tailpipe emissions</a:t>
            </a:r>
          </a:p>
        </p:txBody>
      </p:sp>
    </p:spTree>
    <p:extLst>
      <p:ext uri="{BB962C8B-B14F-4D97-AF65-F5344CB8AC3E}">
        <p14:creationId xmlns:p14="http://schemas.microsoft.com/office/powerpoint/2010/main" val="22981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3F8AA0-9500-4DB2-BEC9-3DE5F22FBF12}"/>
              </a:ext>
            </a:extLst>
          </p:cNvPr>
          <p:cNvSpPr/>
          <p:nvPr/>
        </p:nvSpPr>
        <p:spPr>
          <a:xfrm>
            <a:off x="0" y="1"/>
            <a:ext cx="12192000" cy="599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3F48A1-89CF-4E78-8AB7-38EDDDA290B2}"/>
              </a:ext>
            </a:extLst>
          </p:cNvPr>
          <p:cNvSpPr txBox="1">
            <a:spLocks/>
          </p:cNvSpPr>
          <p:nvPr/>
        </p:nvSpPr>
        <p:spPr>
          <a:xfrm>
            <a:off x="914400" y="584200"/>
            <a:ext cx="4572000" cy="179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0" dirty="0">
                <a:solidFill>
                  <a:schemeClr val="tx1"/>
                </a:solidFill>
              </a:rPr>
              <a:t>ECONOMIC FACTORS DRIVING ELECTRIC: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D167"/>
                </a:solidFill>
              </a:rPr>
              <a:t>REDUCED COST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7458DC9-E7E9-43D7-8216-45C3DE5C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33" y="5716712"/>
            <a:ext cx="7971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Navistar Analysis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2BB491-37D2-41D9-A8EA-97C03BF993C8}"/>
              </a:ext>
            </a:extLst>
          </p:cNvPr>
          <p:cNvGrpSpPr/>
          <p:nvPr/>
        </p:nvGrpSpPr>
        <p:grpSpPr>
          <a:xfrm>
            <a:off x="5347120" y="864289"/>
            <a:ext cx="6014886" cy="5129424"/>
            <a:chOff x="1851320" y="2057400"/>
            <a:chExt cx="5082880" cy="3639699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6571A67-7E4E-40B3-B9DE-C50FE5537700}"/>
                </a:ext>
              </a:extLst>
            </p:cNvPr>
            <p:cNvCxnSpPr/>
            <p:nvPr/>
          </p:nvCxnSpPr>
          <p:spPr>
            <a:xfrm>
              <a:off x="2371725" y="2057400"/>
              <a:ext cx="0" cy="320040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D4FA890-3EBC-4DE7-A3C9-F9470D11D0FE}"/>
                </a:ext>
              </a:extLst>
            </p:cNvPr>
            <p:cNvCxnSpPr/>
            <p:nvPr/>
          </p:nvCxnSpPr>
          <p:spPr>
            <a:xfrm>
              <a:off x="2362200" y="5248275"/>
              <a:ext cx="4572000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">
              <a:extLst>
                <a:ext uri="{FF2B5EF4-FFF2-40B4-BE49-F238E27FC236}">
                  <a16:creationId xmlns:a16="http://schemas.microsoft.com/office/drawing/2014/main" id="{611C53F5-095A-49B9-AB5A-5CDB090F3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82915" y="3129257"/>
              <a:ext cx="561671" cy="42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667" dirty="0">
                  <a:latin typeface="+mn-lt"/>
                  <a:cs typeface="Arial" panose="020B0604020202020204" pitchFamily="34" charset="0"/>
                </a:rPr>
                <a:t>Cost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F0415F-3FA0-467F-B999-57894726BFBE}"/>
                </a:ext>
              </a:extLst>
            </p:cNvPr>
            <p:cNvSpPr txBox="1"/>
            <p:nvPr/>
          </p:nvSpPr>
          <p:spPr>
            <a:xfrm>
              <a:off x="2362200" y="5340350"/>
              <a:ext cx="4572000" cy="3567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B80E585-480A-4E71-A8A9-8031AA6CA46D}"/>
                </a:ext>
              </a:extLst>
            </p:cNvPr>
            <p:cNvCxnSpPr/>
            <p:nvPr/>
          </p:nvCxnSpPr>
          <p:spPr>
            <a:xfrm>
              <a:off x="4738688" y="4059238"/>
              <a:ext cx="0" cy="109696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9">
              <a:extLst>
                <a:ext uri="{FF2B5EF4-FFF2-40B4-BE49-F238E27FC236}">
                  <a16:creationId xmlns:a16="http://schemas.microsoft.com/office/drawing/2014/main" id="{BD1E1090-C24E-48DF-90A0-CD7A510EC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9888" y="2800350"/>
              <a:ext cx="1186917" cy="41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dirty="0">
                  <a:solidFill>
                    <a:srgbClr val="0070C0"/>
                  </a:solidFill>
                  <a:latin typeface="+mn-lt"/>
                  <a:cs typeface="Aharoni" panose="02010803020104030203" pitchFamily="2" charset="-79"/>
                </a:rPr>
                <a:t>Electric</a:t>
              </a:r>
            </a:p>
          </p:txBody>
        </p:sp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197DC794-BE94-4BF5-ABFA-A28EC0E5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0274" y="3267568"/>
              <a:ext cx="1009461" cy="41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dirty="0">
                  <a:solidFill>
                    <a:schemeClr val="accent2"/>
                  </a:solidFill>
                  <a:latin typeface="+mn-lt"/>
                  <a:cs typeface="Aharoni" panose="02010803020104030203" pitchFamily="2" charset="-79"/>
                </a:rPr>
                <a:t>Diesel</a:t>
              </a: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C4F08BDD-113F-4215-96C9-D25954B85A34}"/>
                </a:ext>
              </a:extLst>
            </p:cNvPr>
            <p:cNvSpPr/>
            <p:nvPr/>
          </p:nvSpPr>
          <p:spPr>
            <a:xfrm>
              <a:off x="2795588" y="3763963"/>
              <a:ext cx="3608387" cy="295275"/>
            </a:xfrm>
            <a:custGeom>
              <a:avLst/>
              <a:gdLst>
                <a:gd name="connsiteX0" fmla="*/ 0 w 3523130"/>
                <a:gd name="connsiteY0" fmla="*/ 1201271 h 1201271"/>
                <a:gd name="connsiteX1" fmla="*/ 62753 w 3523130"/>
                <a:gd name="connsiteY1" fmla="*/ 1192306 h 1201271"/>
                <a:gd name="connsiteX2" fmla="*/ 2088777 w 3523130"/>
                <a:gd name="connsiteY2" fmla="*/ 762000 h 1201271"/>
                <a:gd name="connsiteX3" fmla="*/ 3523130 w 3523130"/>
                <a:gd name="connsiteY3" fmla="*/ 0 h 120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3130" h="1201271">
                  <a:moveTo>
                    <a:pt x="0" y="1201271"/>
                  </a:moveTo>
                  <a:lnTo>
                    <a:pt x="62753" y="1192306"/>
                  </a:lnTo>
                  <a:cubicBezTo>
                    <a:pt x="410882" y="1119094"/>
                    <a:pt x="1512048" y="960718"/>
                    <a:pt x="2088777" y="762000"/>
                  </a:cubicBezTo>
                  <a:cubicBezTo>
                    <a:pt x="2665507" y="563282"/>
                    <a:pt x="3302001" y="141941"/>
                    <a:pt x="352313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tailEnd type="stealth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178ABEF6-51D7-402D-AF08-565625A2DC71}"/>
                </a:ext>
              </a:extLst>
            </p:cNvPr>
            <p:cNvSpPr/>
            <p:nvPr/>
          </p:nvSpPr>
          <p:spPr>
            <a:xfrm>
              <a:off x="2795588" y="2935288"/>
              <a:ext cx="3608387" cy="1290637"/>
            </a:xfrm>
            <a:custGeom>
              <a:avLst/>
              <a:gdLst>
                <a:gd name="connsiteX0" fmla="*/ 0 w 2859741"/>
                <a:gd name="connsiteY0" fmla="*/ 0 h 1290917"/>
                <a:gd name="connsiteX1" fmla="*/ 286870 w 2859741"/>
                <a:gd name="connsiteY1" fmla="*/ 466164 h 1290917"/>
                <a:gd name="connsiteX2" fmla="*/ 1075764 w 2859741"/>
                <a:gd name="connsiteY2" fmla="*/ 896470 h 1290917"/>
                <a:gd name="connsiteX3" fmla="*/ 2859741 w 2859741"/>
                <a:gd name="connsiteY3" fmla="*/ 1290917 h 129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9741" h="1290917">
                  <a:moveTo>
                    <a:pt x="0" y="0"/>
                  </a:moveTo>
                  <a:cubicBezTo>
                    <a:pt x="53788" y="158376"/>
                    <a:pt x="107576" y="316752"/>
                    <a:pt x="286870" y="466164"/>
                  </a:cubicBezTo>
                  <a:cubicBezTo>
                    <a:pt x="466164" y="615576"/>
                    <a:pt x="646952" y="759011"/>
                    <a:pt x="1075764" y="896470"/>
                  </a:cubicBezTo>
                  <a:cubicBezTo>
                    <a:pt x="1504576" y="1033929"/>
                    <a:pt x="2430929" y="1278964"/>
                    <a:pt x="2859741" y="129091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tailEnd type="stealth" w="lg" len="lg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</p:grp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3E173333-FFBD-4B21-8187-5B74FEE5EBC3}"/>
              </a:ext>
            </a:extLst>
          </p:cNvPr>
          <p:cNvSpPr txBox="1">
            <a:spLocks/>
          </p:cNvSpPr>
          <p:nvPr/>
        </p:nvSpPr>
        <p:spPr>
          <a:xfrm>
            <a:off x="914400" y="3429001"/>
            <a:ext cx="3971696" cy="17688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b="0" kern="1200" spc="300" baseline="0">
                <a:solidFill>
                  <a:srgbClr val="01A0E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Reduced battery cost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Fewer parts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Reduced maintenance costs</a:t>
            </a:r>
          </a:p>
        </p:txBody>
      </p:sp>
      <p:sp>
        <p:nvSpPr>
          <p:cNvPr id="70" name="TextBox 13">
            <a:extLst>
              <a:ext uri="{FF2B5EF4-FFF2-40B4-BE49-F238E27FC236}">
                <a16:creationId xmlns:a16="http://schemas.microsoft.com/office/drawing/2014/main" id="{C1E65163-20FF-48A1-A2B5-52AE3516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62426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POINT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RAPIDLY APPROACHING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7677AB-7CC4-4138-83A7-A815966B2442}"/>
              </a:ext>
            </a:extLst>
          </p:cNvPr>
          <p:cNvCxnSpPr/>
          <p:nvPr/>
        </p:nvCxnSpPr>
        <p:spPr>
          <a:xfrm>
            <a:off x="275525" y="2006600"/>
            <a:ext cx="51563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3F8AA0-9500-4DB2-BEC9-3DE5F22FBF12}"/>
              </a:ext>
            </a:extLst>
          </p:cNvPr>
          <p:cNvSpPr/>
          <p:nvPr/>
        </p:nvSpPr>
        <p:spPr>
          <a:xfrm>
            <a:off x="0" y="-48125"/>
            <a:ext cx="12192000" cy="588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3F48A1-89CF-4E78-8AB7-38EDDDA290B2}"/>
              </a:ext>
            </a:extLst>
          </p:cNvPr>
          <p:cNvSpPr txBox="1">
            <a:spLocks/>
          </p:cNvSpPr>
          <p:nvPr/>
        </p:nvSpPr>
        <p:spPr>
          <a:xfrm>
            <a:off x="914400" y="77763"/>
            <a:ext cx="4572000" cy="179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0" dirty="0">
                <a:solidFill>
                  <a:schemeClr val="tx1"/>
                </a:solidFill>
              </a:rPr>
              <a:t>ECONOMIC FACTORS DRIVING ELECTRIC: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D167"/>
                </a:solidFill>
              </a:rPr>
              <a:t>REDUCED COST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3E173333-FFBD-4B21-8187-5B74FEE5EBC3}"/>
              </a:ext>
            </a:extLst>
          </p:cNvPr>
          <p:cNvSpPr txBox="1">
            <a:spLocks/>
          </p:cNvSpPr>
          <p:nvPr/>
        </p:nvSpPr>
        <p:spPr>
          <a:xfrm>
            <a:off x="914400" y="3429001"/>
            <a:ext cx="3971696" cy="176886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1800" b="0" kern="1200" spc="300" baseline="0">
                <a:solidFill>
                  <a:srgbClr val="01A0E9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7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Rapid cost reduction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Ample supply</a:t>
            </a:r>
          </a:p>
          <a:p>
            <a:pPr marL="380990" lvl="2" indent="-380990"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Pack technology </a:t>
            </a:r>
          </a:p>
        </p:txBody>
      </p:sp>
      <p:sp>
        <p:nvSpPr>
          <p:cNvPr id="70" name="TextBox 13">
            <a:extLst>
              <a:ext uri="{FF2B5EF4-FFF2-40B4-BE49-F238E27FC236}">
                <a16:creationId xmlns:a16="http://schemas.microsoft.com/office/drawing/2014/main" id="{C1E65163-20FF-48A1-A2B5-52AE3516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62426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REALITY of battery cost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7677AB-7CC4-4138-83A7-A815966B2442}"/>
              </a:ext>
            </a:extLst>
          </p:cNvPr>
          <p:cNvCxnSpPr/>
          <p:nvPr/>
        </p:nvCxnSpPr>
        <p:spPr>
          <a:xfrm>
            <a:off x="275525" y="1528295"/>
            <a:ext cx="51563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BC57437-A642-4C7E-AE8B-6D2DBB68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75" y="1292275"/>
            <a:ext cx="6172724" cy="42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171D28AA-47E6-44E6-AB2E-FF3618BBC7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842924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171D28AA-47E6-44E6-AB2E-FF3618BBC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C84DEF39-91E0-40E7-BD6F-EB16D50902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Bebas Neue Bold" panose="020B0606020202050201" charset="0"/>
              <a:ea typeface="+mj-ea"/>
              <a:cs typeface="+mj-cs"/>
              <a:sym typeface="Bebas Neue Bold" panose="020B0606020202050201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992CB-1B99-48B8-B6B0-C548EC5A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11" y="-140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ebas Neue Bold" panose="020B0606020202050201" charset="0"/>
              </a:rPr>
              <a:t>Major OEM’s and New Entries have made Commercial EV Announcements </a:t>
            </a:r>
            <a:r>
              <a:rPr lang="en-US" sz="3200" b="1" dirty="0">
                <a:latin typeface="Bebas Neue Bold" panose="020B0606020202050201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D2B2F-01EF-4948-A6DD-C6997B06F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73" y="4861390"/>
            <a:ext cx="3012032" cy="158241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985114-9ACD-4899-B1F8-66DA2DFCC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69" y="863208"/>
            <a:ext cx="3300234" cy="16424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23F068-46DB-43EB-8A9E-53100E9FE87D}"/>
              </a:ext>
            </a:extLst>
          </p:cNvPr>
          <p:cNvSpPr/>
          <p:nvPr/>
        </p:nvSpPr>
        <p:spPr>
          <a:xfrm>
            <a:off x="1902370" y="927187"/>
            <a:ext cx="2989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w Cen MT Condensed Extra Bold" panose="020B0803020202020204" pitchFamily="34" charset="0"/>
              </a:rPr>
              <a:t>Volvo delivers its first electric trucks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DC3A0-C597-4B39-8D31-2E06B5189A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8" y="2651176"/>
            <a:ext cx="2785377" cy="19148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7E3910-0E0E-4C46-A8A8-FB37679A928C}"/>
              </a:ext>
            </a:extLst>
          </p:cNvPr>
          <p:cNvSpPr/>
          <p:nvPr/>
        </p:nvSpPr>
        <p:spPr>
          <a:xfrm>
            <a:off x="1936867" y="3053740"/>
            <a:ext cx="2459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Tesla Semi electric truck production back into focus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D4567-6AAD-455F-AE73-327DEBC670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07" y="805326"/>
            <a:ext cx="2742777" cy="2286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CE9F55-ABAE-4046-A3B7-CC413C45FB60}"/>
              </a:ext>
            </a:extLst>
          </p:cNvPr>
          <p:cNvSpPr/>
          <p:nvPr/>
        </p:nvSpPr>
        <p:spPr>
          <a:xfrm>
            <a:off x="7945036" y="948140"/>
            <a:ext cx="2347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ckwell Extra Bold" panose="02060903040505020403" pitchFamily="18" charset="0"/>
              </a:rPr>
              <a:t>Daimler Trucks North America to Build Electric Cascadia, M2 Trucks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65D2-D027-45F2-B881-8A12925EC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13" y="5066421"/>
            <a:ext cx="4814775" cy="12740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B14E57-7126-4CD3-8EB8-76B3D5DDCE76}"/>
              </a:ext>
            </a:extLst>
          </p:cNvPr>
          <p:cNvSpPr/>
          <p:nvPr/>
        </p:nvSpPr>
        <p:spPr>
          <a:xfrm>
            <a:off x="5774248" y="5402481"/>
            <a:ext cx="434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buSzPct val="100000"/>
            </a:pPr>
            <a:r>
              <a:rPr lang="en-US" b="1" dirty="0">
                <a:solidFill>
                  <a:schemeClr val="tx2"/>
                </a:solidFill>
                <a:latin typeface="Elephant" panose="02020904090505020303" pitchFamily="18" charset="0"/>
              </a:rPr>
              <a:t>Nikola unveils five new zero-emissions vehicles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B71D-ECB9-4747-A1E7-1D6B7979E2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83" y="2956962"/>
            <a:ext cx="3200400" cy="1910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7E7C13-8A52-4423-99A6-618AEC1668F1}"/>
              </a:ext>
            </a:extLst>
          </p:cNvPr>
          <p:cNvSpPr/>
          <p:nvPr/>
        </p:nvSpPr>
        <p:spPr>
          <a:xfrm>
            <a:off x="7364006" y="3266061"/>
            <a:ext cx="2859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buSzPct val="100000"/>
            </a:pPr>
            <a:r>
              <a:rPr lang="en-US" sz="2000" b="1" dirty="0">
                <a:latin typeface="Eras Bold ITC" panose="020B0907030504020204" pitchFamily="34" charset="0"/>
              </a:rPr>
              <a:t>BYD Continues Expansion in California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0DA74E-F939-4D04-AA16-FA39AFA653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44" y="788418"/>
            <a:ext cx="2981422" cy="21353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F6090C-B183-48E5-A738-38BCB6B7CE55}"/>
              </a:ext>
            </a:extLst>
          </p:cNvPr>
          <p:cNvSpPr/>
          <p:nvPr/>
        </p:nvSpPr>
        <p:spPr>
          <a:xfrm>
            <a:off x="5294919" y="1332267"/>
            <a:ext cx="2242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Peterbilt Unveils Electric Medium-Duty Truck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008111-10DF-4DB2-814C-46938D0E3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9" y="2452526"/>
            <a:ext cx="2383425" cy="2787057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50D72D-ADB0-4C6A-B85A-39F209A5C8F2}"/>
              </a:ext>
            </a:extLst>
          </p:cNvPr>
          <p:cNvSpPr/>
          <p:nvPr/>
        </p:nvSpPr>
        <p:spPr>
          <a:xfrm>
            <a:off x="4860173" y="3192935"/>
            <a:ext cx="2089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w Cen MT Condensed Extra Bold" panose="020B0803020202020204" pitchFamily="34" charset="0"/>
              </a:rPr>
              <a:t>Penske Tests Fuso </a:t>
            </a:r>
            <a:r>
              <a:rPr lang="en-US" sz="2000" b="1" dirty="0" err="1">
                <a:latin typeface="Tw Cen MT Condensed Extra Bold" panose="020B0803020202020204" pitchFamily="34" charset="0"/>
              </a:rPr>
              <a:t>eCanter</a:t>
            </a:r>
            <a:r>
              <a:rPr lang="en-US" sz="2000" b="1" dirty="0">
                <a:latin typeface="Tw Cen MT Condensed Extra Bold" panose="020B0803020202020204" pitchFamily="34" charset="0"/>
              </a:rPr>
              <a:t> Electric Truck In California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6212EC-BD4A-40A5-9808-7675378860B7}"/>
              </a:ext>
            </a:extLst>
          </p:cNvPr>
          <p:cNvSpPr/>
          <p:nvPr/>
        </p:nvSpPr>
        <p:spPr>
          <a:xfrm>
            <a:off x="2295449" y="4852333"/>
            <a:ext cx="24991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buSzPct val="100000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Toyota Earns Technology Award For Electric Truck At MIT Tech Symposium</a:t>
            </a:r>
          </a:p>
        </p:txBody>
      </p:sp>
    </p:spTree>
    <p:extLst>
      <p:ext uri="{BB962C8B-B14F-4D97-AF65-F5344CB8AC3E}">
        <p14:creationId xmlns:p14="http://schemas.microsoft.com/office/powerpoint/2010/main" val="224625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wMLPUuJJWwElrL9X2uP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t15P51TCC4Tiuu1AhP3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D8BB863129F408139E26F2EF9C73C" ma:contentTypeVersion="15" ma:contentTypeDescription="Create a new document." ma:contentTypeScope="" ma:versionID="e8c83b16feb31d60a4a12ba863a19df9">
  <xsd:schema xmlns:xsd="http://www.w3.org/2001/XMLSchema" xmlns:xs="http://www.w3.org/2001/XMLSchema" xmlns:p="http://schemas.microsoft.com/office/2006/metadata/properties" xmlns:ns1="http://schemas.microsoft.com/sharepoint/v3" xmlns:ns3="13352ef9-ff08-4a4b-8f0f-4f6902be012b" xmlns:ns4="f6ebeedf-5f1e-4871-9128-34a949b9f6cd" targetNamespace="http://schemas.microsoft.com/office/2006/metadata/properties" ma:root="true" ma:fieldsID="6cd54323a78565de7b28a529a035ac5c" ns1:_="" ns3:_="" ns4:_="">
    <xsd:import namespace="http://schemas.microsoft.com/sharepoint/v3"/>
    <xsd:import namespace="13352ef9-ff08-4a4b-8f0f-4f6902be012b"/>
    <xsd:import namespace="f6ebeedf-5f1e-4871-9128-34a949b9f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52ef9-ff08-4a4b-8f0f-4f6902be0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beedf-5f1e-4871-9128-34a949b9f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447EC0-A384-4766-94E1-51BF0C5A0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352ef9-ff08-4a4b-8f0f-4f6902be012b"/>
    <ds:schemaRef ds:uri="f6ebeedf-5f1e-4871-9128-34a949b9f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473E22-70F5-4F98-BF10-9E29CD8F0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CFC83-FEB7-4FB2-A118-9AD4BCBDE0B8}">
  <ds:schemaRefs>
    <ds:schemaRef ds:uri="http://schemas.microsoft.com/office/2006/documentManagement/types"/>
    <ds:schemaRef ds:uri="13352ef9-ff08-4a4b-8f0f-4f6902be012b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f6ebeedf-5f1e-4871-9128-34a949b9f6cd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1072</Words>
  <Application>Microsoft Office PowerPoint</Application>
  <PresentationFormat>Widescreen</PresentationFormat>
  <Paragraphs>245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Rockwell Extra Bold</vt:lpstr>
      <vt:lpstr>Calibri Light</vt:lpstr>
      <vt:lpstr>Wingdings</vt:lpstr>
      <vt:lpstr>Bebas Neue Bold</vt:lpstr>
      <vt:lpstr>Eras Bold ITC</vt:lpstr>
      <vt:lpstr>Tahoma</vt:lpstr>
      <vt:lpstr>David</vt:lpstr>
      <vt:lpstr>Tw Cen MT Condensed Extra Bold</vt:lpstr>
      <vt:lpstr>Elephant</vt:lpstr>
      <vt:lpstr>Segoe UI Semibold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OEM’s and New Entries have made Commercial EV Announcements  </vt:lpstr>
      <vt:lpstr>PowerPoint Presentation</vt:lpstr>
      <vt:lpstr>PowerPoint Presentation</vt:lpstr>
      <vt:lpstr>PowerPoint Presentation</vt:lpstr>
      <vt:lpstr>Product Life Cycle - Three Phases of Product Roll-out requiring different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Chakonas, Christopher</dc:creator>
  <cp:lastModifiedBy>C. L. Pettit</cp:lastModifiedBy>
  <cp:revision>66</cp:revision>
  <dcterms:created xsi:type="dcterms:W3CDTF">2019-02-08T21:20:44Z</dcterms:created>
  <dcterms:modified xsi:type="dcterms:W3CDTF">2019-10-31T18:37:11Z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6fb4583-ff20-4ccb-8f54-d4c958806955_Enabled">
    <vt:lpwstr>True</vt:lpwstr>
  </property>
  <property fmtid="{D5CDD505-2E9C-101B-9397-08002B2CF9AE}" pid="3" name="MSIP_Label_96fb4583-ff20-4ccb-8f54-d4c958806955_SiteId">
    <vt:lpwstr>b5a920d6-7d3c-44fe-baad-4ffed6b8774d</vt:lpwstr>
  </property>
  <property fmtid="{D5CDD505-2E9C-101B-9397-08002B2CF9AE}" pid="4" name="MSIP_Label_96fb4583-ff20-4ccb-8f54-d4c958806955_Owner">
    <vt:lpwstr>Gary.Horvat@navistar.com</vt:lpwstr>
  </property>
  <property fmtid="{D5CDD505-2E9C-101B-9397-08002B2CF9AE}" pid="5" name="MSIP_Label_96fb4583-ff20-4ccb-8f54-d4c958806955_SetDate">
    <vt:lpwstr>2019-09-03T18:48:39.1301922Z</vt:lpwstr>
  </property>
  <property fmtid="{D5CDD505-2E9C-101B-9397-08002B2CF9AE}" pid="6" name="MSIP_Label_96fb4583-ff20-4ccb-8f54-d4c958806955_Name">
    <vt:lpwstr>Public</vt:lpwstr>
  </property>
  <property fmtid="{D5CDD505-2E9C-101B-9397-08002B2CF9AE}" pid="7" name="MSIP_Label_96fb4583-ff20-4ccb-8f54-d4c958806955_Application">
    <vt:lpwstr>Microsoft Azure Information Protection</vt:lpwstr>
  </property>
  <property fmtid="{D5CDD505-2E9C-101B-9397-08002B2CF9AE}" pid="8" name="MSIP_Label_96fb4583-ff20-4ccb-8f54-d4c958806955_ActionId">
    <vt:lpwstr>730d89f7-7a67-4e05-ada5-36ac987c4c2c</vt:lpwstr>
  </property>
  <property fmtid="{D5CDD505-2E9C-101B-9397-08002B2CF9AE}" pid="9" name="MSIP_Label_96fb4583-ff20-4ccb-8f54-d4c958806955_Extended_MSFT_Method">
    <vt:lpwstr>Automatic</vt:lpwstr>
  </property>
  <property fmtid="{D5CDD505-2E9C-101B-9397-08002B2CF9AE}" pid="10" name="Sensitivity">
    <vt:lpwstr>Public</vt:lpwstr>
  </property>
  <property fmtid="{D5CDD505-2E9C-101B-9397-08002B2CF9AE}" pid="11" name="ContentTypeId">
    <vt:lpwstr>0x010100327D8BB863129F408139E26F2EF9C73C</vt:lpwstr>
  </property>
</Properties>
</file>