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4" r:id="rId5"/>
    <p:sldId id="256" r:id="rId6"/>
    <p:sldId id="265" r:id="rId7"/>
    <p:sldId id="266" r:id="rId8"/>
    <p:sldId id="267" r:id="rId9"/>
    <p:sldId id="268" r:id="rId10"/>
    <p:sldId id="270" r:id="rId11"/>
    <p:sldId id="269" r:id="rId12"/>
    <p:sldId id="271" r:id="rId13"/>
    <p:sldId id="272" r:id="rId14"/>
    <p:sldId id="298" r:id="rId15"/>
    <p:sldId id="308" r:id="rId16"/>
    <p:sldId id="313" r:id="rId17"/>
    <p:sldId id="30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89621"/>
  </p:normalViewPr>
  <p:slideViewPr>
    <p:cSldViewPr>
      <p:cViewPr varScale="1">
        <p:scale>
          <a:sx n="71" d="100"/>
          <a:sy n="71" d="100"/>
        </p:scale>
        <p:origin x="124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37664-7FEF-45F7-8CD3-BA14AB91B456}" type="datetimeFigureOut">
              <a:rPr lang="en-US" smtClean="0"/>
              <a:t>6/17/2020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4A58A-A789-40BC-846F-A097AD8700CC}" type="slidenum">
              <a:rPr lang="en-US" smtClean="0"/>
              <a:t>‹#›</a:t>
            </a:fld>
            <a:endParaRPr lang="en-US"/>
          </a:p>
        </p:txBody>
      </p:sp>
    </p:spTree>
    <p:extLst>
      <p:ext uri="{BB962C8B-B14F-4D97-AF65-F5344CB8AC3E}">
        <p14:creationId xmlns:p14="http://schemas.microsoft.com/office/powerpoint/2010/main" val="26426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iha.org/media-alerts/member-letter-aiha-acoem-joint-letter-on-donation-of-surplus-masks-and-respirators-for-healthcare-workers-covid-19-march-202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iha.org/public-resources/consumer-resources/coronavirus_outbreak_resources/aiha-covid-19-pandemic-effor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r>
              <a:rPr lang="en-US" sz="1200" kern="1200" dirty="0">
                <a:solidFill>
                  <a:schemeClr val="tx1"/>
                </a:solidFill>
                <a:effectLst/>
                <a:latin typeface="+mn-lt"/>
                <a:ea typeface="+mn-ea"/>
                <a:cs typeface="+mn-cs"/>
              </a:rPr>
              <a:t>Resources and links provided in slides at the end.  Feedback is welcome!</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494A58A-A789-40BC-846F-A097AD8700CC}" type="slidenum">
              <a:rPr lang="en-US" smtClean="0"/>
              <a:t>5</a:t>
            </a:fld>
            <a:endParaRPr lang="en-US"/>
          </a:p>
        </p:txBody>
      </p:sp>
    </p:spTree>
    <p:extLst>
      <p:ext uri="{BB962C8B-B14F-4D97-AF65-F5344CB8AC3E}">
        <p14:creationId xmlns:p14="http://schemas.microsoft.com/office/powerpoint/2010/main" val="254131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https://www.aiha.org/media-alerts/member-letter-aiha-acoem-joint-letter-on-donation-of-surplus-masks-and-respirators-for-healthcare-workers-covid-19-march-2020</a:t>
            </a:r>
            <a:endParaRPr lang="en-US" dirty="0"/>
          </a:p>
          <a:p>
            <a:endParaRPr lang="en-US"/>
          </a:p>
          <a:p>
            <a:endParaRPr lang="en-US" dirty="0"/>
          </a:p>
        </p:txBody>
      </p:sp>
      <p:sp>
        <p:nvSpPr>
          <p:cNvPr id="4" name="Slide Number Placeholder 3"/>
          <p:cNvSpPr>
            <a:spLocks noGrp="1"/>
          </p:cNvSpPr>
          <p:nvPr>
            <p:ph type="sldNum" sz="quarter" idx="5"/>
          </p:nvPr>
        </p:nvSpPr>
        <p:spPr/>
        <p:txBody>
          <a:bodyPr/>
          <a:lstStyle/>
          <a:p>
            <a:fld id="{EC8A34B7-0816-48AE-8A96-597EA006E992}" type="slidenum">
              <a:rPr lang="en-US" smtClean="0"/>
              <a:t>14</a:t>
            </a:fld>
            <a:endParaRPr lang="en-US" dirty="0"/>
          </a:p>
        </p:txBody>
      </p:sp>
    </p:spTree>
    <p:extLst>
      <p:ext uri="{BB962C8B-B14F-4D97-AF65-F5344CB8AC3E}">
        <p14:creationId xmlns:p14="http://schemas.microsoft.com/office/powerpoint/2010/main" val="29894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4A58A-A789-40BC-846F-A097AD8700CC}" type="slidenum">
              <a:rPr lang="en-US" smtClean="0"/>
              <a:t>6</a:t>
            </a:fld>
            <a:endParaRPr lang="en-US"/>
          </a:p>
        </p:txBody>
      </p:sp>
    </p:spTree>
    <p:extLst>
      <p:ext uri="{BB962C8B-B14F-4D97-AF65-F5344CB8AC3E}">
        <p14:creationId xmlns:p14="http://schemas.microsoft.com/office/powerpoint/2010/main" val="2068267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4A58A-A789-40BC-846F-A097AD8700CC}" type="slidenum">
              <a:rPr lang="en-US" smtClean="0"/>
              <a:t>7</a:t>
            </a:fld>
            <a:endParaRPr lang="en-US"/>
          </a:p>
        </p:txBody>
      </p:sp>
    </p:spTree>
    <p:extLst>
      <p:ext uri="{BB962C8B-B14F-4D97-AF65-F5344CB8AC3E}">
        <p14:creationId xmlns:p14="http://schemas.microsoft.com/office/powerpoint/2010/main" val="341213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4A58A-A789-40BC-846F-A097AD8700CC}" type="slidenum">
              <a:rPr lang="en-US" smtClean="0"/>
              <a:t>8</a:t>
            </a:fld>
            <a:endParaRPr lang="en-US"/>
          </a:p>
        </p:txBody>
      </p:sp>
    </p:spTree>
    <p:extLst>
      <p:ext uri="{BB962C8B-B14F-4D97-AF65-F5344CB8AC3E}">
        <p14:creationId xmlns:p14="http://schemas.microsoft.com/office/powerpoint/2010/main" val="417379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4A58A-A789-40BC-846F-A097AD8700CC}" type="slidenum">
              <a:rPr lang="en-US" smtClean="0"/>
              <a:t>9</a:t>
            </a:fld>
            <a:endParaRPr lang="en-US"/>
          </a:p>
        </p:txBody>
      </p:sp>
    </p:spTree>
    <p:extLst>
      <p:ext uri="{BB962C8B-B14F-4D97-AF65-F5344CB8AC3E}">
        <p14:creationId xmlns:p14="http://schemas.microsoft.com/office/powerpoint/2010/main" val="390052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4A58A-A789-40BC-846F-A097AD8700CC}" type="slidenum">
              <a:rPr lang="en-US" smtClean="0"/>
              <a:t>10</a:t>
            </a:fld>
            <a:endParaRPr lang="en-US"/>
          </a:p>
        </p:txBody>
      </p:sp>
    </p:spTree>
    <p:extLst>
      <p:ext uri="{BB962C8B-B14F-4D97-AF65-F5344CB8AC3E}">
        <p14:creationId xmlns:p14="http://schemas.microsoft.com/office/powerpoint/2010/main" val="356243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May 1 AIHA announced the “Back to Work Safely” initiative to help employers and employees get back to work safely with industry sector specific guidelines and resources. The initiative to prepare for building re-entry after COVID-19 was launched in conjunction with Mark Cuban, entrepreneur, investor and owner of the National Basketball Association's Dallas Mavericks. This initiative is the most recent addition to a public relations campaign to clarify misinformation on PPE ventilation and disinfection and to educate employers and consumers about the hazards associated with re-entry into the workplace. </a:t>
            </a:r>
          </a:p>
          <a:p>
            <a:endParaRPr lang="en-US" dirty="0"/>
          </a:p>
          <a:p>
            <a:r>
              <a:rPr lang="en-US" dirty="0"/>
              <a:t>AIHA extends our sincerest gratitude to the dedicated members of AIHA’s COVID-19 Re-Open America Guidelines Task Force who worked tirelessly to develop these documents in record-time with the goal of helping people stay healthy when re-opening after the COVID-19 pandemic.</a:t>
            </a:r>
          </a:p>
          <a:p>
            <a:endParaRPr lang="en-US" dirty="0"/>
          </a:p>
        </p:txBody>
      </p:sp>
      <p:sp>
        <p:nvSpPr>
          <p:cNvPr id="4" name="Slide Number Placeholder 3"/>
          <p:cNvSpPr>
            <a:spLocks noGrp="1"/>
          </p:cNvSpPr>
          <p:nvPr>
            <p:ph type="sldNum" sz="quarter" idx="5"/>
          </p:nvPr>
        </p:nvSpPr>
        <p:spPr/>
        <p:txBody>
          <a:bodyPr/>
          <a:lstStyle/>
          <a:p>
            <a:fld id="{EC8A34B7-0816-48AE-8A96-597EA006E992}" type="slidenum">
              <a:rPr lang="en-US" smtClean="0"/>
              <a:t>11</a:t>
            </a:fld>
            <a:endParaRPr lang="en-US" dirty="0"/>
          </a:p>
        </p:txBody>
      </p:sp>
    </p:spTree>
    <p:extLst>
      <p:ext uri="{BB962C8B-B14F-4D97-AF65-F5344CB8AC3E}">
        <p14:creationId xmlns:p14="http://schemas.microsoft.com/office/powerpoint/2010/main" val="159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are getting coverage on practically a daily basis, we embedded our newsfeed scroll on AIHA’s Pandemic Efforts webpage towards the top: </a:t>
            </a:r>
            <a:r>
              <a:rPr lang="en-US" u="sng" dirty="0">
                <a:hlinkClick r:id="rId3"/>
              </a:rPr>
              <a:t>https://www.aiha.org/public-resources/consumer-resources/coronavirus_outbreak_resources/aiha-covid-19-pandemic-efforts</a:t>
            </a:r>
            <a:r>
              <a:rPr lang="en-US" dirty="0"/>
              <a:t> for you to check on periodically.  </a:t>
            </a:r>
          </a:p>
          <a:p>
            <a:endParaRPr lang="en-US" dirty="0"/>
          </a:p>
          <a:p>
            <a:endParaRPr lang="en-US" dirty="0"/>
          </a:p>
        </p:txBody>
      </p:sp>
      <p:sp>
        <p:nvSpPr>
          <p:cNvPr id="4" name="Slide Number Placeholder 3"/>
          <p:cNvSpPr>
            <a:spLocks noGrp="1"/>
          </p:cNvSpPr>
          <p:nvPr>
            <p:ph type="sldNum" sz="quarter" idx="5"/>
          </p:nvPr>
        </p:nvSpPr>
        <p:spPr/>
        <p:txBody>
          <a:bodyPr/>
          <a:lstStyle/>
          <a:p>
            <a:fld id="{EC8A34B7-0816-48AE-8A96-597EA006E992}" type="slidenum">
              <a:rPr lang="en-US" smtClean="0"/>
              <a:t>12</a:t>
            </a:fld>
            <a:endParaRPr lang="en-US" dirty="0"/>
          </a:p>
        </p:txBody>
      </p:sp>
    </p:spTree>
    <p:extLst>
      <p:ext uri="{BB962C8B-B14F-4D97-AF65-F5344CB8AC3E}">
        <p14:creationId xmlns:p14="http://schemas.microsoft.com/office/powerpoint/2010/main" val="5314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owners and operators must consider prevention now, before fully closing buildings and throughout the closure period.</a:t>
            </a:r>
          </a:p>
          <a:p>
            <a:endParaRPr lang="en-US" dirty="0"/>
          </a:p>
          <a:p>
            <a:r>
              <a:rPr lang="en-US" dirty="0"/>
              <a:t>Maintaining indoor environment conditions is of primary importance – specifically , controlling relative humidity. </a:t>
            </a:r>
            <a:r>
              <a:rPr lang="en-US" sz="1200" b="0" i="0" u="none" strike="noStrike" kern="1200" baseline="0" dirty="0">
                <a:solidFill>
                  <a:schemeClr val="tx1"/>
                </a:solidFill>
                <a:latin typeface="+mn-lt"/>
                <a:ea typeface="+mn-ea"/>
                <a:cs typeface="+mn-cs"/>
              </a:rPr>
              <a:t>specifically, controlling</a:t>
            </a:r>
          </a:p>
          <a:p>
            <a:r>
              <a:rPr lang="en-US" sz="1200" b="0" i="0" u="none" strike="noStrike" kern="1200" baseline="0" dirty="0">
                <a:solidFill>
                  <a:schemeClr val="tx1"/>
                </a:solidFill>
                <a:latin typeface="+mn-lt"/>
                <a:ea typeface="+mn-ea"/>
                <a:cs typeface="+mn-cs"/>
              </a:rPr>
              <a:t>relative humidity. Building heating, ventilation, and air-conditioning (HVAC) systems are designed to operate under a heat load produced by people, computers,</a:t>
            </a:r>
          </a:p>
          <a:p>
            <a:r>
              <a:rPr lang="en-US" sz="1200" b="0" i="0" u="none" strike="noStrike" kern="1200" baseline="0" dirty="0">
                <a:solidFill>
                  <a:schemeClr val="tx1"/>
                </a:solidFill>
                <a:latin typeface="+mn-lt"/>
                <a:ea typeface="+mn-ea"/>
                <a:cs typeface="+mn-cs"/>
              </a:rPr>
              <a:t>lights, and other activities. People working from home and People working from home and other altered occupancy patterns reduce a building’s heat load, which can affect an HVAC system’s ability to control relative humidity levels, creating conditions for possible mold and moisture damage to occur. Operating building HVAC and mechanical systems to minimize and control relative humidity during partial and complete closures is critical in order to </a:t>
            </a:r>
            <a:r>
              <a:rPr lang="en-US" sz="1200" b="1" i="0" u="none" strike="noStrike" kern="1200" baseline="0" dirty="0">
                <a:solidFill>
                  <a:schemeClr val="tx1"/>
                </a:solidFill>
                <a:latin typeface="+mn-lt"/>
                <a:ea typeface="+mn-ea"/>
                <a:cs typeface="+mn-cs"/>
              </a:rPr>
              <a:t>avoid the growth of mold </a:t>
            </a:r>
            <a:r>
              <a:rPr lang="en-US" sz="1200" b="0" i="0" u="none" strike="noStrike" kern="1200" baseline="0" dirty="0">
                <a:solidFill>
                  <a:schemeClr val="tx1"/>
                </a:solidFill>
                <a:latin typeface="+mn-lt"/>
                <a:ea typeface="+mn-ea"/>
                <a:cs typeface="+mn-cs"/>
              </a:rPr>
              <a:t>in occupied spaces and HVAC systems. Neglecting to consider the impact of low to no occupancy as we enter the spring and summer months could delay reopening because of mold growth and the need to remediate.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Building water systems are critical and necessary </a:t>
            </a:r>
            <a:r>
              <a:rPr lang="en-US" sz="1200" b="0" i="0" u="none" strike="noStrike" kern="1200" baseline="0" dirty="0">
                <a:solidFill>
                  <a:schemeClr val="tx1"/>
                </a:solidFill>
                <a:latin typeface="+mn-lt"/>
                <a:ea typeface="+mn-ea"/>
                <a:cs typeface="+mn-cs"/>
              </a:rPr>
              <a:t>to all building operations. Waterborne pathogens, particularly </a:t>
            </a:r>
            <a:r>
              <a:rPr lang="en-US" sz="1200" b="0" i="1" u="none" strike="noStrike" kern="1200" baseline="0" dirty="0">
                <a:solidFill>
                  <a:schemeClr val="tx1"/>
                </a:solidFill>
                <a:latin typeface="+mn-lt"/>
                <a:ea typeface="+mn-ea"/>
                <a:cs typeface="+mn-cs"/>
              </a:rPr>
              <a:t>Legionella </a:t>
            </a:r>
            <a:r>
              <a:rPr lang="en-US" sz="1200" b="0" i="0" u="none" strike="noStrike" kern="1200" baseline="0" dirty="0">
                <a:solidFill>
                  <a:schemeClr val="tx1"/>
                </a:solidFill>
                <a:latin typeface="+mn-lt"/>
                <a:ea typeface="+mn-ea"/>
                <a:cs typeface="+mn-cs"/>
              </a:rPr>
              <a:t>bacteria, have become a real threat to the general population, as reflected by a 650 percent increase over the past 15 years. Coincidentally, symptoms of Legionnaires’ disease are similar to those of COVID-19, both typified by fever, cough, and shortness of breath. Building-wide and neighborhood </a:t>
            </a:r>
            <a:r>
              <a:rPr lang="en-US" sz="1200" b="1" i="0" u="none" strike="noStrike" kern="1200" baseline="0" dirty="0">
                <a:solidFill>
                  <a:schemeClr val="tx1"/>
                </a:solidFill>
                <a:latin typeface="+mn-lt"/>
                <a:ea typeface="+mn-ea"/>
                <a:cs typeface="+mn-cs"/>
              </a:rPr>
              <a:t>disruptions in water service have caused many outbreaks of Legionnaires’ disease </a:t>
            </a:r>
            <a:r>
              <a:rPr lang="en-US" sz="1200" b="0" i="0" u="none" strike="noStrike" kern="1200" baseline="0" dirty="0">
                <a:solidFill>
                  <a:schemeClr val="tx1"/>
                </a:solidFill>
                <a:latin typeface="+mn-lt"/>
                <a:ea typeface="+mn-ea"/>
                <a:cs typeface="+mn-cs"/>
              </a:rPr>
              <a:t>in the past.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Finally, prior to re-occupancy, and periodically thereafter, it may be necessary to </a:t>
            </a:r>
            <a:r>
              <a:rPr lang="en-US" sz="1200" b="1" i="0" u="none" strike="noStrike" kern="1200" baseline="0" dirty="0">
                <a:solidFill>
                  <a:schemeClr val="tx1"/>
                </a:solidFill>
                <a:latin typeface="+mn-lt"/>
                <a:ea typeface="+mn-ea"/>
                <a:cs typeface="+mn-cs"/>
              </a:rPr>
              <a:t>clean and disinfect interior occupied spaces, furnishings, and mechanical</a:t>
            </a:r>
          </a:p>
          <a:p>
            <a:r>
              <a:rPr lang="en-US" sz="1200" b="1" i="0" u="none" strike="noStrike" kern="1200" baseline="0" dirty="0">
                <a:solidFill>
                  <a:schemeClr val="tx1"/>
                </a:solidFill>
                <a:latin typeface="+mn-lt"/>
                <a:ea typeface="+mn-ea"/>
                <a:cs typeface="+mn-cs"/>
              </a:rPr>
              <a:t>systems</a:t>
            </a:r>
            <a:r>
              <a:rPr lang="en-US" sz="1200" b="0" i="0" u="none" strike="noStrike" kern="1200" baseline="0" dirty="0">
                <a:solidFill>
                  <a:schemeClr val="tx1"/>
                </a:solidFill>
                <a:latin typeface="+mn-lt"/>
                <a:ea typeface="+mn-ea"/>
                <a:cs typeface="+mn-cs"/>
              </a:rPr>
              <a:t>, to reduce the risk of contracting COVID-19 (see current CDC guidelines).</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C8A34B7-0816-48AE-8A96-597EA006E992}" type="slidenum">
              <a:rPr lang="en-US" smtClean="0"/>
              <a:t>13</a:t>
            </a:fld>
            <a:endParaRPr lang="en-US" dirty="0"/>
          </a:p>
        </p:txBody>
      </p:sp>
    </p:spTree>
    <p:extLst>
      <p:ext uri="{BB962C8B-B14F-4D97-AF65-F5344CB8AC3E}">
        <p14:creationId xmlns:p14="http://schemas.microsoft.com/office/powerpoint/2010/main" val="1548990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1"/>
          </a:xfr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2057400" y="6070600"/>
            <a:ext cx="1143000" cy="365125"/>
          </a:xfrm>
        </p:spPr>
        <p:txBody>
          <a:bodyPr/>
          <a:lstStyle>
            <a:lvl1pPr>
              <a:defRPr>
                <a:solidFill>
                  <a:schemeClr val="bg1"/>
                </a:solidFill>
              </a:defRPr>
            </a:lvl1pPr>
          </a:lstStyle>
          <a:p>
            <a:fld id="{D22B09CC-D811-4C31-AA19-80414DCF38E7}" type="datetimeFigureOut">
              <a:rPr lang="en-US" smtClean="0"/>
              <a:pPr/>
              <a:t>6/17/2020</a:t>
            </a:fld>
            <a:endParaRPr lang="en-US" dirty="0"/>
          </a:p>
        </p:txBody>
      </p:sp>
      <p:sp>
        <p:nvSpPr>
          <p:cNvPr id="5" name="Footer Placeholder 4"/>
          <p:cNvSpPr>
            <a:spLocks noGrp="1"/>
          </p:cNvSpPr>
          <p:nvPr>
            <p:ph type="ftr" sz="quarter" idx="11"/>
          </p:nvPr>
        </p:nvSpPr>
        <p:spPr>
          <a:xfrm>
            <a:off x="3352800" y="6070600"/>
            <a:ext cx="4724400" cy="71120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153400" y="6070600"/>
            <a:ext cx="838200" cy="365125"/>
          </a:xfrm>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302690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42409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244261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a:lvl1pPr>
          </a:lstStyle>
          <a:p>
            <a:fld id="{D22B09CC-D811-4C31-AA19-80414DCF38E7}" type="datetimeFigureOut">
              <a:rPr lang="en-US" smtClean="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239719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48210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416109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338618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282672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409864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386413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B09CC-D811-4C31-AA19-80414DCF38E7}" type="datetimeFigureOut">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53A72-5098-426B-8F04-7A9C9FF90357}" type="slidenum">
              <a:rPr lang="en-US" smtClean="0"/>
              <a:t>‹#›</a:t>
            </a:fld>
            <a:endParaRPr lang="en-US" dirty="0"/>
          </a:p>
        </p:txBody>
      </p:sp>
    </p:spTree>
    <p:extLst>
      <p:ext uri="{BB962C8B-B14F-4D97-AF65-F5344CB8AC3E}">
        <p14:creationId xmlns:p14="http://schemas.microsoft.com/office/powerpoint/2010/main" val="306530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368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57400" y="6070600"/>
            <a:ext cx="1143000" cy="365125"/>
          </a:xfrm>
          <a:prstGeom prst="rect">
            <a:avLst/>
          </a:prstGeom>
        </p:spPr>
        <p:txBody>
          <a:bodyPr vert="horz" lIns="91440" tIns="45720" rIns="91440" bIns="45720" rtlCol="0" anchor="t" anchorCtr="0"/>
          <a:lstStyle>
            <a:lvl1pPr algn="l">
              <a:defRPr sz="1200">
                <a:solidFill>
                  <a:schemeClr val="bg1"/>
                </a:solidFill>
              </a:defRPr>
            </a:lvl1pPr>
          </a:lstStyle>
          <a:p>
            <a:fld id="{D22B09CC-D811-4C31-AA19-80414DCF38E7}" type="datetimeFigureOut">
              <a:rPr lang="en-US" smtClean="0"/>
              <a:pPr/>
              <a:t>6/17/2020</a:t>
            </a:fld>
            <a:endParaRPr lang="en-US" dirty="0"/>
          </a:p>
        </p:txBody>
      </p:sp>
      <p:sp>
        <p:nvSpPr>
          <p:cNvPr id="5" name="Footer Placeholder 4"/>
          <p:cNvSpPr>
            <a:spLocks noGrp="1"/>
          </p:cNvSpPr>
          <p:nvPr>
            <p:ph type="ftr" sz="quarter" idx="3"/>
          </p:nvPr>
        </p:nvSpPr>
        <p:spPr>
          <a:xfrm>
            <a:off x="3352800" y="6070600"/>
            <a:ext cx="4724400" cy="711200"/>
          </a:xfrm>
          <a:prstGeom prst="rect">
            <a:avLst/>
          </a:prstGeom>
        </p:spPr>
        <p:txBody>
          <a:bodyPr vert="horz" lIns="91440" tIns="45720" rIns="91440" bIns="45720" rtlCol="0" anchor="t" anchorCtr="0"/>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153400" y="6070600"/>
            <a:ext cx="838200" cy="365125"/>
          </a:xfrm>
          <a:prstGeom prst="rect">
            <a:avLst/>
          </a:prstGeom>
        </p:spPr>
        <p:txBody>
          <a:bodyPr vert="horz" lIns="91440" tIns="45720" rIns="91440" bIns="45720" rtlCol="0" anchor="ctr"/>
          <a:lstStyle>
            <a:lvl1pPr algn="r">
              <a:defRPr sz="1200" b="1">
                <a:solidFill>
                  <a:schemeClr val="bg1"/>
                </a:solidFill>
              </a:defRPr>
            </a:lvl1pPr>
          </a:lstStyle>
          <a:p>
            <a:fld id="{38453A72-5098-426B-8F04-7A9C9FF90357}" type="slidenum">
              <a:rPr lang="en-US" smtClean="0"/>
              <a:pPr/>
              <a:t>‹#›</a:t>
            </a:fld>
            <a:endParaRPr lang="en-US" dirty="0"/>
          </a:p>
        </p:txBody>
      </p:sp>
    </p:spTree>
    <p:extLst>
      <p:ext uri="{BB962C8B-B14F-4D97-AF65-F5344CB8AC3E}">
        <p14:creationId xmlns:p14="http://schemas.microsoft.com/office/powerpoint/2010/main" val="430853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backtoworksafely.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iha.org/public-resources/consumer-resources/coronavirus_outbreak_resources/aiha-covid-19-pandemic-eff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acktoworksafely.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038A6D-E1B3-41D8-8566-1A9E41CF0D33}"/>
              </a:ext>
            </a:extLst>
          </p:cNvPr>
          <p:cNvSpPr>
            <a:spLocks noGrp="1"/>
          </p:cNvSpPr>
          <p:nvPr>
            <p:ph type="ctrTitle"/>
          </p:nvPr>
        </p:nvSpPr>
        <p:spPr>
          <a:xfrm>
            <a:off x="685800" y="1295401"/>
            <a:ext cx="7086600" cy="2305051"/>
          </a:xfrm>
        </p:spPr>
        <p:txBody>
          <a:bodyPr>
            <a:noAutofit/>
          </a:bodyPr>
          <a:lstStyle/>
          <a:p>
            <a:r>
              <a:rPr lang="en-US" sz="4000" dirty="0">
                <a:latin typeface="Futura" panose="020B0602020204020303" pitchFamily="34" charset="-79"/>
                <a:cs typeface="Futura" panose="020B0602020204020303" pitchFamily="34" charset="-79"/>
              </a:rPr>
              <a:t>Protecting your Workplace &amp; Workforce During COVID-19</a:t>
            </a:r>
            <a:br>
              <a:rPr lang="en-US" dirty="0">
                <a:latin typeface="Futura" panose="020B0602020204020303" pitchFamily="34" charset="-79"/>
                <a:cs typeface="Futura" panose="020B0602020204020303" pitchFamily="34" charset="-79"/>
              </a:rPr>
            </a:br>
            <a:endParaRPr lang="en-US" dirty="0">
              <a:latin typeface="Futura" panose="020B0602020204020303" pitchFamily="34" charset="-79"/>
              <a:cs typeface="Futura" panose="020B0602020204020303" pitchFamily="34" charset="-79"/>
            </a:endParaRPr>
          </a:p>
        </p:txBody>
      </p:sp>
      <p:sp>
        <p:nvSpPr>
          <p:cNvPr id="7" name="Subtitle 6">
            <a:extLst>
              <a:ext uri="{FF2B5EF4-FFF2-40B4-BE49-F238E27FC236}">
                <a16:creationId xmlns:a16="http://schemas.microsoft.com/office/drawing/2014/main" id="{A10C56F6-98EB-461F-8702-1E5C799C011B}"/>
              </a:ext>
            </a:extLst>
          </p:cNvPr>
          <p:cNvSpPr>
            <a:spLocks noGrp="1"/>
          </p:cNvSpPr>
          <p:nvPr>
            <p:ph type="subTitle" idx="1"/>
          </p:nvPr>
        </p:nvSpPr>
        <p:spPr/>
        <p:txBody>
          <a:bodyPr/>
          <a:lstStyle/>
          <a:p>
            <a:r>
              <a:rPr lang="en-US" dirty="0"/>
              <a:t>Tom Grumbles CIH, FAIHA</a:t>
            </a:r>
          </a:p>
        </p:txBody>
      </p:sp>
      <p:pic>
        <p:nvPicPr>
          <p:cNvPr id="2" name="Picture 1">
            <a:extLst>
              <a:ext uri="{FF2B5EF4-FFF2-40B4-BE49-F238E27FC236}">
                <a16:creationId xmlns:a16="http://schemas.microsoft.com/office/drawing/2014/main" id="{BF5574E6-99A0-6440-AD61-3BFDDEE938D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0211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Facility Operations</a:t>
            </a:r>
          </a:p>
        </p:txBody>
      </p:sp>
      <p:sp>
        <p:nvSpPr>
          <p:cNvPr id="7" name="Content Placeholder 6">
            <a:extLst>
              <a:ext uri="{FF2B5EF4-FFF2-40B4-BE49-F238E27FC236}">
                <a16:creationId xmlns:a16="http://schemas.microsoft.com/office/drawing/2014/main" id="{0A19CD42-6EE3-4EBE-8FFA-32D9BAB65943}"/>
              </a:ext>
            </a:extLst>
          </p:cNvPr>
          <p:cNvSpPr>
            <a:spLocks noGrp="1"/>
          </p:cNvSpPr>
          <p:nvPr>
            <p:ph idx="1"/>
          </p:nvPr>
        </p:nvSpPr>
        <p:spPr>
          <a:xfrm>
            <a:off x="304800" y="1600200"/>
            <a:ext cx="8382000" cy="4114800"/>
          </a:xfrm>
        </p:spPr>
        <p:txBody>
          <a:bodyPr>
            <a:normAutofit/>
          </a:bodyPr>
          <a:lstStyle/>
          <a:p>
            <a:r>
              <a:rPr lang="en-US" sz="2000" dirty="0">
                <a:latin typeface="Futura Medium" panose="020B0602020204020303" pitchFamily="34" charset="-79"/>
                <a:cs typeface="Futura Medium" panose="020B0602020204020303" pitchFamily="34" charset="-79"/>
              </a:rPr>
              <a:t>If fans, such as pedestal fans or hard mounted fans, are used in the facility, take steps to minimize air from fans blowing from one person directly at another individual.</a:t>
            </a:r>
          </a:p>
          <a:p>
            <a:r>
              <a:rPr lang="en-US" sz="2000" dirty="0">
                <a:latin typeface="Futura Medium" panose="020B0602020204020303" pitchFamily="34" charset="-79"/>
                <a:cs typeface="Futura Medium" panose="020B0602020204020303" pitchFamily="34" charset="-79"/>
              </a:rPr>
              <a:t>Ensure restroom facilities are under negative pressure.</a:t>
            </a:r>
          </a:p>
          <a:p>
            <a:r>
              <a:rPr lang="en-US" sz="2000" dirty="0">
                <a:latin typeface="Futura Medium" panose="020B0602020204020303" pitchFamily="34" charset="-79"/>
                <a:cs typeface="Futura Medium" panose="020B0602020204020303" pitchFamily="34" charset="-79"/>
              </a:rPr>
              <a:t>Provide paper towels in restrooms and disconnect or tape-off hand air dryers.</a:t>
            </a:r>
          </a:p>
          <a:p>
            <a:r>
              <a:rPr lang="en-US" sz="2000" dirty="0">
                <a:latin typeface="Futura Medium" panose="020B0602020204020303" pitchFamily="34" charset="-79"/>
                <a:cs typeface="Futura Medium" panose="020B0602020204020303" pitchFamily="34" charset="-79"/>
              </a:rPr>
              <a:t>Increase cleaning frequency on high touch surfaces (door knobs, etc.)</a:t>
            </a:r>
          </a:p>
          <a:p>
            <a:pPr marL="0" indent="0">
              <a:buNone/>
            </a:pPr>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100" dirty="0">
              <a:latin typeface="Futura Medium" panose="020B0602020204020303" pitchFamily="34" charset="-79"/>
              <a:cs typeface="Futura Medium" panose="020B0602020204020303" pitchFamily="34" charset="-79"/>
            </a:endParaRPr>
          </a:p>
          <a:p>
            <a:endParaRPr lang="en-US" sz="21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33619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7952C3-D194-4384-A4AE-59057B0A74C2}"/>
              </a:ext>
            </a:extLst>
          </p:cNvPr>
          <p:cNvPicPr>
            <a:picLocks noChangeAspect="1"/>
          </p:cNvPicPr>
          <p:nvPr/>
        </p:nvPicPr>
        <p:blipFill rotWithShape="1">
          <a:blip r:embed="rId3"/>
          <a:srcRect t="10001" r="1666" b="18888"/>
          <a:stretch/>
        </p:blipFill>
        <p:spPr>
          <a:xfrm>
            <a:off x="0" y="762000"/>
            <a:ext cx="9144000" cy="3719593"/>
          </a:xfrm>
          <a:prstGeom prst="rect">
            <a:avLst/>
          </a:prstGeom>
        </p:spPr>
      </p:pic>
      <p:sp>
        <p:nvSpPr>
          <p:cNvPr id="11" name="Rectangle 10">
            <a:extLst>
              <a:ext uri="{FF2B5EF4-FFF2-40B4-BE49-F238E27FC236}">
                <a16:creationId xmlns:a16="http://schemas.microsoft.com/office/drawing/2014/main" id="{AF173F4C-9ABC-4880-85C9-4B5103190C65}"/>
              </a:ext>
            </a:extLst>
          </p:cNvPr>
          <p:cNvSpPr/>
          <p:nvPr/>
        </p:nvSpPr>
        <p:spPr>
          <a:xfrm>
            <a:off x="2667000" y="4648200"/>
            <a:ext cx="3642920" cy="369332"/>
          </a:xfrm>
          <a:prstGeom prst="rect">
            <a:avLst/>
          </a:prstGeom>
        </p:spPr>
        <p:txBody>
          <a:bodyPr wrap="none">
            <a:spAutoFit/>
          </a:bodyPr>
          <a:lstStyle/>
          <a:p>
            <a:r>
              <a:rPr lang="en-US" dirty="0">
                <a:hlinkClick r:id="rId4"/>
              </a:rPr>
              <a:t>https://www.backtoworksafely.org/</a:t>
            </a:r>
            <a:endParaRPr lang="en-US" dirty="0"/>
          </a:p>
        </p:txBody>
      </p:sp>
    </p:spTree>
    <p:extLst>
      <p:ext uri="{BB962C8B-B14F-4D97-AF65-F5344CB8AC3E}">
        <p14:creationId xmlns:p14="http://schemas.microsoft.com/office/powerpoint/2010/main" val="194724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05323E-0095-4E21-A3D1-95929791A4C5}"/>
              </a:ext>
            </a:extLst>
          </p:cNvPr>
          <p:cNvSpPr/>
          <p:nvPr/>
        </p:nvSpPr>
        <p:spPr>
          <a:xfrm>
            <a:off x="647700" y="3886200"/>
            <a:ext cx="78486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u="sng">
                <a:hlinkClick r:id="rId3"/>
              </a:rPr>
              <a:t>https://www.aiha.org/public-resources/consumer-resources/coronavirus_outbreak_resources/aiha-covid-19-pandemic-efforts</a:t>
            </a:r>
            <a:endParaRPr lang="en-US"/>
          </a:p>
        </p:txBody>
      </p:sp>
      <p:pic>
        <p:nvPicPr>
          <p:cNvPr id="7" name="Picture 6">
            <a:extLst>
              <a:ext uri="{FF2B5EF4-FFF2-40B4-BE49-F238E27FC236}">
                <a16:creationId xmlns:a16="http://schemas.microsoft.com/office/drawing/2014/main" id="{64D5F5CC-F2F8-4085-967A-8583CA45A19A}"/>
              </a:ext>
            </a:extLst>
          </p:cNvPr>
          <p:cNvPicPr>
            <a:picLocks noChangeAspect="1"/>
          </p:cNvPicPr>
          <p:nvPr/>
        </p:nvPicPr>
        <p:blipFill rotWithShape="1">
          <a:blip r:embed="rId4"/>
          <a:srcRect l="833" t="10000" r="1667" b="44074"/>
          <a:stretch/>
        </p:blipFill>
        <p:spPr>
          <a:xfrm>
            <a:off x="0" y="870857"/>
            <a:ext cx="9144000" cy="2422769"/>
          </a:xfrm>
          <a:prstGeom prst="rect">
            <a:avLst/>
          </a:prstGeom>
        </p:spPr>
      </p:pic>
    </p:spTree>
    <p:extLst>
      <p:ext uri="{BB962C8B-B14F-4D97-AF65-F5344CB8AC3E}">
        <p14:creationId xmlns:p14="http://schemas.microsoft.com/office/powerpoint/2010/main" val="174380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AF2EE95-410E-4245-9CA4-D775EE29FC2A}"/>
              </a:ext>
            </a:extLst>
          </p:cNvPr>
          <p:cNvSpPr txBox="1"/>
          <p:nvPr/>
        </p:nvSpPr>
        <p:spPr>
          <a:xfrm>
            <a:off x="3505200" y="1295401"/>
            <a:ext cx="5486400" cy="4001095"/>
          </a:xfrm>
          <a:prstGeom prst="rect">
            <a:avLst/>
          </a:prstGeom>
          <a:noFill/>
        </p:spPr>
        <p:txBody>
          <a:bodyPr wrap="square" rtlCol="0">
            <a:spAutoFit/>
          </a:bodyPr>
          <a:lstStyle/>
          <a:p>
            <a:pPr marL="342900" indent="-342900">
              <a:buFont typeface="Arial" panose="020B0604020202020204" pitchFamily="34" charset="0"/>
              <a:buChar char="•"/>
            </a:pPr>
            <a:r>
              <a:rPr lang="en-US" sz="2000" dirty="0"/>
              <a:t>Building Owners and Operators</a:t>
            </a:r>
          </a:p>
          <a:p>
            <a:pPr marL="342900" indent="-342900">
              <a:buFont typeface="Arial" panose="020B0604020202020204" pitchFamily="34" charset="0"/>
              <a:buChar char="•"/>
            </a:pPr>
            <a:r>
              <a:rPr lang="en-US" sz="2000" dirty="0"/>
              <a:t>Maintaining Indoor Environment Conditions</a:t>
            </a:r>
          </a:p>
          <a:p>
            <a:pPr marL="342900" indent="-342900">
              <a:buFont typeface="Arial" panose="020B0604020202020204" pitchFamily="34" charset="0"/>
              <a:buChar char="•"/>
            </a:pPr>
            <a:r>
              <a:rPr lang="en-US" sz="2000" dirty="0"/>
              <a:t>HVAC</a:t>
            </a:r>
          </a:p>
          <a:p>
            <a:pPr marL="342900" indent="-342900">
              <a:buFont typeface="Arial" panose="020B0604020202020204" pitchFamily="34" charset="0"/>
              <a:buChar char="•"/>
            </a:pPr>
            <a:r>
              <a:rPr lang="en-US" sz="2000" dirty="0"/>
              <a:t>Water Systems and Legionella</a:t>
            </a:r>
          </a:p>
          <a:p>
            <a:pPr marL="342900" indent="-342900">
              <a:buFont typeface="Arial" panose="020B0604020202020204" pitchFamily="34" charset="0"/>
              <a:buChar char="•"/>
            </a:pPr>
            <a:r>
              <a:rPr lang="en-US" sz="2000" dirty="0"/>
              <a:t>Cleaning and Disinfecting </a:t>
            </a:r>
          </a:p>
          <a:p>
            <a:endParaRPr lang="en-US" sz="1400" dirty="0"/>
          </a:p>
          <a:p>
            <a:r>
              <a:rPr lang="en-US" sz="1400" b="1" dirty="0"/>
              <a:t>Developed by members of the AIHA Indoor Environmental Quality Committee</a:t>
            </a:r>
          </a:p>
          <a:p>
            <a:endParaRPr lang="en-US" sz="1400" dirty="0"/>
          </a:p>
          <a:p>
            <a:r>
              <a:rPr lang="en-US" sz="1400" dirty="0"/>
              <a:t>• David Krause, PhD, MSPH, CIH</a:t>
            </a:r>
          </a:p>
          <a:p>
            <a:r>
              <a:rPr lang="en-US" sz="1400" dirty="0"/>
              <a:t>• Cheri Marcham, PhD, CIH, CSP, CHMM, FAIHA</a:t>
            </a:r>
          </a:p>
          <a:p>
            <a:r>
              <a:rPr lang="en-US" sz="1400" dirty="0"/>
              <a:t>• John Springston, CIH, CSP, FAIHA</a:t>
            </a:r>
          </a:p>
          <a:p>
            <a:r>
              <a:rPr lang="en-US" sz="1400" dirty="0"/>
              <a:t>• Alex LeBeau, PhD, MPH, CIH</a:t>
            </a:r>
          </a:p>
          <a:p>
            <a:r>
              <a:rPr lang="en-US" sz="1400" dirty="0"/>
              <a:t>• Robert Rottersman, MS, CIH</a:t>
            </a:r>
          </a:p>
          <a:p>
            <a:r>
              <a:rPr lang="en-US" sz="1400" dirty="0"/>
              <a:t>• Timothy Froehlig, CIH</a:t>
            </a:r>
          </a:p>
          <a:p>
            <a:r>
              <a:rPr lang="en-US" sz="1400" dirty="0"/>
              <a:t>• Bart Ashley, CIH, CSP</a:t>
            </a:r>
            <a:endParaRPr lang="en-US" sz="1600" dirty="0"/>
          </a:p>
        </p:txBody>
      </p:sp>
      <p:pic>
        <p:nvPicPr>
          <p:cNvPr id="2" name="Picture 1">
            <a:extLst>
              <a:ext uri="{FF2B5EF4-FFF2-40B4-BE49-F238E27FC236}">
                <a16:creationId xmlns:a16="http://schemas.microsoft.com/office/drawing/2014/main" id="{E6E01950-701A-4C28-9C16-E12C70DFD297}"/>
              </a:ext>
            </a:extLst>
          </p:cNvPr>
          <p:cNvPicPr>
            <a:picLocks noChangeAspect="1"/>
          </p:cNvPicPr>
          <p:nvPr/>
        </p:nvPicPr>
        <p:blipFill rotWithShape="1">
          <a:blip r:embed="rId3"/>
          <a:srcRect l="36666" t="18166" r="35000" b="15926"/>
          <a:stretch/>
        </p:blipFill>
        <p:spPr>
          <a:xfrm>
            <a:off x="413657" y="1295400"/>
            <a:ext cx="2881978" cy="3771006"/>
          </a:xfrm>
          <a:prstGeom prst="rect">
            <a:avLst/>
          </a:prstGeom>
        </p:spPr>
      </p:pic>
    </p:spTree>
    <p:extLst>
      <p:ext uri="{BB962C8B-B14F-4D97-AF65-F5344CB8AC3E}">
        <p14:creationId xmlns:p14="http://schemas.microsoft.com/office/powerpoint/2010/main" val="257009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2DE76D-EDD2-45C7-9987-E23F37240494}"/>
              </a:ext>
            </a:extLst>
          </p:cNvPr>
          <p:cNvPicPr>
            <a:picLocks noChangeAspect="1"/>
          </p:cNvPicPr>
          <p:nvPr/>
        </p:nvPicPr>
        <p:blipFill rotWithShape="1">
          <a:blip r:embed="rId3"/>
          <a:srcRect l="42500" t="23332" r="34999" b="26297"/>
          <a:stretch/>
        </p:blipFill>
        <p:spPr>
          <a:xfrm>
            <a:off x="304800" y="1066800"/>
            <a:ext cx="3267635" cy="4114800"/>
          </a:xfrm>
          <a:prstGeom prst="rect">
            <a:avLst/>
          </a:prstGeom>
        </p:spPr>
      </p:pic>
      <p:pic>
        <p:nvPicPr>
          <p:cNvPr id="8" name="Picture 7">
            <a:extLst>
              <a:ext uri="{FF2B5EF4-FFF2-40B4-BE49-F238E27FC236}">
                <a16:creationId xmlns:a16="http://schemas.microsoft.com/office/drawing/2014/main" id="{254D9C1C-25F2-434A-9B96-6EFD076ED47A}"/>
              </a:ext>
            </a:extLst>
          </p:cNvPr>
          <p:cNvPicPr>
            <a:picLocks noChangeAspect="1"/>
          </p:cNvPicPr>
          <p:nvPr/>
        </p:nvPicPr>
        <p:blipFill rotWithShape="1">
          <a:blip r:embed="rId4"/>
          <a:srcRect l="41667" t="23333" r="34166" b="50000"/>
          <a:stretch/>
        </p:blipFill>
        <p:spPr>
          <a:xfrm>
            <a:off x="6270171" y="1086508"/>
            <a:ext cx="2362200" cy="1466193"/>
          </a:xfrm>
          <a:prstGeom prst="rect">
            <a:avLst/>
          </a:prstGeom>
        </p:spPr>
      </p:pic>
      <p:pic>
        <p:nvPicPr>
          <p:cNvPr id="9" name="Picture 8">
            <a:extLst>
              <a:ext uri="{FF2B5EF4-FFF2-40B4-BE49-F238E27FC236}">
                <a16:creationId xmlns:a16="http://schemas.microsoft.com/office/drawing/2014/main" id="{36C7FB0D-1964-42BC-A7D8-9E717BABFEBE}"/>
              </a:ext>
            </a:extLst>
          </p:cNvPr>
          <p:cNvPicPr>
            <a:picLocks noChangeAspect="1"/>
          </p:cNvPicPr>
          <p:nvPr/>
        </p:nvPicPr>
        <p:blipFill rotWithShape="1">
          <a:blip r:embed="rId5"/>
          <a:srcRect l="40833" t="23333" r="31666" b="18889"/>
          <a:stretch/>
        </p:blipFill>
        <p:spPr>
          <a:xfrm>
            <a:off x="3733800" y="1066800"/>
            <a:ext cx="2514600" cy="2971800"/>
          </a:xfrm>
          <a:prstGeom prst="rect">
            <a:avLst/>
          </a:prstGeom>
        </p:spPr>
      </p:pic>
      <p:pic>
        <p:nvPicPr>
          <p:cNvPr id="10" name="Picture 9">
            <a:extLst>
              <a:ext uri="{FF2B5EF4-FFF2-40B4-BE49-F238E27FC236}">
                <a16:creationId xmlns:a16="http://schemas.microsoft.com/office/drawing/2014/main" id="{C8281A94-C2CF-4A83-9767-6E68CB664913}"/>
              </a:ext>
            </a:extLst>
          </p:cNvPr>
          <p:cNvPicPr>
            <a:picLocks noChangeAspect="1"/>
          </p:cNvPicPr>
          <p:nvPr/>
        </p:nvPicPr>
        <p:blipFill rotWithShape="1">
          <a:blip r:embed="rId6"/>
          <a:srcRect l="15000" t="11481" r="67500" b="57408"/>
          <a:stretch/>
        </p:blipFill>
        <p:spPr>
          <a:xfrm>
            <a:off x="6199414" y="2694214"/>
            <a:ext cx="1268186" cy="1268186"/>
          </a:xfrm>
          <a:prstGeom prst="rect">
            <a:avLst/>
          </a:prstGeom>
        </p:spPr>
      </p:pic>
      <p:pic>
        <p:nvPicPr>
          <p:cNvPr id="11" name="Picture 10">
            <a:extLst>
              <a:ext uri="{FF2B5EF4-FFF2-40B4-BE49-F238E27FC236}">
                <a16:creationId xmlns:a16="http://schemas.microsoft.com/office/drawing/2014/main" id="{9C697215-6DA8-4ED9-9136-CED1CE19F1DD}"/>
              </a:ext>
            </a:extLst>
          </p:cNvPr>
          <p:cNvPicPr>
            <a:picLocks noChangeAspect="1"/>
          </p:cNvPicPr>
          <p:nvPr/>
        </p:nvPicPr>
        <p:blipFill rotWithShape="1">
          <a:blip r:embed="rId6"/>
          <a:srcRect l="15000" t="42593" r="67500" b="28135"/>
          <a:stretch/>
        </p:blipFill>
        <p:spPr>
          <a:xfrm>
            <a:off x="7543801" y="2694214"/>
            <a:ext cx="1347863" cy="1268186"/>
          </a:xfrm>
          <a:prstGeom prst="rect">
            <a:avLst/>
          </a:prstGeom>
        </p:spPr>
      </p:pic>
      <p:pic>
        <p:nvPicPr>
          <p:cNvPr id="12" name="Picture 11">
            <a:extLst>
              <a:ext uri="{FF2B5EF4-FFF2-40B4-BE49-F238E27FC236}">
                <a16:creationId xmlns:a16="http://schemas.microsoft.com/office/drawing/2014/main" id="{638386E1-49B2-454A-BFB8-82DC7C0A8F0E}"/>
              </a:ext>
            </a:extLst>
          </p:cNvPr>
          <p:cNvPicPr>
            <a:picLocks noChangeAspect="1"/>
          </p:cNvPicPr>
          <p:nvPr/>
        </p:nvPicPr>
        <p:blipFill rotWithShape="1">
          <a:blip r:embed="rId7"/>
          <a:srcRect l="35000" t="26296" r="18333" b="51482"/>
          <a:stretch/>
        </p:blipFill>
        <p:spPr>
          <a:xfrm>
            <a:off x="4365172" y="4157687"/>
            <a:ext cx="3864429" cy="1035115"/>
          </a:xfrm>
          <a:prstGeom prst="rect">
            <a:avLst/>
          </a:prstGeom>
        </p:spPr>
      </p:pic>
    </p:spTree>
    <p:extLst>
      <p:ext uri="{BB962C8B-B14F-4D97-AF65-F5344CB8AC3E}">
        <p14:creationId xmlns:p14="http://schemas.microsoft.com/office/powerpoint/2010/main" val="29423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Purpose</a:t>
            </a:r>
          </a:p>
        </p:txBody>
      </p:sp>
      <p:sp>
        <p:nvSpPr>
          <p:cNvPr id="7" name="Content Placeholder 6">
            <a:extLst>
              <a:ext uri="{FF2B5EF4-FFF2-40B4-BE49-F238E27FC236}">
                <a16:creationId xmlns:a16="http://schemas.microsoft.com/office/drawing/2014/main" id="{0A19CD42-6EE3-4EBE-8FFA-32D9BAB65943}"/>
              </a:ext>
            </a:extLst>
          </p:cNvPr>
          <p:cNvSpPr>
            <a:spLocks noGrp="1"/>
          </p:cNvSpPr>
          <p:nvPr>
            <p:ph idx="1"/>
          </p:nvPr>
        </p:nvSpPr>
        <p:spPr/>
        <p:txBody>
          <a:bodyPr/>
          <a:lstStyle/>
          <a:p>
            <a:pPr lvl="0"/>
            <a:r>
              <a:rPr lang="en-US" dirty="0">
                <a:latin typeface="Futura Medium" panose="020B0602020204020303" pitchFamily="34" charset="-79"/>
                <a:cs typeface="Futura Medium" panose="020B0602020204020303" pitchFamily="34" charset="-79"/>
              </a:rPr>
              <a:t>Inform RIPA members about ways to operate safely in the age of COVID-19</a:t>
            </a:r>
          </a:p>
          <a:p>
            <a:pPr lvl="0"/>
            <a:r>
              <a:rPr lang="en-US" dirty="0">
                <a:latin typeface="Futura Medium" panose="020B0602020204020303" pitchFamily="34" charset="-79"/>
                <a:cs typeface="Futura Medium" panose="020B0602020204020303" pitchFamily="34" charset="-79"/>
              </a:rPr>
              <a:t>Provide information on AIHA resources</a:t>
            </a:r>
          </a:p>
          <a:p>
            <a:pPr marL="0" lvl="0" indent="0">
              <a:buNone/>
            </a:pPr>
            <a:endParaRPr lang="en-US" dirty="0">
              <a:latin typeface="Futura Medium" panose="020B0602020204020303" pitchFamily="34" charset="-79"/>
              <a:cs typeface="Futura Medium" panose="020B0602020204020303" pitchFamily="34" charset="-79"/>
            </a:endParaRPr>
          </a:p>
          <a:p>
            <a:endParaRPr lang="en-US" dirty="0"/>
          </a:p>
        </p:txBody>
      </p:sp>
    </p:spTree>
    <p:extLst>
      <p:ext uri="{BB962C8B-B14F-4D97-AF65-F5344CB8AC3E}">
        <p14:creationId xmlns:p14="http://schemas.microsoft.com/office/powerpoint/2010/main" val="165265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Introduction to the AIHA Effort</a:t>
            </a:r>
          </a:p>
        </p:txBody>
      </p:sp>
      <p:sp>
        <p:nvSpPr>
          <p:cNvPr id="25" name="Rounded Rectangle 24">
            <a:extLst>
              <a:ext uri="{FF2B5EF4-FFF2-40B4-BE49-F238E27FC236}">
                <a16:creationId xmlns:a16="http://schemas.microsoft.com/office/drawing/2014/main" id="{89D417E0-A0C9-EB41-9F97-09D07BD0E55B}"/>
              </a:ext>
            </a:extLst>
          </p:cNvPr>
          <p:cNvSpPr/>
          <p:nvPr/>
        </p:nvSpPr>
        <p:spPr>
          <a:xfrm>
            <a:off x="533400" y="1981200"/>
            <a:ext cx="2415746"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Futura Medium" panose="020B0602020204020303" pitchFamily="34" charset="-79"/>
                <a:cs typeface="Futura Medium" panose="020B0602020204020303" pitchFamily="34" charset="-79"/>
              </a:rPr>
              <a:t>Information on COVID-19 and return to work guidance needed by many employment sectors</a:t>
            </a:r>
          </a:p>
        </p:txBody>
      </p:sp>
      <p:sp>
        <p:nvSpPr>
          <p:cNvPr id="27" name="Rounded Rectangle 26">
            <a:extLst>
              <a:ext uri="{FF2B5EF4-FFF2-40B4-BE49-F238E27FC236}">
                <a16:creationId xmlns:a16="http://schemas.microsoft.com/office/drawing/2014/main" id="{E4119FAF-6AC3-204C-8684-7CC1698FE554}"/>
              </a:ext>
            </a:extLst>
          </p:cNvPr>
          <p:cNvSpPr/>
          <p:nvPr/>
        </p:nvSpPr>
        <p:spPr>
          <a:xfrm>
            <a:off x="3330146" y="1981200"/>
            <a:ext cx="2415746" cy="24384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Futura Medium" panose="020B0602020204020303" pitchFamily="34" charset="-79"/>
                <a:cs typeface="Futura Medium" panose="020B0602020204020303" pitchFamily="34" charset="-79"/>
              </a:rPr>
              <a:t>CDC is often looked to but lacks the specific information employers need </a:t>
            </a:r>
          </a:p>
        </p:txBody>
      </p:sp>
      <p:sp>
        <p:nvSpPr>
          <p:cNvPr id="28" name="Rounded Rectangle 27">
            <a:extLst>
              <a:ext uri="{FF2B5EF4-FFF2-40B4-BE49-F238E27FC236}">
                <a16:creationId xmlns:a16="http://schemas.microsoft.com/office/drawing/2014/main" id="{A895C433-B1A8-5A40-914B-A48FE66C9C86}"/>
              </a:ext>
            </a:extLst>
          </p:cNvPr>
          <p:cNvSpPr/>
          <p:nvPr/>
        </p:nvSpPr>
        <p:spPr>
          <a:xfrm>
            <a:off x="6172200" y="1981200"/>
            <a:ext cx="2415746"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Futura" panose="020B0602020204020303" pitchFamily="34" charset="-79"/>
                <a:cs typeface="Futura" panose="020B0602020204020303" pitchFamily="34" charset="-79"/>
              </a:rPr>
              <a:t>AIHA RTW Guides created to help fill the gap</a:t>
            </a:r>
          </a:p>
        </p:txBody>
      </p:sp>
      <p:sp>
        <p:nvSpPr>
          <p:cNvPr id="29" name="Rectangle 28">
            <a:extLst>
              <a:ext uri="{FF2B5EF4-FFF2-40B4-BE49-F238E27FC236}">
                <a16:creationId xmlns:a16="http://schemas.microsoft.com/office/drawing/2014/main" id="{2BA72720-6CA8-9C46-9D06-2D266AADB872}"/>
              </a:ext>
            </a:extLst>
          </p:cNvPr>
          <p:cNvSpPr/>
          <p:nvPr/>
        </p:nvSpPr>
        <p:spPr>
          <a:xfrm>
            <a:off x="5717059" y="4521496"/>
            <a:ext cx="2839995" cy="923330"/>
          </a:xfrm>
          <a:prstGeom prst="rect">
            <a:avLst/>
          </a:prstGeom>
        </p:spPr>
        <p:txBody>
          <a:bodyPr wrap="square">
            <a:spAutoFit/>
          </a:bodyPr>
          <a:lstStyle/>
          <a:p>
            <a:pPr lvl="1" algn="ctr"/>
            <a:r>
              <a:rPr lang="en-US" dirty="0">
                <a:latin typeface="Futura Medium" panose="020B0602020204020303" pitchFamily="34" charset="-79"/>
                <a:cs typeface="Futura Medium" panose="020B0602020204020303" pitchFamily="34" charset="-79"/>
              </a:rPr>
              <a:t>22 volunteers completed 15 guides in the last 5 weeks!</a:t>
            </a:r>
          </a:p>
        </p:txBody>
      </p:sp>
      <p:cxnSp>
        <p:nvCxnSpPr>
          <p:cNvPr id="31" name="Straight Arrow Connector 30">
            <a:extLst>
              <a:ext uri="{FF2B5EF4-FFF2-40B4-BE49-F238E27FC236}">
                <a16:creationId xmlns:a16="http://schemas.microsoft.com/office/drawing/2014/main" id="{092F4C27-2C80-9D43-9E64-36EB9162129B}"/>
              </a:ext>
            </a:extLst>
          </p:cNvPr>
          <p:cNvCxnSpPr/>
          <p:nvPr/>
        </p:nvCxnSpPr>
        <p:spPr>
          <a:xfrm>
            <a:off x="2895600" y="3124200"/>
            <a:ext cx="4345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DAD0BD7-5A43-D145-9C81-BD416A7A6A92}"/>
              </a:ext>
            </a:extLst>
          </p:cNvPr>
          <p:cNvCxnSpPr/>
          <p:nvPr/>
        </p:nvCxnSpPr>
        <p:spPr>
          <a:xfrm>
            <a:off x="5737654" y="3124200"/>
            <a:ext cx="4345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62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AIHA RTW Guides</a:t>
            </a:r>
          </a:p>
        </p:txBody>
      </p:sp>
      <p:sp>
        <p:nvSpPr>
          <p:cNvPr id="7" name="Content Placeholder 6">
            <a:extLst>
              <a:ext uri="{FF2B5EF4-FFF2-40B4-BE49-F238E27FC236}">
                <a16:creationId xmlns:a16="http://schemas.microsoft.com/office/drawing/2014/main" id="{0A19CD42-6EE3-4EBE-8FFA-32D9BAB65943}"/>
              </a:ext>
            </a:extLst>
          </p:cNvPr>
          <p:cNvSpPr>
            <a:spLocks noGrp="1"/>
          </p:cNvSpPr>
          <p:nvPr>
            <p:ph idx="1"/>
          </p:nvPr>
        </p:nvSpPr>
        <p:spPr>
          <a:xfrm>
            <a:off x="304800" y="1600200"/>
            <a:ext cx="8382000" cy="4114800"/>
          </a:xfrm>
        </p:spPr>
        <p:txBody>
          <a:bodyPr>
            <a:normAutofit/>
          </a:bodyPr>
          <a:lstStyle/>
          <a:p>
            <a:r>
              <a:rPr lang="en-US" sz="2400" dirty="0">
                <a:latin typeface="Futura Medium" panose="020B0602020204020303" pitchFamily="34" charset="-79"/>
                <a:cs typeface="Futura Medium" panose="020B0602020204020303" pitchFamily="34" charset="-79"/>
              </a:rPr>
              <a:t>Developed for those smaller business that don't have readily available occupational health and safety resources. </a:t>
            </a:r>
          </a:p>
          <a:p>
            <a:r>
              <a:rPr lang="en-US" sz="2400" dirty="0">
                <a:latin typeface="Futura Medium" panose="020B0602020204020303" pitchFamily="34" charset="-79"/>
                <a:cs typeface="Futura Medium" panose="020B0602020204020303" pitchFamily="34" charset="-79"/>
              </a:rPr>
              <a:t>Encourage employers, employees, and customers to carefully read and implement as many of the recommendations contained in the guidance document provided for your industry as possible.</a:t>
            </a:r>
          </a:p>
          <a:p>
            <a:r>
              <a:rPr lang="en-US" sz="2400" dirty="0">
                <a:latin typeface="Futura Medium" panose="020B0602020204020303" pitchFamily="34" charset="-79"/>
                <a:cs typeface="Futura Medium" panose="020B0602020204020303" pitchFamily="34" charset="-79"/>
              </a:rPr>
              <a:t>Designed for “Return to Work” activity but can be used as a </a:t>
            </a:r>
            <a:r>
              <a:rPr lang="en-US" sz="2400" b="1" dirty="0">
                <a:latin typeface="Futura Medium" panose="020B0602020204020303" pitchFamily="34" charset="-79"/>
                <a:cs typeface="Futura Medium" panose="020B0602020204020303" pitchFamily="34" charset="-79"/>
              </a:rPr>
              <a:t>checklist</a:t>
            </a:r>
            <a:r>
              <a:rPr lang="en-US" sz="2400" dirty="0">
                <a:latin typeface="Futura Medium" panose="020B0602020204020303" pitchFamily="34" charset="-79"/>
                <a:cs typeface="Futura Medium" panose="020B0602020204020303" pitchFamily="34" charset="-79"/>
              </a:rPr>
              <a:t> to evaluate controls for essential businesses that never stopped work</a:t>
            </a:r>
          </a:p>
          <a:p>
            <a:endParaRPr lang="en-US" sz="2400" dirty="0">
              <a:latin typeface="Futura Medium" panose="020B0602020204020303" pitchFamily="34" charset="-79"/>
              <a:cs typeface="Futura Medium" panose="020B0602020204020303" pitchFamily="34" charset="-79"/>
            </a:endParaRPr>
          </a:p>
          <a:p>
            <a:endParaRPr lang="en-US" sz="2400" dirty="0">
              <a:latin typeface="Futura Medium" panose="020B0602020204020303" pitchFamily="34" charset="-79"/>
              <a:cs typeface="Futura Medium" panose="020B0602020204020303" pitchFamily="34" charset="-79"/>
            </a:endParaRPr>
          </a:p>
          <a:p>
            <a:endParaRPr lang="en-US" sz="24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05881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AIHA Guides</a:t>
            </a:r>
          </a:p>
        </p:txBody>
      </p:sp>
      <p:sp>
        <p:nvSpPr>
          <p:cNvPr id="7" name="Content Placeholder 6">
            <a:extLst>
              <a:ext uri="{FF2B5EF4-FFF2-40B4-BE49-F238E27FC236}">
                <a16:creationId xmlns:a16="http://schemas.microsoft.com/office/drawing/2014/main" id="{0A19CD42-6EE3-4EBE-8FFA-32D9BAB65943}"/>
              </a:ext>
            </a:extLst>
          </p:cNvPr>
          <p:cNvSpPr>
            <a:spLocks noGrp="1"/>
          </p:cNvSpPr>
          <p:nvPr>
            <p:ph idx="1"/>
          </p:nvPr>
        </p:nvSpPr>
        <p:spPr>
          <a:xfrm>
            <a:off x="457200" y="1600202"/>
            <a:ext cx="4800600" cy="4368799"/>
          </a:xfrm>
        </p:spPr>
        <p:txBody>
          <a:bodyPr>
            <a:normAutofit/>
          </a:bodyPr>
          <a:lstStyle/>
          <a:p>
            <a:pPr marL="0" indent="0">
              <a:buNone/>
            </a:pPr>
            <a:r>
              <a:rPr lang="en-US" sz="2400" dirty="0">
                <a:latin typeface="Futura Medium" panose="020B0602020204020303" pitchFamily="34" charset="-79"/>
                <a:cs typeface="Futura Medium" panose="020B0602020204020303" pitchFamily="34" charset="-79"/>
              </a:rPr>
              <a:t>This site features expert, industry-specific guidance for both businesses and consumers to safely re-open and re-engage as they emerge from the COVID-19 quarantines.</a:t>
            </a:r>
          </a:p>
          <a:p>
            <a:pPr marL="0" indent="0">
              <a:buNone/>
            </a:pPr>
            <a:endParaRPr lang="en-US" sz="2400" dirty="0">
              <a:latin typeface="Futura Medium" panose="020B0602020204020303" pitchFamily="34" charset="-79"/>
              <a:cs typeface="Futura Medium" panose="020B0602020204020303" pitchFamily="34" charset="-79"/>
            </a:endParaRPr>
          </a:p>
          <a:p>
            <a:pPr marL="0" indent="0">
              <a:buNone/>
            </a:pPr>
            <a:endParaRPr lang="en-US" sz="2400" dirty="0">
              <a:hlinkClick r:id="rId3"/>
            </a:endParaRPr>
          </a:p>
          <a:p>
            <a:pPr marL="0" indent="0">
              <a:buNone/>
            </a:pPr>
            <a:r>
              <a:rPr lang="en-US" sz="2400" dirty="0">
                <a:hlinkClick r:id="rId3"/>
              </a:rPr>
              <a:t>https://www.backtoworksafely.org</a:t>
            </a:r>
            <a:endParaRPr lang="en-US" sz="2400" dirty="0"/>
          </a:p>
        </p:txBody>
      </p:sp>
      <p:pic>
        <p:nvPicPr>
          <p:cNvPr id="6" name="Picture 5">
            <a:extLst>
              <a:ext uri="{FF2B5EF4-FFF2-40B4-BE49-F238E27FC236}">
                <a16:creationId xmlns:a16="http://schemas.microsoft.com/office/drawing/2014/main" id="{5B0A8BDD-8737-0B4F-AEFC-32193F28C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133602"/>
            <a:ext cx="3048287" cy="2502114"/>
          </a:xfrm>
          <a:prstGeom prst="rect">
            <a:avLst/>
          </a:prstGeom>
        </p:spPr>
      </p:pic>
      <p:pic>
        <p:nvPicPr>
          <p:cNvPr id="8" name="Picture 7">
            <a:extLst>
              <a:ext uri="{FF2B5EF4-FFF2-40B4-BE49-F238E27FC236}">
                <a16:creationId xmlns:a16="http://schemas.microsoft.com/office/drawing/2014/main" id="{6A503434-10E1-924A-8D20-412AB70B40C3}"/>
              </a:ext>
            </a:extLst>
          </p:cNvPr>
          <p:cNvPicPr>
            <a:picLocks noChangeAspect="1"/>
          </p:cNvPicPr>
          <p:nvPr/>
        </p:nvPicPr>
        <p:blipFill rotWithShape="1">
          <a:blip r:embed="rId5">
            <a:extLst>
              <a:ext uri="{28A0092B-C50C-407E-A947-70E740481C1C}">
                <a14:useLocalDpi xmlns:a14="http://schemas.microsoft.com/office/drawing/2010/main" val="0"/>
              </a:ext>
            </a:extLst>
          </a:blip>
          <a:srcRect t="16265" b="47101"/>
          <a:stretch/>
        </p:blipFill>
        <p:spPr>
          <a:xfrm>
            <a:off x="5562600" y="1600202"/>
            <a:ext cx="3048287" cy="533400"/>
          </a:xfrm>
          <a:prstGeom prst="rect">
            <a:avLst/>
          </a:prstGeom>
        </p:spPr>
      </p:pic>
    </p:spTree>
    <p:extLst>
      <p:ext uri="{BB962C8B-B14F-4D97-AF65-F5344CB8AC3E}">
        <p14:creationId xmlns:p14="http://schemas.microsoft.com/office/powerpoint/2010/main" val="340307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Guides Include:</a:t>
            </a:r>
          </a:p>
        </p:txBody>
      </p:sp>
      <p:sp>
        <p:nvSpPr>
          <p:cNvPr id="7" name="Content Placeholder 6">
            <a:extLst>
              <a:ext uri="{FF2B5EF4-FFF2-40B4-BE49-F238E27FC236}">
                <a16:creationId xmlns:a16="http://schemas.microsoft.com/office/drawing/2014/main" id="{0A19CD42-6EE3-4EBE-8FFA-32D9BAB65943}"/>
              </a:ext>
            </a:extLst>
          </p:cNvPr>
          <p:cNvSpPr>
            <a:spLocks noGrp="1"/>
          </p:cNvSpPr>
          <p:nvPr>
            <p:ph idx="1"/>
          </p:nvPr>
        </p:nvSpPr>
        <p:spPr>
          <a:xfrm>
            <a:off x="304800" y="1600200"/>
            <a:ext cx="8382000" cy="4114800"/>
          </a:xfrm>
        </p:spPr>
        <p:txBody>
          <a:bodyPr>
            <a:normAutofit lnSpcReduction="10000"/>
          </a:bodyPr>
          <a:lstStyle/>
          <a:p>
            <a:r>
              <a:rPr lang="en-US" sz="2400" dirty="0">
                <a:latin typeface="Futura Medium" panose="020B0602020204020303" pitchFamily="34" charset="-79"/>
                <a:cs typeface="Futura Medium" panose="020B0602020204020303" pitchFamily="34" charset="-79"/>
              </a:rPr>
              <a:t>OSHA compliance in the workplace only part of the need to deal with COVID safety and health</a:t>
            </a:r>
          </a:p>
          <a:p>
            <a:r>
              <a:rPr lang="en-US" sz="2400" dirty="0">
                <a:latin typeface="Futura Medium" panose="020B0602020204020303" pitchFamily="34" charset="-79"/>
                <a:cs typeface="Futura Medium" panose="020B0602020204020303" pitchFamily="34" charset="-79"/>
              </a:rPr>
              <a:t>Examples of specific topics in the Guides:</a:t>
            </a:r>
          </a:p>
          <a:p>
            <a:pPr lvl="2"/>
            <a:r>
              <a:rPr lang="en-US" sz="2000" dirty="0">
                <a:latin typeface="Futura Medium" panose="020B0602020204020303" pitchFamily="34" charset="-79"/>
                <a:cs typeface="Futura Medium" panose="020B0602020204020303" pitchFamily="34" charset="-79"/>
              </a:rPr>
              <a:t>Employee communication</a:t>
            </a:r>
          </a:p>
          <a:p>
            <a:pPr lvl="2"/>
            <a:r>
              <a:rPr lang="en-US" sz="2000" dirty="0">
                <a:latin typeface="Futura Medium" panose="020B0602020204020303" pitchFamily="34" charset="-79"/>
                <a:cs typeface="Futura Medium" panose="020B0602020204020303" pitchFamily="34" charset="-79"/>
              </a:rPr>
              <a:t>Employee wellness and screening</a:t>
            </a:r>
          </a:p>
          <a:p>
            <a:pPr lvl="2"/>
            <a:r>
              <a:rPr lang="en-US" sz="2000" dirty="0">
                <a:latin typeface="Futura Medium" panose="020B0602020204020303" pitchFamily="34" charset="-79"/>
                <a:cs typeface="Futura Medium" panose="020B0602020204020303" pitchFamily="34" charset="-79"/>
              </a:rPr>
              <a:t>Enhanced Cleaning practices</a:t>
            </a:r>
          </a:p>
          <a:p>
            <a:pPr lvl="2"/>
            <a:r>
              <a:rPr lang="en-US" sz="2000" dirty="0">
                <a:latin typeface="Futura Medium" panose="020B0602020204020303" pitchFamily="34" charset="-79"/>
                <a:cs typeface="Futura Medium" panose="020B0602020204020303" pitchFamily="34" charset="-79"/>
              </a:rPr>
              <a:t>Ventilation</a:t>
            </a:r>
          </a:p>
          <a:p>
            <a:pPr lvl="2"/>
            <a:r>
              <a:rPr lang="en-US" sz="2000" dirty="0">
                <a:latin typeface="Futura Medium" panose="020B0602020204020303" pitchFamily="34" charset="-79"/>
                <a:cs typeface="Futura Medium" panose="020B0602020204020303" pitchFamily="34" charset="-79"/>
              </a:rPr>
              <a:t>Restrooms</a:t>
            </a:r>
          </a:p>
          <a:p>
            <a:pPr lvl="2"/>
            <a:r>
              <a:rPr lang="en-US" sz="2000" dirty="0">
                <a:latin typeface="Futura Medium" panose="020B0602020204020303" pitchFamily="34" charset="-79"/>
                <a:cs typeface="Futura Medium" panose="020B0602020204020303" pitchFamily="34" charset="-79"/>
              </a:rPr>
              <a:t>Lunch rooms</a:t>
            </a:r>
          </a:p>
          <a:p>
            <a:pPr lvl="2"/>
            <a:r>
              <a:rPr lang="en-US" sz="2000" dirty="0">
                <a:latin typeface="Futura Medium" panose="020B0602020204020303" pitchFamily="34" charset="-79"/>
                <a:cs typeface="Futura Medium" panose="020B0602020204020303" pitchFamily="34" charset="-79"/>
              </a:rPr>
              <a:t>Receiving and delivery</a:t>
            </a:r>
          </a:p>
          <a:p>
            <a:pPr lvl="2"/>
            <a:r>
              <a:rPr lang="en-US" sz="2000" dirty="0">
                <a:latin typeface="Futura Medium" panose="020B0602020204020303" pitchFamily="34" charset="-79"/>
                <a:cs typeface="Futura Medium" panose="020B0602020204020303" pitchFamily="34" charset="-79"/>
              </a:rPr>
              <a:t>PPE</a:t>
            </a:r>
          </a:p>
          <a:p>
            <a:pPr lvl="1"/>
            <a:endParaRPr lang="en-US" sz="2000" dirty="0">
              <a:latin typeface="Futura Medium" panose="020B0602020204020303" pitchFamily="34" charset="-79"/>
              <a:cs typeface="Futura Medium" panose="020B0602020204020303" pitchFamily="34" charset="-79"/>
            </a:endParaRPr>
          </a:p>
          <a:p>
            <a:endParaRPr lang="en-US" sz="2400" dirty="0">
              <a:latin typeface="Futura Medium" panose="020B0602020204020303" pitchFamily="34" charset="-79"/>
              <a:cs typeface="Futura Medium" panose="020B0602020204020303" pitchFamily="34" charset="-79"/>
            </a:endParaRPr>
          </a:p>
          <a:p>
            <a:endParaRPr lang="en-US" sz="24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01582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Controlling the Spread</a:t>
            </a:r>
          </a:p>
        </p:txBody>
      </p:sp>
      <p:sp>
        <p:nvSpPr>
          <p:cNvPr id="7" name="Content Placeholder 6">
            <a:extLst>
              <a:ext uri="{FF2B5EF4-FFF2-40B4-BE49-F238E27FC236}">
                <a16:creationId xmlns:a16="http://schemas.microsoft.com/office/drawing/2014/main" id="{0A19CD42-6EE3-4EBE-8FFA-32D9BAB65943}"/>
              </a:ext>
            </a:extLst>
          </p:cNvPr>
          <p:cNvSpPr>
            <a:spLocks noGrp="1"/>
          </p:cNvSpPr>
          <p:nvPr>
            <p:ph idx="1"/>
          </p:nvPr>
        </p:nvSpPr>
        <p:spPr>
          <a:xfrm>
            <a:off x="304800" y="1600200"/>
            <a:ext cx="8382000" cy="4114800"/>
          </a:xfrm>
        </p:spPr>
        <p:txBody>
          <a:bodyPr>
            <a:normAutofit lnSpcReduction="10000"/>
          </a:bodyPr>
          <a:lstStyle/>
          <a:p>
            <a:r>
              <a:rPr lang="en-US" sz="2000" dirty="0">
                <a:latin typeface="Futura Medium" panose="020B0602020204020303" pitchFamily="34" charset="-79"/>
                <a:cs typeface="Futura Medium" panose="020B0602020204020303" pitchFamily="34" charset="-79"/>
              </a:rPr>
              <a:t>In alignment with CDC recommendations provide employees with face coverings.</a:t>
            </a:r>
          </a:p>
          <a:p>
            <a:pPr lvl="1"/>
            <a:r>
              <a:rPr lang="en-US" sz="1600" dirty="0">
                <a:latin typeface="Futura Medium" panose="020B0602020204020303" pitchFamily="34" charset="-79"/>
                <a:cs typeface="Futura Medium" panose="020B0602020204020303" pitchFamily="34" charset="-79"/>
              </a:rPr>
              <a:t>NOTE: Face coverings primarily protect others, not yourself.</a:t>
            </a:r>
          </a:p>
          <a:p>
            <a:pPr lvl="1"/>
            <a:r>
              <a:rPr lang="en-US" sz="1600" dirty="0">
                <a:latin typeface="Futura Medium" panose="020B0602020204020303" pitchFamily="34" charset="-79"/>
                <a:cs typeface="Futura Medium" panose="020B0602020204020303" pitchFamily="34" charset="-79"/>
              </a:rPr>
              <a:t>NOTE: If an employer chooses to provide an N95 respirator, please fully consider potential OSHA Respiratory Protection Standard requirements.</a:t>
            </a:r>
          </a:p>
          <a:p>
            <a:r>
              <a:rPr lang="en-US" sz="2000" dirty="0">
                <a:latin typeface="Futura Medium" panose="020B0602020204020303" pitchFamily="34" charset="-79"/>
                <a:cs typeface="Futura Medium" panose="020B0602020204020303" pitchFamily="34" charset="-79"/>
              </a:rPr>
              <a:t>Complete a task-based review/mapping of the business work areas to determine best strategies for social distancing, and ensure staff have face coverings as necessary.</a:t>
            </a:r>
          </a:p>
          <a:p>
            <a:r>
              <a:rPr lang="en-US" sz="2000" dirty="0">
                <a:latin typeface="Futura Medium" panose="020B0602020204020303" pitchFamily="34" charset="-79"/>
                <a:cs typeface="Futura Medium" panose="020B0602020204020303" pitchFamily="34" charset="-79"/>
              </a:rPr>
              <a:t>Where individual workstations prevent 6 foot separation, utilize plastic/plexiglass partitions between employees if possible</a:t>
            </a:r>
          </a:p>
          <a:p>
            <a:r>
              <a:rPr lang="en-US" sz="2000" dirty="0">
                <a:latin typeface="Futura Medium" panose="020B0602020204020303" pitchFamily="34" charset="-79"/>
                <a:cs typeface="Futura Medium" panose="020B0602020204020303" pitchFamily="34" charset="-79"/>
              </a:rPr>
              <a:t>Stagger breaks to reduce people in break areas and modify break areas to allow for physical distancing (i.e. limit number of chairs around table)</a:t>
            </a: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pPr lvl="1"/>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pPr lvl="1"/>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90662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Controlling the Spread</a:t>
            </a:r>
          </a:p>
        </p:txBody>
      </p:sp>
      <p:sp>
        <p:nvSpPr>
          <p:cNvPr id="7" name="Content Placeholder 6">
            <a:extLst>
              <a:ext uri="{FF2B5EF4-FFF2-40B4-BE49-F238E27FC236}">
                <a16:creationId xmlns:a16="http://schemas.microsoft.com/office/drawing/2014/main" id="{0A19CD42-6EE3-4EBE-8FFA-32D9BAB65943}"/>
              </a:ext>
            </a:extLst>
          </p:cNvPr>
          <p:cNvSpPr>
            <a:spLocks noGrp="1"/>
          </p:cNvSpPr>
          <p:nvPr>
            <p:ph idx="1"/>
          </p:nvPr>
        </p:nvSpPr>
        <p:spPr>
          <a:xfrm>
            <a:off x="304800" y="1600200"/>
            <a:ext cx="8382000" cy="4114800"/>
          </a:xfrm>
        </p:spPr>
        <p:txBody>
          <a:bodyPr>
            <a:normAutofit/>
          </a:bodyPr>
          <a:lstStyle/>
          <a:p>
            <a:r>
              <a:rPr lang="en-US" sz="2000" dirty="0">
                <a:latin typeface="Futura Medium" panose="020B0602020204020303" pitchFamily="34" charset="-79"/>
                <a:cs typeface="Futura Medium" panose="020B0602020204020303" pitchFamily="34" charset="-79"/>
              </a:rPr>
              <a:t>Establish an isolated area for all delivery companies to drop off materials and supplies.</a:t>
            </a:r>
          </a:p>
          <a:p>
            <a:r>
              <a:rPr lang="en-US" sz="2000" dirty="0">
                <a:latin typeface="Futura Medium" panose="020B0602020204020303" pitchFamily="34" charset="-79"/>
                <a:cs typeface="Futura Medium" panose="020B0602020204020303" pitchFamily="34" charset="-79"/>
              </a:rPr>
              <a:t>Require delivery and shipping personnel to wear mask and gloves when arriving at the site.</a:t>
            </a:r>
          </a:p>
          <a:p>
            <a:r>
              <a:rPr lang="en-US" sz="2000" dirty="0">
                <a:latin typeface="Futura Medium" panose="020B0602020204020303" pitchFamily="34" charset="-79"/>
                <a:cs typeface="Futura Medium" panose="020B0602020204020303" pitchFamily="34" charset="-79"/>
              </a:rPr>
              <a:t>Consider wiping down/disinfecting all items to be sent to customers prior to shipment.</a:t>
            </a:r>
          </a:p>
          <a:p>
            <a:r>
              <a:rPr lang="en-US" sz="2000" dirty="0">
                <a:latin typeface="Futura Medium" panose="020B0602020204020303" pitchFamily="34" charset="-79"/>
                <a:cs typeface="Futura Medium" panose="020B0602020204020303" pitchFamily="34" charset="-79"/>
              </a:rPr>
              <a:t>Do not share tools if possible. When tools are shared, ensure they are cleaned and disinfected before and after each use.</a:t>
            </a: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pPr lvl="1"/>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pPr lvl="1"/>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a:p>
            <a:endParaRPr lang="en-US" sz="20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35970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BCD3A-CA70-4A62-BB83-9E9054999DFD}"/>
              </a:ext>
            </a:extLst>
          </p:cNvPr>
          <p:cNvSpPr>
            <a:spLocks noGrp="1"/>
          </p:cNvSpPr>
          <p:nvPr>
            <p:ph type="title"/>
          </p:nvPr>
        </p:nvSpPr>
        <p:spPr/>
        <p:txBody>
          <a:bodyPr/>
          <a:lstStyle/>
          <a:p>
            <a:r>
              <a:rPr lang="en-US" dirty="0">
                <a:latin typeface="Futura Medium" panose="020B0602020204020303" pitchFamily="34" charset="-79"/>
                <a:cs typeface="Futura Medium" panose="020B0602020204020303" pitchFamily="34" charset="-79"/>
              </a:rPr>
              <a:t>Employee Wellness</a:t>
            </a:r>
          </a:p>
        </p:txBody>
      </p:sp>
      <p:sp>
        <p:nvSpPr>
          <p:cNvPr id="7" name="Content Placeholder 6">
            <a:extLst>
              <a:ext uri="{FF2B5EF4-FFF2-40B4-BE49-F238E27FC236}">
                <a16:creationId xmlns:a16="http://schemas.microsoft.com/office/drawing/2014/main" id="{0A19CD42-6EE3-4EBE-8FFA-32D9BAB65943}"/>
              </a:ext>
            </a:extLst>
          </p:cNvPr>
          <p:cNvSpPr>
            <a:spLocks noGrp="1"/>
          </p:cNvSpPr>
          <p:nvPr>
            <p:ph idx="1"/>
          </p:nvPr>
        </p:nvSpPr>
        <p:spPr>
          <a:xfrm>
            <a:off x="304800" y="1600200"/>
            <a:ext cx="8382000" cy="4114800"/>
          </a:xfrm>
        </p:spPr>
        <p:txBody>
          <a:bodyPr>
            <a:normAutofit/>
          </a:bodyPr>
          <a:lstStyle/>
          <a:p>
            <a:r>
              <a:rPr lang="en-US" sz="2000" dirty="0">
                <a:latin typeface="Futura Medium" panose="020B0602020204020303" pitchFamily="34" charset="-79"/>
                <a:cs typeface="Futura Medium" panose="020B0602020204020303" pitchFamily="34" charset="-79"/>
              </a:rPr>
              <a:t>Ask employees’ to self monitor their own wellness. If they are not feeling well, they should stay home. Encourage this.</a:t>
            </a:r>
            <a:endParaRPr lang="en-US" sz="2000" dirty="0">
              <a:solidFill>
                <a:srgbClr val="FF0000"/>
              </a:solidFill>
              <a:latin typeface="Futura Medium" panose="020B0602020204020303" pitchFamily="34" charset="-79"/>
              <a:cs typeface="Futura Medium" panose="020B0602020204020303" pitchFamily="34" charset="-79"/>
            </a:endParaRPr>
          </a:p>
          <a:p>
            <a:r>
              <a:rPr lang="en-US" sz="2000" dirty="0">
                <a:latin typeface="Futura Medium" panose="020B0602020204020303" pitchFamily="34" charset="-79"/>
                <a:cs typeface="Futura Medium" panose="020B0602020204020303" pitchFamily="34" charset="-79"/>
              </a:rPr>
              <a:t>Consider screening employee temperatures onsite. Any employee who has a temperature that exceeds 100.4 degrees Fahrenheit should be further evaluated for COVID-19 symptoms to determine their ability to access the workplace.</a:t>
            </a:r>
          </a:p>
          <a:p>
            <a:r>
              <a:rPr lang="en-US" sz="2000" dirty="0">
                <a:latin typeface="Futura Medium" panose="020B0602020204020303" pitchFamily="34" charset="-79"/>
                <a:cs typeface="Futura Medium" panose="020B0602020204020303" pitchFamily="34" charset="-79"/>
              </a:rPr>
              <a:t>Have a plan for steps to take if an employee tests positive for COVID (communication to staff, contact tracing, cleaning, etc.)</a:t>
            </a:r>
          </a:p>
          <a:p>
            <a:pPr lvl="1"/>
            <a:r>
              <a:rPr lang="en-US" sz="2000" dirty="0">
                <a:latin typeface="Futura Medium" panose="020B0602020204020303" pitchFamily="34" charset="-79"/>
                <a:cs typeface="Futura Medium" panose="020B0602020204020303" pitchFamily="34" charset="-79"/>
              </a:rPr>
              <a:t>Remove employees who test positive for a minimum of 14 days</a:t>
            </a:r>
          </a:p>
          <a:p>
            <a:endParaRPr lang="en-US" sz="20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499727536"/>
      </p:ext>
    </p:extLst>
  </p:cSld>
  <p:clrMapOvr>
    <a:masterClrMapping/>
  </p:clrMapOvr>
</p:sld>
</file>

<file path=ppt/theme/theme1.xml><?xml version="1.0" encoding="utf-8"?>
<a:theme xmlns:a="http://schemas.openxmlformats.org/drawingml/2006/main" name="AIHA-Template-Wide">
  <a:themeElements>
    <a:clrScheme name="AIHA">
      <a:dk1>
        <a:sysClr val="windowText" lastClr="000000"/>
      </a:dk1>
      <a:lt1>
        <a:sysClr val="window" lastClr="FFFFFF"/>
      </a:lt1>
      <a:dk2>
        <a:srgbClr val="1F497D"/>
      </a:dk2>
      <a:lt2>
        <a:srgbClr val="EEECE1"/>
      </a:lt2>
      <a:accent1>
        <a:srgbClr val="007FAC"/>
      </a:accent1>
      <a:accent2>
        <a:srgbClr val="77B6D0"/>
      </a:accent2>
      <a:accent3>
        <a:srgbClr val="7E2B97"/>
      </a:accent3>
      <a:accent4>
        <a:srgbClr val="B1C33A"/>
      </a:accent4>
      <a:accent5>
        <a:srgbClr val="4BACC6"/>
      </a:accent5>
      <a:accent6>
        <a:srgbClr val="CAB388"/>
      </a:accent6>
      <a:hlink>
        <a:srgbClr val="0000FF"/>
      </a:hlink>
      <a:folHlink>
        <a:srgbClr val="800080"/>
      </a:folHlink>
    </a:clrScheme>
    <a:fontScheme name="AIH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537916F620A488F4B8CA2B3C7BBE6" ma:contentTypeVersion="7" ma:contentTypeDescription="Create a new document." ma:contentTypeScope="" ma:versionID="9c66c323c07e7306e59124c1f3c180b7">
  <xsd:schema xmlns:xsd="http://www.w3.org/2001/XMLSchema" xmlns:xs="http://www.w3.org/2001/XMLSchema" xmlns:p="http://schemas.microsoft.com/office/2006/metadata/properties" xmlns:ns1="http://schemas.microsoft.com/sharepoint/v3" targetNamespace="http://schemas.microsoft.com/office/2006/metadata/properties" ma:root="true" ma:fieldsID="42fdb557f3aa0ad7634983f3fd3dd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DCA20-5AFD-4B9E-B8B1-5BB91385FE74}">
  <ds:schemaRef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55DD4D6-2FBB-4F9C-BC37-44F24D72E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98781-6587-4237-875D-03C582D057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AIHA-Template-Wide</Template>
  <TotalTime>1154</TotalTime>
  <Words>1240</Words>
  <Application>Microsoft Office PowerPoint</Application>
  <PresentationFormat>On-screen Show (4:3)</PresentationFormat>
  <Paragraphs>121</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Futura</vt:lpstr>
      <vt:lpstr>Futura Medium</vt:lpstr>
      <vt:lpstr>AIHA-Template-Wide</vt:lpstr>
      <vt:lpstr>Protecting your Workplace &amp; Workforce During COVID-19 </vt:lpstr>
      <vt:lpstr>Purpose</vt:lpstr>
      <vt:lpstr>Introduction to the AIHA Effort</vt:lpstr>
      <vt:lpstr>AIHA RTW Guides</vt:lpstr>
      <vt:lpstr>AIHA Guides</vt:lpstr>
      <vt:lpstr>Guides Include:</vt:lpstr>
      <vt:lpstr>Controlling the Spread</vt:lpstr>
      <vt:lpstr>Controlling the Spread</vt:lpstr>
      <vt:lpstr>Employee Wellness</vt:lpstr>
      <vt:lpstr>Facility Operations</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Update</dc:title>
  <dc:creator>Belinda D'Agostino</dc:creator>
  <cp:lastModifiedBy>C. L. Pettit</cp:lastModifiedBy>
  <cp:revision>103</cp:revision>
  <dcterms:created xsi:type="dcterms:W3CDTF">2015-05-07T21:58:39Z</dcterms:created>
  <dcterms:modified xsi:type="dcterms:W3CDTF">2020-06-17T20:33:10Z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0x01010012E537916F620A488F4B8CA2B3C7BBE6</vt:lpwstr>
  </property>
</Properties>
</file>