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2"/>
  </p:notesMasterIdLst>
  <p:sldIdLst>
    <p:sldId id="256" r:id="rId2"/>
    <p:sldId id="258" r:id="rId3"/>
    <p:sldId id="257" r:id="rId4"/>
    <p:sldId id="260" r:id="rId5"/>
    <p:sldId id="259" r:id="rId6"/>
    <p:sldId id="317" r:id="rId7"/>
    <p:sldId id="293" r:id="rId8"/>
    <p:sldId id="294" r:id="rId9"/>
    <p:sldId id="295" r:id="rId10"/>
    <p:sldId id="296" r:id="rId11"/>
    <p:sldId id="316" r:id="rId12"/>
    <p:sldId id="297" r:id="rId13"/>
    <p:sldId id="298" r:id="rId14"/>
    <p:sldId id="299" r:id="rId15"/>
    <p:sldId id="300" r:id="rId16"/>
    <p:sldId id="301" r:id="rId17"/>
    <p:sldId id="302" r:id="rId18"/>
    <p:sldId id="318" r:id="rId19"/>
    <p:sldId id="303" r:id="rId20"/>
    <p:sldId id="304" r:id="rId21"/>
    <p:sldId id="305" r:id="rId22"/>
    <p:sldId id="306" r:id="rId23"/>
    <p:sldId id="307" r:id="rId24"/>
    <p:sldId id="308" r:id="rId25"/>
    <p:sldId id="309" r:id="rId26"/>
    <p:sldId id="310" r:id="rId27"/>
    <p:sldId id="311" r:id="rId28"/>
    <p:sldId id="312" r:id="rId29"/>
    <p:sldId id="319" r:id="rId30"/>
    <p:sldId id="3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4" d="100"/>
          <a:sy n="74" d="100"/>
        </p:scale>
        <p:origin x="3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390DF-D4F0-4BEE-8B87-160C0DDC9388}"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C24583B1-D587-4E71-8392-F734DCD64A50}">
      <dgm:prSet/>
      <dgm:spPr/>
      <dgm:t>
        <a:bodyPr/>
        <a:lstStyle/>
        <a:p>
          <a:r>
            <a:rPr lang="en-US" b="1"/>
            <a:t>Limit the use of LOGSA (Tobyhanna) to testing packagings that “have failed in transportation or which are deemed by DOT to present a significant risk of failure in transportation.</a:t>
          </a:r>
          <a:endParaRPr lang="en-US"/>
        </a:p>
      </dgm:t>
    </dgm:pt>
    <dgm:pt modelId="{94768614-7A27-4D2D-BF85-A906E5D74B98}" type="parTrans" cxnId="{EF63A942-F81E-4127-958E-C6CFD763AC79}">
      <dgm:prSet/>
      <dgm:spPr/>
      <dgm:t>
        <a:bodyPr/>
        <a:lstStyle/>
        <a:p>
          <a:endParaRPr lang="en-US"/>
        </a:p>
      </dgm:t>
    </dgm:pt>
    <dgm:pt modelId="{14B11EC0-DDE1-445C-9399-A9927DBBD20A}" type="sibTrans" cxnId="{EF63A942-F81E-4127-958E-C6CFD763AC79}">
      <dgm:prSet/>
      <dgm:spPr/>
      <dgm:t>
        <a:bodyPr/>
        <a:lstStyle/>
        <a:p>
          <a:endParaRPr lang="en-US"/>
        </a:p>
      </dgm:t>
    </dgm:pt>
    <dgm:pt modelId="{09374B56-2D4C-4F27-933A-0ABEA664D019}">
      <dgm:prSet/>
      <dgm:spPr/>
      <dgm:t>
        <a:bodyPr/>
        <a:lstStyle/>
        <a:p>
          <a:r>
            <a:rPr lang="en-US" b="1" dirty="0"/>
            <a:t>Extend to three (3) years the interval between periodic testing requirements for UN packagings.  Current requirement is annual testing.</a:t>
          </a:r>
          <a:endParaRPr lang="en-US" dirty="0"/>
        </a:p>
      </dgm:t>
    </dgm:pt>
    <dgm:pt modelId="{6ECF620E-2C5C-4A7B-9456-5F5B0B43D742}" type="parTrans" cxnId="{895DC9C7-FFB8-4944-814F-DEDD7A286AFC}">
      <dgm:prSet/>
      <dgm:spPr/>
      <dgm:t>
        <a:bodyPr/>
        <a:lstStyle/>
        <a:p>
          <a:endParaRPr lang="en-US"/>
        </a:p>
      </dgm:t>
    </dgm:pt>
    <dgm:pt modelId="{E13226EF-8EA5-4912-965D-839645BFE743}" type="sibTrans" cxnId="{895DC9C7-FFB8-4944-814F-DEDD7A286AFC}">
      <dgm:prSet/>
      <dgm:spPr/>
      <dgm:t>
        <a:bodyPr/>
        <a:lstStyle/>
        <a:p>
          <a:endParaRPr lang="en-US"/>
        </a:p>
      </dgm:t>
    </dgm:pt>
    <dgm:pt modelId="{DDAD5728-C05F-4D18-9505-5D83D654EFC7}" type="pres">
      <dgm:prSet presAssocID="{A14390DF-D4F0-4BEE-8B87-160C0DDC9388}" presName="hierChild1" presStyleCnt="0">
        <dgm:presLayoutVars>
          <dgm:chPref val="1"/>
          <dgm:dir/>
          <dgm:animOne val="branch"/>
          <dgm:animLvl val="lvl"/>
          <dgm:resizeHandles/>
        </dgm:presLayoutVars>
      </dgm:prSet>
      <dgm:spPr/>
    </dgm:pt>
    <dgm:pt modelId="{DFD3D3E6-32E8-41DE-8738-68D0D306D0EC}" type="pres">
      <dgm:prSet presAssocID="{C24583B1-D587-4E71-8392-F734DCD64A50}" presName="hierRoot1" presStyleCnt="0"/>
      <dgm:spPr/>
    </dgm:pt>
    <dgm:pt modelId="{2C9D66B5-9B4B-4892-8391-EB75CB83842C}" type="pres">
      <dgm:prSet presAssocID="{C24583B1-D587-4E71-8392-F734DCD64A50}" presName="composite" presStyleCnt="0"/>
      <dgm:spPr/>
    </dgm:pt>
    <dgm:pt modelId="{63ACCF5D-6F4B-4CAF-9DDD-B182B9FF3E35}" type="pres">
      <dgm:prSet presAssocID="{C24583B1-D587-4E71-8392-F734DCD64A50}" presName="background" presStyleLbl="node0" presStyleIdx="0" presStyleCnt="2"/>
      <dgm:spPr/>
    </dgm:pt>
    <dgm:pt modelId="{79CA0007-E265-491D-BD24-B626B8B4A60E}" type="pres">
      <dgm:prSet presAssocID="{C24583B1-D587-4E71-8392-F734DCD64A50}" presName="text" presStyleLbl="fgAcc0" presStyleIdx="0" presStyleCnt="2">
        <dgm:presLayoutVars>
          <dgm:chPref val="3"/>
        </dgm:presLayoutVars>
      </dgm:prSet>
      <dgm:spPr/>
    </dgm:pt>
    <dgm:pt modelId="{222665E3-F337-49DC-B4D7-D124823866B1}" type="pres">
      <dgm:prSet presAssocID="{C24583B1-D587-4E71-8392-F734DCD64A50}" presName="hierChild2" presStyleCnt="0"/>
      <dgm:spPr/>
    </dgm:pt>
    <dgm:pt modelId="{2331AC2D-B721-4489-B682-0D53557A779C}" type="pres">
      <dgm:prSet presAssocID="{09374B56-2D4C-4F27-933A-0ABEA664D019}" presName="hierRoot1" presStyleCnt="0"/>
      <dgm:spPr/>
    </dgm:pt>
    <dgm:pt modelId="{66454921-1024-4A84-9BEC-BDB1FEFBCDFD}" type="pres">
      <dgm:prSet presAssocID="{09374B56-2D4C-4F27-933A-0ABEA664D019}" presName="composite" presStyleCnt="0"/>
      <dgm:spPr/>
    </dgm:pt>
    <dgm:pt modelId="{98EE2280-3173-4D4B-BCFB-F98A64285B6D}" type="pres">
      <dgm:prSet presAssocID="{09374B56-2D4C-4F27-933A-0ABEA664D019}" presName="background" presStyleLbl="node0" presStyleIdx="1" presStyleCnt="2"/>
      <dgm:spPr/>
    </dgm:pt>
    <dgm:pt modelId="{67A5615C-E358-41AF-9DC5-796973449FD2}" type="pres">
      <dgm:prSet presAssocID="{09374B56-2D4C-4F27-933A-0ABEA664D019}" presName="text" presStyleLbl="fgAcc0" presStyleIdx="1" presStyleCnt="2">
        <dgm:presLayoutVars>
          <dgm:chPref val="3"/>
        </dgm:presLayoutVars>
      </dgm:prSet>
      <dgm:spPr/>
    </dgm:pt>
    <dgm:pt modelId="{90EA4DF4-2D3D-4860-95B4-FF155F0AD613}" type="pres">
      <dgm:prSet presAssocID="{09374B56-2D4C-4F27-933A-0ABEA664D019}" presName="hierChild2" presStyleCnt="0"/>
      <dgm:spPr/>
    </dgm:pt>
  </dgm:ptLst>
  <dgm:cxnLst>
    <dgm:cxn modelId="{EF63A942-F81E-4127-958E-C6CFD763AC79}" srcId="{A14390DF-D4F0-4BEE-8B87-160C0DDC9388}" destId="{C24583B1-D587-4E71-8392-F734DCD64A50}" srcOrd="0" destOrd="0" parTransId="{94768614-7A27-4D2D-BF85-A906E5D74B98}" sibTransId="{14B11EC0-DDE1-445C-9399-A9927DBBD20A}"/>
    <dgm:cxn modelId="{895DC9C7-FFB8-4944-814F-DEDD7A286AFC}" srcId="{A14390DF-D4F0-4BEE-8B87-160C0DDC9388}" destId="{09374B56-2D4C-4F27-933A-0ABEA664D019}" srcOrd="1" destOrd="0" parTransId="{6ECF620E-2C5C-4A7B-9456-5F5B0B43D742}" sibTransId="{E13226EF-8EA5-4912-965D-839645BFE743}"/>
    <dgm:cxn modelId="{62318ADF-CDD5-4039-A191-823536C82C2A}" type="presOf" srcId="{C24583B1-D587-4E71-8392-F734DCD64A50}" destId="{79CA0007-E265-491D-BD24-B626B8B4A60E}" srcOrd="0" destOrd="0" presId="urn:microsoft.com/office/officeart/2005/8/layout/hierarchy1"/>
    <dgm:cxn modelId="{00C988E9-6978-4BCD-AEF7-8560B6601B2D}" type="presOf" srcId="{09374B56-2D4C-4F27-933A-0ABEA664D019}" destId="{67A5615C-E358-41AF-9DC5-796973449FD2}" srcOrd="0" destOrd="0" presId="urn:microsoft.com/office/officeart/2005/8/layout/hierarchy1"/>
    <dgm:cxn modelId="{70FB7DF2-5D66-41BD-829F-ED1EFF9E3BB2}" type="presOf" srcId="{A14390DF-D4F0-4BEE-8B87-160C0DDC9388}" destId="{DDAD5728-C05F-4D18-9505-5D83D654EFC7}" srcOrd="0" destOrd="0" presId="urn:microsoft.com/office/officeart/2005/8/layout/hierarchy1"/>
    <dgm:cxn modelId="{0071F431-455E-4F26-96AE-8AA2E22F1924}" type="presParOf" srcId="{DDAD5728-C05F-4D18-9505-5D83D654EFC7}" destId="{DFD3D3E6-32E8-41DE-8738-68D0D306D0EC}" srcOrd="0" destOrd="0" presId="urn:microsoft.com/office/officeart/2005/8/layout/hierarchy1"/>
    <dgm:cxn modelId="{57C22194-7800-45DA-B4A6-C95BA36725DB}" type="presParOf" srcId="{DFD3D3E6-32E8-41DE-8738-68D0D306D0EC}" destId="{2C9D66B5-9B4B-4892-8391-EB75CB83842C}" srcOrd="0" destOrd="0" presId="urn:microsoft.com/office/officeart/2005/8/layout/hierarchy1"/>
    <dgm:cxn modelId="{650C5785-19A2-449A-96B7-8D0FE4312AC3}" type="presParOf" srcId="{2C9D66B5-9B4B-4892-8391-EB75CB83842C}" destId="{63ACCF5D-6F4B-4CAF-9DDD-B182B9FF3E35}" srcOrd="0" destOrd="0" presId="urn:microsoft.com/office/officeart/2005/8/layout/hierarchy1"/>
    <dgm:cxn modelId="{959F4B30-9847-4660-B8E0-BC17943B83E6}" type="presParOf" srcId="{2C9D66B5-9B4B-4892-8391-EB75CB83842C}" destId="{79CA0007-E265-491D-BD24-B626B8B4A60E}" srcOrd="1" destOrd="0" presId="urn:microsoft.com/office/officeart/2005/8/layout/hierarchy1"/>
    <dgm:cxn modelId="{065BA947-DF54-413E-9F4F-D251F971B8F7}" type="presParOf" srcId="{DFD3D3E6-32E8-41DE-8738-68D0D306D0EC}" destId="{222665E3-F337-49DC-B4D7-D124823866B1}" srcOrd="1" destOrd="0" presId="urn:microsoft.com/office/officeart/2005/8/layout/hierarchy1"/>
    <dgm:cxn modelId="{1DA7FEB0-6249-44A5-9114-1CC7C1FFDB0E}" type="presParOf" srcId="{DDAD5728-C05F-4D18-9505-5D83D654EFC7}" destId="{2331AC2D-B721-4489-B682-0D53557A779C}" srcOrd="1" destOrd="0" presId="urn:microsoft.com/office/officeart/2005/8/layout/hierarchy1"/>
    <dgm:cxn modelId="{E2DBB284-9320-4ADE-A776-2CD2D45054EA}" type="presParOf" srcId="{2331AC2D-B721-4489-B682-0D53557A779C}" destId="{66454921-1024-4A84-9BEC-BDB1FEFBCDFD}" srcOrd="0" destOrd="0" presId="urn:microsoft.com/office/officeart/2005/8/layout/hierarchy1"/>
    <dgm:cxn modelId="{78413AC9-41AC-4ACB-A61B-B5ED8D3BB629}" type="presParOf" srcId="{66454921-1024-4A84-9BEC-BDB1FEFBCDFD}" destId="{98EE2280-3173-4D4B-BCFB-F98A64285B6D}" srcOrd="0" destOrd="0" presId="urn:microsoft.com/office/officeart/2005/8/layout/hierarchy1"/>
    <dgm:cxn modelId="{21BB8760-998F-4B69-ABE0-BB10EB07E8F2}" type="presParOf" srcId="{66454921-1024-4A84-9BEC-BDB1FEFBCDFD}" destId="{67A5615C-E358-41AF-9DC5-796973449FD2}" srcOrd="1" destOrd="0" presId="urn:microsoft.com/office/officeart/2005/8/layout/hierarchy1"/>
    <dgm:cxn modelId="{6661FB4F-95E0-41AA-B3F2-E251330C82F1}" type="presParOf" srcId="{2331AC2D-B721-4489-B682-0D53557A779C}" destId="{90EA4DF4-2D3D-4860-95B4-FF155F0AD6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F9698-AF3C-4C25-99C3-6A34F0C808A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8A6893-5A09-4982-94AA-253B64EE2236}">
      <dgm:prSet custT="1"/>
      <dgm:spPr/>
      <dgm:t>
        <a:bodyPr/>
        <a:lstStyle/>
        <a:p>
          <a:r>
            <a:rPr lang="en-US" sz="2400" b="1" dirty="0"/>
            <a:t>Ask the DOT inspectors for their ID</a:t>
          </a:r>
          <a:endParaRPr lang="en-US" sz="2400" dirty="0"/>
        </a:p>
      </dgm:t>
    </dgm:pt>
    <dgm:pt modelId="{0F0F86E0-CC89-4BA7-9FBF-55A6D3814716}" type="parTrans" cxnId="{B38C533C-7922-40EC-A295-5D60984EBE18}">
      <dgm:prSet/>
      <dgm:spPr/>
      <dgm:t>
        <a:bodyPr/>
        <a:lstStyle/>
        <a:p>
          <a:endParaRPr lang="en-US"/>
        </a:p>
      </dgm:t>
    </dgm:pt>
    <dgm:pt modelId="{01B9B7FF-9C64-431E-9E82-45F08FACD7B5}" type="sibTrans" cxnId="{B38C533C-7922-40EC-A295-5D60984EBE18}">
      <dgm:prSet/>
      <dgm:spPr/>
      <dgm:t>
        <a:bodyPr/>
        <a:lstStyle/>
        <a:p>
          <a:endParaRPr lang="en-US"/>
        </a:p>
      </dgm:t>
    </dgm:pt>
    <dgm:pt modelId="{3D96226A-9BBD-4074-85F1-8C86793A12CF}">
      <dgm:prSet custT="1"/>
      <dgm:spPr/>
      <dgm:t>
        <a:bodyPr/>
        <a:lstStyle/>
        <a:p>
          <a:r>
            <a:rPr lang="en-US" sz="2400" b="1" dirty="0"/>
            <a:t>Ask why inspector is at your plant</a:t>
          </a:r>
          <a:endParaRPr lang="en-US" sz="2400" dirty="0"/>
        </a:p>
      </dgm:t>
    </dgm:pt>
    <dgm:pt modelId="{42022E29-42F8-416D-B39B-59898150824E}" type="parTrans" cxnId="{613BF404-8A09-438E-8A85-8194C19E95F3}">
      <dgm:prSet/>
      <dgm:spPr/>
      <dgm:t>
        <a:bodyPr/>
        <a:lstStyle/>
        <a:p>
          <a:endParaRPr lang="en-US"/>
        </a:p>
      </dgm:t>
    </dgm:pt>
    <dgm:pt modelId="{D60B7056-47C8-4D6A-9E9D-E9A9786BDAFA}" type="sibTrans" cxnId="{613BF404-8A09-438E-8A85-8194C19E95F3}">
      <dgm:prSet/>
      <dgm:spPr/>
      <dgm:t>
        <a:bodyPr/>
        <a:lstStyle/>
        <a:p>
          <a:endParaRPr lang="en-US"/>
        </a:p>
      </dgm:t>
    </dgm:pt>
    <dgm:pt modelId="{651E8A58-367D-4124-ADF3-0BA192B47267}">
      <dgm:prSet custT="1"/>
      <dgm:spPr/>
      <dgm:t>
        <a:bodyPr/>
        <a:lstStyle/>
        <a:p>
          <a:r>
            <a:rPr lang="en-US" sz="2400" b="1" dirty="0"/>
            <a:t>Keep copies of all DOT records in one location: Make sure at least one other persons knows where to find them</a:t>
          </a:r>
          <a:endParaRPr lang="en-US" sz="2400" dirty="0"/>
        </a:p>
      </dgm:t>
    </dgm:pt>
    <dgm:pt modelId="{036C8E4E-B7EA-4CC5-9FDD-919C02E036A5}" type="parTrans" cxnId="{B6A7024A-411A-4DBE-B1AD-A3759C7EAF4F}">
      <dgm:prSet/>
      <dgm:spPr/>
      <dgm:t>
        <a:bodyPr/>
        <a:lstStyle/>
        <a:p>
          <a:endParaRPr lang="en-US"/>
        </a:p>
      </dgm:t>
    </dgm:pt>
    <dgm:pt modelId="{300A5C22-2AE5-4D16-8658-57C335728487}" type="sibTrans" cxnId="{B6A7024A-411A-4DBE-B1AD-A3759C7EAF4F}">
      <dgm:prSet/>
      <dgm:spPr/>
      <dgm:t>
        <a:bodyPr/>
        <a:lstStyle/>
        <a:p>
          <a:endParaRPr lang="en-US"/>
        </a:p>
      </dgm:t>
    </dgm:pt>
    <dgm:pt modelId="{2AFAE408-15F0-41BF-A1B7-463F95885B0B}">
      <dgm:prSet/>
      <dgm:spPr/>
      <dgm:t>
        <a:bodyPr/>
        <a:lstStyle/>
        <a:p>
          <a:r>
            <a:rPr lang="en-US" b="1" dirty="0"/>
            <a:t>Customer information:</a:t>
          </a:r>
          <a:endParaRPr lang="en-US" dirty="0"/>
        </a:p>
      </dgm:t>
    </dgm:pt>
    <dgm:pt modelId="{9541BE59-E733-4D2D-B1B7-654A9E7AC529}" type="parTrans" cxnId="{174A063C-0F9A-44FB-A2ED-6E2DD9484164}">
      <dgm:prSet/>
      <dgm:spPr/>
      <dgm:t>
        <a:bodyPr/>
        <a:lstStyle/>
        <a:p>
          <a:endParaRPr lang="en-US"/>
        </a:p>
      </dgm:t>
    </dgm:pt>
    <dgm:pt modelId="{1D3DCFFA-955F-4BA0-AD21-5F04FC365815}" type="sibTrans" cxnId="{174A063C-0F9A-44FB-A2ED-6E2DD9484164}">
      <dgm:prSet/>
      <dgm:spPr/>
      <dgm:t>
        <a:bodyPr/>
        <a:lstStyle/>
        <a:p>
          <a:endParaRPr lang="en-US"/>
        </a:p>
      </dgm:t>
    </dgm:pt>
    <dgm:pt modelId="{141FACB1-52DF-4216-B449-8DE01F5E5BC0}">
      <dgm:prSet custT="1"/>
      <dgm:spPr/>
      <dgm:t>
        <a:bodyPr/>
        <a:lstStyle/>
        <a:p>
          <a:r>
            <a:rPr lang="en-US" sz="1800" b="1" dirty="0"/>
            <a:t>DOT inspectors can ask for customer information – 3 or 4  names will suffice with pricing info. redacted</a:t>
          </a:r>
        </a:p>
      </dgm:t>
    </dgm:pt>
    <dgm:pt modelId="{7AA8070E-D175-442C-B2EA-8B8DBA4FFA50}" type="parTrans" cxnId="{6911F946-F612-4E36-B3A7-4CDB033CE9A6}">
      <dgm:prSet/>
      <dgm:spPr/>
      <dgm:t>
        <a:bodyPr/>
        <a:lstStyle/>
        <a:p>
          <a:endParaRPr lang="en-US"/>
        </a:p>
      </dgm:t>
    </dgm:pt>
    <dgm:pt modelId="{8A7E5EAD-71F2-47E7-A39F-CD5D3CBB5FFA}" type="sibTrans" cxnId="{6911F946-F612-4E36-B3A7-4CDB033CE9A6}">
      <dgm:prSet/>
      <dgm:spPr/>
      <dgm:t>
        <a:bodyPr/>
        <a:lstStyle/>
        <a:p>
          <a:endParaRPr lang="en-US"/>
        </a:p>
      </dgm:t>
    </dgm:pt>
    <dgm:pt modelId="{15E12702-FF3B-498E-82F5-C4C19790FD1B}" type="pres">
      <dgm:prSet presAssocID="{90CF9698-AF3C-4C25-99C3-6A34F0C808AC}" presName="root" presStyleCnt="0">
        <dgm:presLayoutVars>
          <dgm:dir/>
          <dgm:resizeHandles val="exact"/>
        </dgm:presLayoutVars>
      </dgm:prSet>
      <dgm:spPr/>
    </dgm:pt>
    <dgm:pt modelId="{A8E8EF7E-ED23-4493-8DE4-46254E7174A1}" type="pres">
      <dgm:prSet presAssocID="{B68A6893-5A09-4982-94AA-253B64EE2236}" presName="compNode" presStyleCnt="0"/>
      <dgm:spPr/>
    </dgm:pt>
    <dgm:pt modelId="{D486B75B-B67D-44C5-BE88-B89ECF32FC41}" type="pres">
      <dgm:prSet presAssocID="{B68A6893-5A09-4982-94AA-253B64EE2236}" presName="bgRect" presStyleLbl="bgShp" presStyleIdx="0" presStyleCnt="4"/>
      <dgm:spPr/>
    </dgm:pt>
    <dgm:pt modelId="{C5A0FB10-69FD-4951-AEDA-05C24DD15371}" type="pres">
      <dgm:prSet presAssocID="{B68A6893-5A09-4982-94AA-253B64EE223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F3248ACE-9927-4324-BAA8-98167F55FDFB}" type="pres">
      <dgm:prSet presAssocID="{B68A6893-5A09-4982-94AA-253B64EE2236}" presName="spaceRect" presStyleCnt="0"/>
      <dgm:spPr/>
    </dgm:pt>
    <dgm:pt modelId="{4FC47FE5-2E94-4235-9030-3BB5237E92BE}" type="pres">
      <dgm:prSet presAssocID="{B68A6893-5A09-4982-94AA-253B64EE2236}" presName="parTx" presStyleLbl="revTx" presStyleIdx="0" presStyleCnt="5">
        <dgm:presLayoutVars>
          <dgm:chMax val="0"/>
          <dgm:chPref val="0"/>
        </dgm:presLayoutVars>
      </dgm:prSet>
      <dgm:spPr/>
    </dgm:pt>
    <dgm:pt modelId="{E6700A93-3FFB-454A-8BEE-2A3D20A888A9}" type="pres">
      <dgm:prSet presAssocID="{01B9B7FF-9C64-431E-9E82-45F08FACD7B5}" presName="sibTrans" presStyleCnt="0"/>
      <dgm:spPr/>
    </dgm:pt>
    <dgm:pt modelId="{1C9BA0D5-D494-4C0A-BA2B-5275F9171B53}" type="pres">
      <dgm:prSet presAssocID="{3D96226A-9BBD-4074-85F1-8C86793A12CF}" presName="compNode" presStyleCnt="0"/>
      <dgm:spPr/>
    </dgm:pt>
    <dgm:pt modelId="{E313F242-91FC-46F9-9276-D5D3760E8150}" type="pres">
      <dgm:prSet presAssocID="{3D96226A-9BBD-4074-85F1-8C86793A12CF}" presName="bgRect" presStyleLbl="bgShp" presStyleIdx="1" presStyleCnt="4"/>
      <dgm:spPr/>
    </dgm:pt>
    <dgm:pt modelId="{73FCFAF6-F28D-4367-80BA-FAF312DEBBDF}" type="pres">
      <dgm:prSet presAssocID="{3D96226A-9BBD-4074-85F1-8C86793A12C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996E8DD9-ABB5-4621-8738-ADF206675FAC}" type="pres">
      <dgm:prSet presAssocID="{3D96226A-9BBD-4074-85F1-8C86793A12CF}" presName="spaceRect" presStyleCnt="0"/>
      <dgm:spPr/>
    </dgm:pt>
    <dgm:pt modelId="{BC90525F-1099-4677-9AB9-35265C6727D9}" type="pres">
      <dgm:prSet presAssocID="{3D96226A-9BBD-4074-85F1-8C86793A12CF}" presName="parTx" presStyleLbl="revTx" presStyleIdx="1" presStyleCnt="5">
        <dgm:presLayoutVars>
          <dgm:chMax val="0"/>
          <dgm:chPref val="0"/>
        </dgm:presLayoutVars>
      </dgm:prSet>
      <dgm:spPr/>
    </dgm:pt>
    <dgm:pt modelId="{5B2A1C4E-7AF7-4A6A-9DC1-89170B1B9B49}" type="pres">
      <dgm:prSet presAssocID="{D60B7056-47C8-4D6A-9E9D-E9A9786BDAFA}" presName="sibTrans" presStyleCnt="0"/>
      <dgm:spPr/>
    </dgm:pt>
    <dgm:pt modelId="{1395EF71-8327-45D2-BB2E-9999F8236D2E}" type="pres">
      <dgm:prSet presAssocID="{651E8A58-367D-4124-ADF3-0BA192B47267}" presName="compNode" presStyleCnt="0"/>
      <dgm:spPr/>
    </dgm:pt>
    <dgm:pt modelId="{A4952FA4-AD2F-4B30-A097-E4233A0627BF}" type="pres">
      <dgm:prSet presAssocID="{651E8A58-367D-4124-ADF3-0BA192B47267}" presName="bgRect" presStyleLbl="bgShp" presStyleIdx="2" presStyleCnt="4"/>
      <dgm:spPr/>
    </dgm:pt>
    <dgm:pt modelId="{69D29495-6127-47E2-A641-2FD63F1AFC2B}" type="pres">
      <dgm:prSet presAssocID="{651E8A58-367D-4124-ADF3-0BA192B472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8532BA4B-C036-43EE-B460-8139EF3D68F3}" type="pres">
      <dgm:prSet presAssocID="{651E8A58-367D-4124-ADF3-0BA192B47267}" presName="spaceRect" presStyleCnt="0"/>
      <dgm:spPr/>
    </dgm:pt>
    <dgm:pt modelId="{90757DDB-C44F-400C-AE53-7C48BE5BCF6C}" type="pres">
      <dgm:prSet presAssocID="{651E8A58-367D-4124-ADF3-0BA192B47267}" presName="parTx" presStyleLbl="revTx" presStyleIdx="2" presStyleCnt="5">
        <dgm:presLayoutVars>
          <dgm:chMax val="0"/>
          <dgm:chPref val="0"/>
        </dgm:presLayoutVars>
      </dgm:prSet>
      <dgm:spPr/>
    </dgm:pt>
    <dgm:pt modelId="{8DD84DDE-8728-4E99-AD5B-0DC7A1670A60}" type="pres">
      <dgm:prSet presAssocID="{300A5C22-2AE5-4D16-8658-57C335728487}" presName="sibTrans" presStyleCnt="0"/>
      <dgm:spPr/>
    </dgm:pt>
    <dgm:pt modelId="{144C53BF-7D3C-40E5-8844-6382FAB9A467}" type="pres">
      <dgm:prSet presAssocID="{2AFAE408-15F0-41BF-A1B7-463F95885B0B}" presName="compNode" presStyleCnt="0"/>
      <dgm:spPr/>
    </dgm:pt>
    <dgm:pt modelId="{AB82B940-0A4A-46B7-85A5-151ABA3EBDEE}" type="pres">
      <dgm:prSet presAssocID="{2AFAE408-15F0-41BF-A1B7-463F95885B0B}" presName="bgRect" presStyleLbl="bgShp" presStyleIdx="3" presStyleCnt="4" custScaleY="173898" custLinFactNeighborX="-540" custLinFactNeighborY="1879"/>
      <dgm:spPr/>
    </dgm:pt>
    <dgm:pt modelId="{2A78AB35-DFDB-4EE1-8BB9-58D98973B2EE}" type="pres">
      <dgm:prSet presAssocID="{2AFAE408-15F0-41BF-A1B7-463F95885B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shing"/>
        </a:ext>
      </dgm:extLst>
    </dgm:pt>
    <dgm:pt modelId="{16D70B82-28E7-4C24-8AC6-8F7A53D7F5AC}" type="pres">
      <dgm:prSet presAssocID="{2AFAE408-15F0-41BF-A1B7-463F95885B0B}" presName="spaceRect" presStyleCnt="0"/>
      <dgm:spPr/>
    </dgm:pt>
    <dgm:pt modelId="{5020405B-1536-4584-9623-1AC91A75D387}" type="pres">
      <dgm:prSet presAssocID="{2AFAE408-15F0-41BF-A1B7-463F95885B0B}" presName="parTx" presStyleLbl="revTx" presStyleIdx="3" presStyleCnt="5" custScaleX="76208">
        <dgm:presLayoutVars>
          <dgm:chMax val="0"/>
          <dgm:chPref val="0"/>
        </dgm:presLayoutVars>
      </dgm:prSet>
      <dgm:spPr/>
    </dgm:pt>
    <dgm:pt modelId="{D1BAEF25-D97C-4B9D-A552-8580E03B834A}" type="pres">
      <dgm:prSet presAssocID="{2AFAE408-15F0-41BF-A1B7-463F95885B0B}" presName="desTx" presStyleLbl="revTx" presStyleIdx="4" presStyleCnt="5" custScaleX="83748" custScaleY="224064">
        <dgm:presLayoutVars/>
      </dgm:prSet>
      <dgm:spPr/>
    </dgm:pt>
  </dgm:ptLst>
  <dgm:cxnLst>
    <dgm:cxn modelId="{613BF404-8A09-438E-8A85-8194C19E95F3}" srcId="{90CF9698-AF3C-4C25-99C3-6A34F0C808AC}" destId="{3D96226A-9BBD-4074-85F1-8C86793A12CF}" srcOrd="1" destOrd="0" parTransId="{42022E29-42F8-416D-B39B-59898150824E}" sibTransId="{D60B7056-47C8-4D6A-9E9D-E9A9786BDAFA}"/>
    <dgm:cxn modelId="{7FAF493B-A5F2-4133-B2D4-076B902703A5}" type="presOf" srcId="{B68A6893-5A09-4982-94AA-253B64EE2236}" destId="{4FC47FE5-2E94-4235-9030-3BB5237E92BE}" srcOrd="0" destOrd="0" presId="urn:microsoft.com/office/officeart/2018/2/layout/IconVerticalSolidList"/>
    <dgm:cxn modelId="{174A063C-0F9A-44FB-A2ED-6E2DD9484164}" srcId="{90CF9698-AF3C-4C25-99C3-6A34F0C808AC}" destId="{2AFAE408-15F0-41BF-A1B7-463F95885B0B}" srcOrd="3" destOrd="0" parTransId="{9541BE59-E733-4D2D-B1B7-654A9E7AC529}" sibTransId="{1D3DCFFA-955F-4BA0-AD21-5F04FC365815}"/>
    <dgm:cxn modelId="{B38C533C-7922-40EC-A295-5D60984EBE18}" srcId="{90CF9698-AF3C-4C25-99C3-6A34F0C808AC}" destId="{B68A6893-5A09-4982-94AA-253B64EE2236}" srcOrd="0" destOrd="0" parTransId="{0F0F86E0-CC89-4BA7-9FBF-55A6D3814716}" sibTransId="{01B9B7FF-9C64-431E-9E82-45F08FACD7B5}"/>
    <dgm:cxn modelId="{F7DD5143-593F-4481-9D6F-BCA9F6F95ECB}" type="presOf" srcId="{2AFAE408-15F0-41BF-A1B7-463F95885B0B}" destId="{5020405B-1536-4584-9623-1AC91A75D387}" srcOrd="0" destOrd="0" presId="urn:microsoft.com/office/officeart/2018/2/layout/IconVerticalSolidList"/>
    <dgm:cxn modelId="{6911F946-F612-4E36-B3A7-4CDB033CE9A6}" srcId="{2AFAE408-15F0-41BF-A1B7-463F95885B0B}" destId="{141FACB1-52DF-4216-B449-8DE01F5E5BC0}" srcOrd="0" destOrd="0" parTransId="{7AA8070E-D175-442C-B2EA-8B8DBA4FFA50}" sibTransId="{8A7E5EAD-71F2-47E7-A39F-CD5D3CBB5FFA}"/>
    <dgm:cxn modelId="{B6A7024A-411A-4DBE-B1AD-A3759C7EAF4F}" srcId="{90CF9698-AF3C-4C25-99C3-6A34F0C808AC}" destId="{651E8A58-367D-4124-ADF3-0BA192B47267}" srcOrd="2" destOrd="0" parTransId="{036C8E4E-B7EA-4CC5-9FDD-919C02E036A5}" sibTransId="{300A5C22-2AE5-4D16-8658-57C335728487}"/>
    <dgm:cxn modelId="{AB9C017F-8772-46AE-941A-AA3561DBBC8A}" type="presOf" srcId="{3D96226A-9BBD-4074-85F1-8C86793A12CF}" destId="{BC90525F-1099-4677-9AB9-35265C6727D9}" srcOrd="0" destOrd="0" presId="urn:microsoft.com/office/officeart/2018/2/layout/IconVerticalSolidList"/>
    <dgm:cxn modelId="{6E685D9C-8A72-4080-8909-CF88B47E7655}" type="presOf" srcId="{141FACB1-52DF-4216-B449-8DE01F5E5BC0}" destId="{D1BAEF25-D97C-4B9D-A552-8580E03B834A}" srcOrd="0" destOrd="0" presId="urn:microsoft.com/office/officeart/2018/2/layout/IconVerticalSolidList"/>
    <dgm:cxn modelId="{905C0AEB-B124-4438-8B44-C80FA86436AC}" type="presOf" srcId="{651E8A58-367D-4124-ADF3-0BA192B47267}" destId="{90757DDB-C44F-400C-AE53-7C48BE5BCF6C}" srcOrd="0" destOrd="0" presId="urn:microsoft.com/office/officeart/2018/2/layout/IconVerticalSolidList"/>
    <dgm:cxn modelId="{A35A22FA-57CC-4F97-8B09-734DF59DA58E}" type="presOf" srcId="{90CF9698-AF3C-4C25-99C3-6A34F0C808AC}" destId="{15E12702-FF3B-498E-82F5-C4C19790FD1B}" srcOrd="0" destOrd="0" presId="urn:microsoft.com/office/officeart/2018/2/layout/IconVerticalSolidList"/>
    <dgm:cxn modelId="{D811E464-F97F-496B-BCB3-59133810AFD1}" type="presParOf" srcId="{15E12702-FF3B-498E-82F5-C4C19790FD1B}" destId="{A8E8EF7E-ED23-4493-8DE4-46254E7174A1}" srcOrd="0" destOrd="0" presId="urn:microsoft.com/office/officeart/2018/2/layout/IconVerticalSolidList"/>
    <dgm:cxn modelId="{223654BF-202F-4EE2-8340-C11DE0D30556}" type="presParOf" srcId="{A8E8EF7E-ED23-4493-8DE4-46254E7174A1}" destId="{D486B75B-B67D-44C5-BE88-B89ECF32FC41}" srcOrd="0" destOrd="0" presId="urn:microsoft.com/office/officeart/2018/2/layout/IconVerticalSolidList"/>
    <dgm:cxn modelId="{FE167C3F-C1A9-4595-9C43-8CD81B9FF9CB}" type="presParOf" srcId="{A8E8EF7E-ED23-4493-8DE4-46254E7174A1}" destId="{C5A0FB10-69FD-4951-AEDA-05C24DD15371}" srcOrd="1" destOrd="0" presId="urn:microsoft.com/office/officeart/2018/2/layout/IconVerticalSolidList"/>
    <dgm:cxn modelId="{A30928D2-734C-4F49-BD02-7EC127AFA91C}" type="presParOf" srcId="{A8E8EF7E-ED23-4493-8DE4-46254E7174A1}" destId="{F3248ACE-9927-4324-BAA8-98167F55FDFB}" srcOrd="2" destOrd="0" presId="urn:microsoft.com/office/officeart/2018/2/layout/IconVerticalSolidList"/>
    <dgm:cxn modelId="{06EFE547-6EA8-45C5-855F-17DEA5AE5098}" type="presParOf" srcId="{A8E8EF7E-ED23-4493-8DE4-46254E7174A1}" destId="{4FC47FE5-2E94-4235-9030-3BB5237E92BE}" srcOrd="3" destOrd="0" presId="urn:microsoft.com/office/officeart/2018/2/layout/IconVerticalSolidList"/>
    <dgm:cxn modelId="{8DEF2803-5F33-450E-BBAB-0CAF8826F1FF}" type="presParOf" srcId="{15E12702-FF3B-498E-82F5-C4C19790FD1B}" destId="{E6700A93-3FFB-454A-8BEE-2A3D20A888A9}" srcOrd="1" destOrd="0" presId="urn:microsoft.com/office/officeart/2018/2/layout/IconVerticalSolidList"/>
    <dgm:cxn modelId="{FE54BE41-BECC-4FEF-829A-1832F79ABD7A}" type="presParOf" srcId="{15E12702-FF3B-498E-82F5-C4C19790FD1B}" destId="{1C9BA0D5-D494-4C0A-BA2B-5275F9171B53}" srcOrd="2" destOrd="0" presId="urn:microsoft.com/office/officeart/2018/2/layout/IconVerticalSolidList"/>
    <dgm:cxn modelId="{DE2F14DB-8CE8-4BE6-B84E-84E5EC9EEF10}" type="presParOf" srcId="{1C9BA0D5-D494-4C0A-BA2B-5275F9171B53}" destId="{E313F242-91FC-46F9-9276-D5D3760E8150}" srcOrd="0" destOrd="0" presId="urn:microsoft.com/office/officeart/2018/2/layout/IconVerticalSolidList"/>
    <dgm:cxn modelId="{BFA10D93-D1A0-4333-9E08-05C05F53C35B}" type="presParOf" srcId="{1C9BA0D5-D494-4C0A-BA2B-5275F9171B53}" destId="{73FCFAF6-F28D-4367-80BA-FAF312DEBBDF}" srcOrd="1" destOrd="0" presId="urn:microsoft.com/office/officeart/2018/2/layout/IconVerticalSolidList"/>
    <dgm:cxn modelId="{B49AF643-5CCE-49F2-A8B9-1CD9AF7D40E3}" type="presParOf" srcId="{1C9BA0D5-D494-4C0A-BA2B-5275F9171B53}" destId="{996E8DD9-ABB5-4621-8738-ADF206675FAC}" srcOrd="2" destOrd="0" presId="urn:microsoft.com/office/officeart/2018/2/layout/IconVerticalSolidList"/>
    <dgm:cxn modelId="{D784931B-3CFA-4F0D-9F57-85DCDD6595DD}" type="presParOf" srcId="{1C9BA0D5-D494-4C0A-BA2B-5275F9171B53}" destId="{BC90525F-1099-4677-9AB9-35265C6727D9}" srcOrd="3" destOrd="0" presId="urn:microsoft.com/office/officeart/2018/2/layout/IconVerticalSolidList"/>
    <dgm:cxn modelId="{6ABC589E-9B04-4587-9A7A-E31AF68D9A96}" type="presParOf" srcId="{15E12702-FF3B-498E-82F5-C4C19790FD1B}" destId="{5B2A1C4E-7AF7-4A6A-9DC1-89170B1B9B49}" srcOrd="3" destOrd="0" presId="urn:microsoft.com/office/officeart/2018/2/layout/IconVerticalSolidList"/>
    <dgm:cxn modelId="{798B4283-07C8-4EFE-9D61-8C5DD6F50298}" type="presParOf" srcId="{15E12702-FF3B-498E-82F5-C4C19790FD1B}" destId="{1395EF71-8327-45D2-BB2E-9999F8236D2E}" srcOrd="4" destOrd="0" presId="urn:microsoft.com/office/officeart/2018/2/layout/IconVerticalSolidList"/>
    <dgm:cxn modelId="{9A5086D0-0BDD-4972-9D7F-17134F148397}" type="presParOf" srcId="{1395EF71-8327-45D2-BB2E-9999F8236D2E}" destId="{A4952FA4-AD2F-4B30-A097-E4233A0627BF}" srcOrd="0" destOrd="0" presId="urn:microsoft.com/office/officeart/2018/2/layout/IconVerticalSolidList"/>
    <dgm:cxn modelId="{1FD52F96-0909-4AC3-9801-AF7113F7E312}" type="presParOf" srcId="{1395EF71-8327-45D2-BB2E-9999F8236D2E}" destId="{69D29495-6127-47E2-A641-2FD63F1AFC2B}" srcOrd="1" destOrd="0" presId="urn:microsoft.com/office/officeart/2018/2/layout/IconVerticalSolidList"/>
    <dgm:cxn modelId="{971DD21C-FD40-40BF-A81D-9419B80101FE}" type="presParOf" srcId="{1395EF71-8327-45D2-BB2E-9999F8236D2E}" destId="{8532BA4B-C036-43EE-B460-8139EF3D68F3}" srcOrd="2" destOrd="0" presId="urn:microsoft.com/office/officeart/2018/2/layout/IconVerticalSolidList"/>
    <dgm:cxn modelId="{88AFF1D8-7731-403D-B546-15039D949255}" type="presParOf" srcId="{1395EF71-8327-45D2-BB2E-9999F8236D2E}" destId="{90757DDB-C44F-400C-AE53-7C48BE5BCF6C}" srcOrd="3" destOrd="0" presId="urn:microsoft.com/office/officeart/2018/2/layout/IconVerticalSolidList"/>
    <dgm:cxn modelId="{5D991DC7-68BC-48C6-BF60-1071E9017121}" type="presParOf" srcId="{15E12702-FF3B-498E-82F5-C4C19790FD1B}" destId="{8DD84DDE-8728-4E99-AD5B-0DC7A1670A60}" srcOrd="5" destOrd="0" presId="urn:microsoft.com/office/officeart/2018/2/layout/IconVerticalSolidList"/>
    <dgm:cxn modelId="{17E7D068-8E9B-41F7-941D-0B9BE73EF799}" type="presParOf" srcId="{15E12702-FF3B-498E-82F5-C4C19790FD1B}" destId="{144C53BF-7D3C-40E5-8844-6382FAB9A467}" srcOrd="6" destOrd="0" presId="urn:microsoft.com/office/officeart/2018/2/layout/IconVerticalSolidList"/>
    <dgm:cxn modelId="{1B9FED3F-2AAE-4F89-BDEF-BB4302257CDF}" type="presParOf" srcId="{144C53BF-7D3C-40E5-8844-6382FAB9A467}" destId="{AB82B940-0A4A-46B7-85A5-151ABA3EBDEE}" srcOrd="0" destOrd="0" presId="urn:microsoft.com/office/officeart/2018/2/layout/IconVerticalSolidList"/>
    <dgm:cxn modelId="{52CEB18C-3A1A-49C4-A37E-A1C36F076BE7}" type="presParOf" srcId="{144C53BF-7D3C-40E5-8844-6382FAB9A467}" destId="{2A78AB35-DFDB-4EE1-8BB9-58D98973B2EE}" srcOrd="1" destOrd="0" presId="urn:microsoft.com/office/officeart/2018/2/layout/IconVerticalSolidList"/>
    <dgm:cxn modelId="{F2F80089-8D42-4FF4-87CD-85E64BE36638}" type="presParOf" srcId="{144C53BF-7D3C-40E5-8844-6382FAB9A467}" destId="{16D70B82-28E7-4C24-8AC6-8F7A53D7F5AC}" srcOrd="2" destOrd="0" presId="urn:microsoft.com/office/officeart/2018/2/layout/IconVerticalSolidList"/>
    <dgm:cxn modelId="{59452287-B55B-4F6B-967D-70880D3A7BF9}" type="presParOf" srcId="{144C53BF-7D3C-40E5-8844-6382FAB9A467}" destId="{5020405B-1536-4584-9623-1AC91A75D387}" srcOrd="3" destOrd="0" presId="urn:microsoft.com/office/officeart/2018/2/layout/IconVerticalSolidList"/>
    <dgm:cxn modelId="{E9E0EF4E-943D-4D6A-86DD-9D3A3B488294}" type="presParOf" srcId="{144C53BF-7D3C-40E5-8844-6382FAB9A467}" destId="{D1BAEF25-D97C-4B9D-A552-8580E03B834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87100-91B5-465B-8DFC-1E869AC2D0D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8E28AD4-5544-46BB-8DB3-5CD1DC0C94DF}">
      <dgm:prSet custT="1"/>
      <dgm:spPr/>
      <dgm:t>
        <a:bodyPr/>
        <a:lstStyle/>
        <a:p>
          <a:r>
            <a:rPr lang="en-US" sz="2000" b="1" dirty="0"/>
            <a:t>Employees should be able to answer basic questions about their jobs.</a:t>
          </a:r>
          <a:endParaRPr lang="en-US" sz="2000" dirty="0"/>
        </a:p>
      </dgm:t>
    </dgm:pt>
    <dgm:pt modelId="{0ADAB903-397B-4B5B-8D3E-E24CE94CA90B}" type="parTrans" cxnId="{9EDF6B01-F49B-4219-B306-CA7DD216F242}">
      <dgm:prSet/>
      <dgm:spPr/>
      <dgm:t>
        <a:bodyPr/>
        <a:lstStyle/>
        <a:p>
          <a:endParaRPr lang="en-US"/>
        </a:p>
      </dgm:t>
    </dgm:pt>
    <dgm:pt modelId="{E2C9637E-7E52-4ECB-8130-EF9CE51142B7}" type="sibTrans" cxnId="{9EDF6B01-F49B-4219-B306-CA7DD216F242}">
      <dgm:prSet/>
      <dgm:spPr/>
      <dgm:t>
        <a:bodyPr/>
        <a:lstStyle/>
        <a:p>
          <a:endParaRPr lang="en-US"/>
        </a:p>
      </dgm:t>
    </dgm:pt>
    <dgm:pt modelId="{043A3BF8-00DA-4472-AEFC-0281AF5131C7}">
      <dgm:prSet custT="1"/>
      <dgm:spPr/>
      <dgm:t>
        <a:bodyPr/>
        <a:lstStyle/>
        <a:p>
          <a:r>
            <a:rPr lang="en-US" sz="2000" b="1" dirty="0"/>
            <a:t>You or another manager should accompany the inspector on the tour.</a:t>
          </a:r>
          <a:endParaRPr lang="en-US" sz="2000" dirty="0"/>
        </a:p>
      </dgm:t>
    </dgm:pt>
    <dgm:pt modelId="{A0C6087E-6F0E-440F-993E-A81DBA951CAD}" type="parTrans" cxnId="{06CFD27B-8C47-4415-B137-A424BE09BD31}">
      <dgm:prSet/>
      <dgm:spPr/>
      <dgm:t>
        <a:bodyPr/>
        <a:lstStyle/>
        <a:p>
          <a:endParaRPr lang="en-US"/>
        </a:p>
      </dgm:t>
    </dgm:pt>
    <dgm:pt modelId="{E37387E7-6040-44B3-9BB1-E41AB6D5F6D3}" type="sibTrans" cxnId="{06CFD27B-8C47-4415-B137-A424BE09BD31}">
      <dgm:prSet/>
      <dgm:spPr/>
      <dgm:t>
        <a:bodyPr/>
        <a:lstStyle/>
        <a:p>
          <a:endParaRPr lang="en-US"/>
        </a:p>
      </dgm:t>
    </dgm:pt>
    <dgm:pt modelId="{08D66434-5853-4E54-BA23-5FDBC119A849}">
      <dgm:prSet custT="1"/>
      <dgm:spPr/>
      <dgm:t>
        <a:bodyPr/>
        <a:lstStyle/>
        <a:p>
          <a:r>
            <a:rPr lang="en-US" sz="2000" b="1" dirty="0"/>
            <a:t>Prepare in advance for an inspection</a:t>
          </a:r>
          <a:endParaRPr lang="en-US" sz="2000" dirty="0"/>
        </a:p>
      </dgm:t>
    </dgm:pt>
    <dgm:pt modelId="{72751C3D-3921-49AD-B13D-FB77D88B281D}" type="parTrans" cxnId="{16AE70F9-01D8-4BB8-A72E-D524C06BAE5B}">
      <dgm:prSet/>
      <dgm:spPr/>
      <dgm:t>
        <a:bodyPr/>
        <a:lstStyle/>
        <a:p>
          <a:endParaRPr lang="en-US"/>
        </a:p>
      </dgm:t>
    </dgm:pt>
    <dgm:pt modelId="{39C2FA1F-878A-4D9A-9051-CBC9734CE5E6}" type="sibTrans" cxnId="{16AE70F9-01D8-4BB8-A72E-D524C06BAE5B}">
      <dgm:prSet/>
      <dgm:spPr/>
      <dgm:t>
        <a:bodyPr/>
        <a:lstStyle/>
        <a:p>
          <a:endParaRPr lang="en-US"/>
        </a:p>
      </dgm:t>
    </dgm:pt>
    <dgm:pt modelId="{75CBD807-5CBA-437E-AE3F-19A32DC7148D}">
      <dgm:prSet custT="1"/>
      <dgm:spPr/>
      <dgm:t>
        <a:bodyPr/>
        <a:lstStyle/>
        <a:p>
          <a:r>
            <a:rPr lang="en-US" sz="2000" b="1" dirty="0"/>
            <a:t>Create your own written record of the visit and what was observed.  Take pictures.</a:t>
          </a:r>
          <a:endParaRPr lang="en-US" sz="2000" dirty="0"/>
        </a:p>
      </dgm:t>
    </dgm:pt>
    <dgm:pt modelId="{DA32AE8F-F2D2-4AD1-B0D2-15D11AF105DF}" type="parTrans" cxnId="{07E60542-6125-4224-83D6-EC6AD09FE50E}">
      <dgm:prSet/>
      <dgm:spPr/>
      <dgm:t>
        <a:bodyPr/>
        <a:lstStyle/>
        <a:p>
          <a:endParaRPr lang="en-US"/>
        </a:p>
      </dgm:t>
    </dgm:pt>
    <dgm:pt modelId="{4C8D2BF5-7B9C-4073-910C-55072EAA5564}" type="sibTrans" cxnId="{07E60542-6125-4224-83D6-EC6AD09FE50E}">
      <dgm:prSet/>
      <dgm:spPr/>
      <dgm:t>
        <a:bodyPr/>
        <a:lstStyle/>
        <a:p>
          <a:endParaRPr lang="en-US"/>
        </a:p>
      </dgm:t>
    </dgm:pt>
    <dgm:pt modelId="{15D01851-DC51-4A87-B3C5-9C98160E428A}">
      <dgm:prSet custT="1"/>
      <dgm:spPr/>
      <dgm:t>
        <a:bodyPr/>
        <a:lstStyle/>
        <a:p>
          <a:r>
            <a:rPr lang="en-US" sz="2000" b="1" dirty="0"/>
            <a:t>On-site testing – RIPA recommends you not test on site; send containers to  Tobyhanna.</a:t>
          </a:r>
          <a:endParaRPr lang="en-US" sz="2000" dirty="0"/>
        </a:p>
      </dgm:t>
    </dgm:pt>
    <dgm:pt modelId="{2A3E8B82-2AE9-4D57-9691-D4FA84D3BA42}" type="parTrans" cxnId="{51A0E6EF-D7CB-499B-B22D-44AF05F630D2}">
      <dgm:prSet/>
      <dgm:spPr/>
      <dgm:t>
        <a:bodyPr/>
        <a:lstStyle/>
        <a:p>
          <a:endParaRPr lang="en-US"/>
        </a:p>
      </dgm:t>
    </dgm:pt>
    <dgm:pt modelId="{123617EE-D6D2-4ADB-A69A-8D531EC87CE2}" type="sibTrans" cxnId="{51A0E6EF-D7CB-499B-B22D-44AF05F630D2}">
      <dgm:prSet/>
      <dgm:spPr/>
      <dgm:t>
        <a:bodyPr/>
        <a:lstStyle/>
        <a:p>
          <a:endParaRPr lang="en-US"/>
        </a:p>
      </dgm:t>
    </dgm:pt>
    <dgm:pt modelId="{22C16368-C291-46A9-B6BE-B6588A95E047}" type="pres">
      <dgm:prSet presAssocID="{8BD87100-91B5-465B-8DFC-1E869AC2D0D9}" presName="outerComposite" presStyleCnt="0">
        <dgm:presLayoutVars>
          <dgm:chMax val="5"/>
          <dgm:dir/>
          <dgm:resizeHandles val="exact"/>
        </dgm:presLayoutVars>
      </dgm:prSet>
      <dgm:spPr/>
    </dgm:pt>
    <dgm:pt modelId="{7DFB81A8-2ACB-4D2F-A876-32FD6DDDDF99}" type="pres">
      <dgm:prSet presAssocID="{8BD87100-91B5-465B-8DFC-1E869AC2D0D9}" presName="dummyMaxCanvas" presStyleCnt="0">
        <dgm:presLayoutVars/>
      </dgm:prSet>
      <dgm:spPr/>
    </dgm:pt>
    <dgm:pt modelId="{D5491D2E-5C39-468E-B784-71E868BAB378}" type="pres">
      <dgm:prSet presAssocID="{8BD87100-91B5-465B-8DFC-1E869AC2D0D9}" presName="FiveNodes_1" presStyleLbl="node1" presStyleIdx="0" presStyleCnt="5">
        <dgm:presLayoutVars>
          <dgm:bulletEnabled val="1"/>
        </dgm:presLayoutVars>
      </dgm:prSet>
      <dgm:spPr/>
    </dgm:pt>
    <dgm:pt modelId="{54DCE5AC-6AA6-4DD7-A308-AF473C18FA74}" type="pres">
      <dgm:prSet presAssocID="{8BD87100-91B5-465B-8DFC-1E869AC2D0D9}" presName="FiveNodes_2" presStyleLbl="node1" presStyleIdx="1" presStyleCnt="5">
        <dgm:presLayoutVars>
          <dgm:bulletEnabled val="1"/>
        </dgm:presLayoutVars>
      </dgm:prSet>
      <dgm:spPr/>
    </dgm:pt>
    <dgm:pt modelId="{1A9FD137-24CD-4A11-947E-BA6BD7AF298F}" type="pres">
      <dgm:prSet presAssocID="{8BD87100-91B5-465B-8DFC-1E869AC2D0D9}" presName="FiveNodes_3" presStyleLbl="node1" presStyleIdx="2" presStyleCnt="5">
        <dgm:presLayoutVars>
          <dgm:bulletEnabled val="1"/>
        </dgm:presLayoutVars>
      </dgm:prSet>
      <dgm:spPr/>
    </dgm:pt>
    <dgm:pt modelId="{93BE1B77-BF1F-4C6A-8B15-B128637A8550}" type="pres">
      <dgm:prSet presAssocID="{8BD87100-91B5-465B-8DFC-1E869AC2D0D9}" presName="FiveNodes_4" presStyleLbl="node1" presStyleIdx="3" presStyleCnt="5">
        <dgm:presLayoutVars>
          <dgm:bulletEnabled val="1"/>
        </dgm:presLayoutVars>
      </dgm:prSet>
      <dgm:spPr/>
    </dgm:pt>
    <dgm:pt modelId="{1B1708F9-8AD5-4215-AF9B-9A133460A526}" type="pres">
      <dgm:prSet presAssocID="{8BD87100-91B5-465B-8DFC-1E869AC2D0D9}" presName="FiveNodes_5" presStyleLbl="node1" presStyleIdx="4" presStyleCnt="5" custScaleY="112161">
        <dgm:presLayoutVars>
          <dgm:bulletEnabled val="1"/>
        </dgm:presLayoutVars>
      </dgm:prSet>
      <dgm:spPr/>
    </dgm:pt>
    <dgm:pt modelId="{DAA7DDE9-437D-4555-9C96-F643FA903F7A}" type="pres">
      <dgm:prSet presAssocID="{8BD87100-91B5-465B-8DFC-1E869AC2D0D9}" presName="FiveConn_1-2" presStyleLbl="fgAccFollowNode1" presStyleIdx="0" presStyleCnt="4">
        <dgm:presLayoutVars>
          <dgm:bulletEnabled val="1"/>
        </dgm:presLayoutVars>
      </dgm:prSet>
      <dgm:spPr/>
    </dgm:pt>
    <dgm:pt modelId="{97987049-CEEA-4939-9C2B-CA7C718853E1}" type="pres">
      <dgm:prSet presAssocID="{8BD87100-91B5-465B-8DFC-1E869AC2D0D9}" presName="FiveConn_2-3" presStyleLbl="fgAccFollowNode1" presStyleIdx="1" presStyleCnt="4">
        <dgm:presLayoutVars>
          <dgm:bulletEnabled val="1"/>
        </dgm:presLayoutVars>
      </dgm:prSet>
      <dgm:spPr/>
    </dgm:pt>
    <dgm:pt modelId="{9CC7DF0C-69A7-495E-B2C4-9F99F70B9B04}" type="pres">
      <dgm:prSet presAssocID="{8BD87100-91B5-465B-8DFC-1E869AC2D0D9}" presName="FiveConn_3-4" presStyleLbl="fgAccFollowNode1" presStyleIdx="2" presStyleCnt="4">
        <dgm:presLayoutVars>
          <dgm:bulletEnabled val="1"/>
        </dgm:presLayoutVars>
      </dgm:prSet>
      <dgm:spPr/>
    </dgm:pt>
    <dgm:pt modelId="{1F2A3F7E-22AE-4C65-B321-66D5E990C1BB}" type="pres">
      <dgm:prSet presAssocID="{8BD87100-91B5-465B-8DFC-1E869AC2D0D9}" presName="FiveConn_4-5" presStyleLbl="fgAccFollowNode1" presStyleIdx="3" presStyleCnt="4">
        <dgm:presLayoutVars>
          <dgm:bulletEnabled val="1"/>
        </dgm:presLayoutVars>
      </dgm:prSet>
      <dgm:spPr/>
    </dgm:pt>
    <dgm:pt modelId="{8EE5BC42-46BD-4396-8C0C-CFB6E8F0FED5}" type="pres">
      <dgm:prSet presAssocID="{8BD87100-91B5-465B-8DFC-1E869AC2D0D9}" presName="FiveNodes_1_text" presStyleLbl="node1" presStyleIdx="4" presStyleCnt="5">
        <dgm:presLayoutVars>
          <dgm:bulletEnabled val="1"/>
        </dgm:presLayoutVars>
      </dgm:prSet>
      <dgm:spPr/>
    </dgm:pt>
    <dgm:pt modelId="{F9DB78A9-DECD-49ED-8243-9AD3A249F821}" type="pres">
      <dgm:prSet presAssocID="{8BD87100-91B5-465B-8DFC-1E869AC2D0D9}" presName="FiveNodes_2_text" presStyleLbl="node1" presStyleIdx="4" presStyleCnt="5">
        <dgm:presLayoutVars>
          <dgm:bulletEnabled val="1"/>
        </dgm:presLayoutVars>
      </dgm:prSet>
      <dgm:spPr/>
    </dgm:pt>
    <dgm:pt modelId="{E876CDDA-3FBD-4B23-906D-1DFC76451F5C}" type="pres">
      <dgm:prSet presAssocID="{8BD87100-91B5-465B-8DFC-1E869AC2D0D9}" presName="FiveNodes_3_text" presStyleLbl="node1" presStyleIdx="4" presStyleCnt="5">
        <dgm:presLayoutVars>
          <dgm:bulletEnabled val="1"/>
        </dgm:presLayoutVars>
      </dgm:prSet>
      <dgm:spPr/>
    </dgm:pt>
    <dgm:pt modelId="{0C0A2359-C552-431A-B995-9D01945DF50E}" type="pres">
      <dgm:prSet presAssocID="{8BD87100-91B5-465B-8DFC-1E869AC2D0D9}" presName="FiveNodes_4_text" presStyleLbl="node1" presStyleIdx="4" presStyleCnt="5">
        <dgm:presLayoutVars>
          <dgm:bulletEnabled val="1"/>
        </dgm:presLayoutVars>
      </dgm:prSet>
      <dgm:spPr/>
    </dgm:pt>
    <dgm:pt modelId="{6DFDB578-1434-4F82-BBAA-BA8083D832AF}" type="pres">
      <dgm:prSet presAssocID="{8BD87100-91B5-465B-8DFC-1E869AC2D0D9}" presName="FiveNodes_5_text" presStyleLbl="node1" presStyleIdx="4" presStyleCnt="5">
        <dgm:presLayoutVars>
          <dgm:bulletEnabled val="1"/>
        </dgm:presLayoutVars>
      </dgm:prSet>
      <dgm:spPr/>
    </dgm:pt>
  </dgm:ptLst>
  <dgm:cxnLst>
    <dgm:cxn modelId="{9EDF6B01-F49B-4219-B306-CA7DD216F242}" srcId="{8BD87100-91B5-465B-8DFC-1E869AC2D0D9}" destId="{D8E28AD4-5544-46BB-8DB3-5CD1DC0C94DF}" srcOrd="0" destOrd="0" parTransId="{0ADAB903-397B-4B5B-8D3E-E24CE94CA90B}" sibTransId="{E2C9637E-7E52-4ECB-8130-EF9CE51142B7}"/>
    <dgm:cxn modelId="{C152B120-FDD5-44A7-9327-B3CE37384FDA}" type="presOf" srcId="{4C8D2BF5-7B9C-4073-910C-55072EAA5564}" destId="{1F2A3F7E-22AE-4C65-B321-66D5E990C1BB}" srcOrd="0" destOrd="0" presId="urn:microsoft.com/office/officeart/2005/8/layout/vProcess5"/>
    <dgm:cxn modelId="{101E6E27-B70D-4FDB-B2F0-2B15BCC8C06A}" type="presOf" srcId="{15D01851-DC51-4A87-B3C5-9C98160E428A}" destId="{6DFDB578-1434-4F82-BBAA-BA8083D832AF}" srcOrd="1" destOrd="0" presId="urn:microsoft.com/office/officeart/2005/8/layout/vProcess5"/>
    <dgm:cxn modelId="{26F72936-0AE0-4C5B-BE69-1DE52CE42D90}" type="presOf" srcId="{D8E28AD4-5544-46BB-8DB3-5CD1DC0C94DF}" destId="{D5491D2E-5C39-468E-B784-71E868BAB378}" srcOrd="0" destOrd="0" presId="urn:microsoft.com/office/officeart/2005/8/layout/vProcess5"/>
    <dgm:cxn modelId="{07E60542-6125-4224-83D6-EC6AD09FE50E}" srcId="{8BD87100-91B5-465B-8DFC-1E869AC2D0D9}" destId="{75CBD807-5CBA-437E-AE3F-19A32DC7148D}" srcOrd="3" destOrd="0" parTransId="{DA32AE8F-F2D2-4AD1-B0D2-15D11AF105DF}" sibTransId="{4C8D2BF5-7B9C-4073-910C-55072EAA5564}"/>
    <dgm:cxn modelId="{743C9F6B-29DD-43C6-B006-251D5B3EE34B}" type="presOf" srcId="{E2C9637E-7E52-4ECB-8130-EF9CE51142B7}" destId="{DAA7DDE9-437D-4555-9C96-F643FA903F7A}" srcOrd="0" destOrd="0" presId="urn:microsoft.com/office/officeart/2005/8/layout/vProcess5"/>
    <dgm:cxn modelId="{1E1F6776-0AFE-44AE-B2A6-E0E1EDA042A0}" type="presOf" srcId="{75CBD807-5CBA-437E-AE3F-19A32DC7148D}" destId="{93BE1B77-BF1F-4C6A-8B15-B128637A8550}" srcOrd="0" destOrd="0" presId="urn:microsoft.com/office/officeart/2005/8/layout/vProcess5"/>
    <dgm:cxn modelId="{0A424D77-7D91-4A36-A7BC-B8D4C7D642D2}" type="presOf" srcId="{D8E28AD4-5544-46BB-8DB3-5CD1DC0C94DF}" destId="{8EE5BC42-46BD-4396-8C0C-CFB6E8F0FED5}" srcOrd="1" destOrd="0" presId="urn:microsoft.com/office/officeart/2005/8/layout/vProcess5"/>
    <dgm:cxn modelId="{F8349658-AB38-4A99-8B85-1900A345A737}" type="presOf" srcId="{08D66434-5853-4E54-BA23-5FDBC119A849}" destId="{E876CDDA-3FBD-4B23-906D-1DFC76451F5C}" srcOrd="1" destOrd="0" presId="urn:microsoft.com/office/officeart/2005/8/layout/vProcess5"/>
    <dgm:cxn modelId="{06CFD27B-8C47-4415-B137-A424BE09BD31}" srcId="{8BD87100-91B5-465B-8DFC-1E869AC2D0D9}" destId="{043A3BF8-00DA-4472-AEFC-0281AF5131C7}" srcOrd="1" destOrd="0" parTransId="{A0C6087E-6F0E-440F-993E-A81DBA951CAD}" sibTransId="{E37387E7-6040-44B3-9BB1-E41AB6D5F6D3}"/>
    <dgm:cxn modelId="{A1AEC17D-D997-4F65-9837-38D05238FAAA}" type="presOf" srcId="{8BD87100-91B5-465B-8DFC-1E869AC2D0D9}" destId="{22C16368-C291-46A9-B6BE-B6588A95E047}" srcOrd="0" destOrd="0" presId="urn:microsoft.com/office/officeart/2005/8/layout/vProcess5"/>
    <dgm:cxn modelId="{54B7487E-04D4-44C1-8616-504DBC27E7D2}" type="presOf" srcId="{15D01851-DC51-4A87-B3C5-9C98160E428A}" destId="{1B1708F9-8AD5-4215-AF9B-9A133460A526}" srcOrd="0" destOrd="0" presId="urn:microsoft.com/office/officeart/2005/8/layout/vProcess5"/>
    <dgm:cxn modelId="{9701947E-FEFD-430C-A706-E0DF69E1C569}" type="presOf" srcId="{043A3BF8-00DA-4472-AEFC-0281AF5131C7}" destId="{F9DB78A9-DECD-49ED-8243-9AD3A249F821}" srcOrd="1" destOrd="0" presId="urn:microsoft.com/office/officeart/2005/8/layout/vProcess5"/>
    <dgm:cxn modelId="{9B3CCB88-780A-4221-9E49-31FEC746B149}" type="presOf" srcId="{39C2FA1F-878A-4D9A-9051-CBC9734CE5E6}" destId="{9CC7DF0C-69A7-495E-B2C4-9F99F70B9B04}" srcOrd="0" destOrd="0" presId="urn:microsoft.com/office/officeart/2005/8/layout/vProcess5"/>
    <dgm:cxn modelId="{98226AA1-757B-4B4C-9F42-5DCD7083489D}" type="presOf" srcId="{75CBD807-5CBA-437E-AE3F-19A32DC7148D}" destId="{0C0A2359-C552-431A-B995-9D01945DF50E}" srcOrd="1" destOrd="0" presId="urn:microsoft.com/office/officeart/2005/8/layout/vProcess5"/>
    <dgm:cxn modelId="{49DC6EB2-3884-4835-B315-D6AA5B414D0A}" type="presOf" srcId="{E37387E7-6040-44B3-9BB1-E41AB6D5F6D3}" destId="{97987049-CEEA-4939-9C2B-CA7C718853E1}" srcOrd="0" destOrd="0" presId="urn:microsoft.com/office/officeart/2005/8/layout/vProcess5"/>
    <dgm:cxn modelId="{BC319ABC-1C8B-4FC7-ABA2-D7FE240ABCDA}" type="presOf" srcId="{08D66434-5853-4E54-BA23-5FDBC119A849}" destId="{1A9FD137-24CD-4A11-947E-BA6BD7AF298F}" srcOrd="0" destOrd="0" presId="urn:microsoft.com/office/officeart/2005/8/layout/vProcess5"/>
    <dgm:cxn modelId="{51A0E6EF-D7CB-499B-B22D-44AF05F630D2}" srcId="{8BD87100-91B5-465B-8DFC-1E869AC2D0D9}" destId="{15D01851-DC51-4A87-B3C5-9C98160E428A}" srcOrd="4" destOrd="0" parTransId="{2A3E8B82-2AE9-4D57-9691-D4FA84D3BA42}" sibTransId="{123617EE-D6D2-4ADB-A69A-8D531EC87CE2}"/>
    <dgm:cxn modelId="{0D5666F0-A5B4-4B4E-8EF0-0376F21B30C8}" type="presOf" srcId="{043A3BF8-00DA-4472-AEFC-0281AF5131C7}" destId="{54DCE5AC-6AA6-4DD7-A308-AF473C18FA74}" srcOrd="0" destOrd="0" presId="urn:microsoft.com/office/officeart/2005/8/layout/vProcess5"/>
    <dgm:cxn modelId="{16AE70F9-01D8-4BB8-A72E-D524C06BAE5B}" srcId="{8BD87100-91B5-465B-8DFC-1E869AC2D0D9}" destId="{08D66434-5853-4E54-BA23-5FDBC119A849}" srcOrd="2" destOrd="0" parTransId="{72751C3D-3921-49AD-B13D-FB77D88B281D}" sibTransId="{39C2FA1F-878A-4D9A-9051-CBC9734CE5E6}"/>
    <dgm:cxn modelId="{0A9B445E-C90D-428C-89E7-F445A6E6B75B}" type="presParOf" srcId="{22C16368-C291-46A9-B6BE-B6588A95E047}" destId="{7DFB81A8-2ACB-4D2F-A876-32FD6DDDDF99}" srcOrd="0" destOrd="0" presId="urn:microsoft.com/office/officeart/2005/8/layout/vProcess5"/>
    <dgm:cxn modelId="{65956F2F-B676-4521-9C29-4E52F4B58D7D}" type="presParOf" srcId="{22C16368-C291-46A9-B6BE-B6588A95E047}" destId="{D5491D2E-5C39-468E-B784-71E868BAB378}" srcOrd="1" destOrd="0" presId="urn:microsoft.com/office/officeart/2005/8/layout/vProcess5"/>
    <dgm:cxn modelId="{BCCED6FC-C02C-479A-B655-1D17812C6B5D}" type="presParOf" srcId="{22C16368-C291-46A9-B6BE-B6588A95E047}" destId="{54DCE5AC-6AA6-4DD7-A308-AF473C18FA74}" srcOrd="2" destOrd="0" presId="urn:microsoft.com/office/officeart/2005/8/layout/vProcess5"/>
    <dgm:cxn modelId="{45C9B3F6-1670-4B37-BBE0-9BBC7F923950}" type="presParOf" srcId="{22C16368-C291-46A9-B6BE-B6588A95E047}" destId="{1A9FD137-24CD-4A11-947E-BA6BD7AF298F}" srcOrd="3" destOrd="0" presId="urn:microsoft.com/office/officeart/2005/8/layout/vProcess5"/>
    <dgm:cxn modelId="{7F5DF4EB-3F0E-43C6-8D17-BBDBD3DFB909}" type="presParOf" srcId="{22C16368-C291-46A9-B6BE-B6588A95E047}" destId="{93BE1B77-BF1F-4C6A-8B15-B128637A8550}" srcOrd="4" destOrd="0" presId="urn:microsoft.com/office/officeart/2005/8/layout/vProcess5"/>
    <dgm:cxn modelId="{CE77C35E-1D2F-4082-A980-D3978D4EC935}" type="presParOf" srcId="{22C16368-C291-46A9-B6BE-B6588A95E047}" destId="{1B1708F9-8AD5-4215-AF9B-9A133460A526}" srcOrd="5" destOrd="0" presId="urn:microsoft.com/office/officeart/2005/8/layout/vProcess5"/>
    <dgm:cxn modelId="{1AF5F061-D76B-47ED-A1BC-342E5CBCE72F}" type="presParOf" srcId="{22C16368-C291-46A9-B6BE-B6588A95E047}" destId="{DAA7DDE9-437D-4555-9C96-F643FA903F7A}" srcOrd="6" destOrd="0" presId="urn:microsoft.com/office/officeart/2005/8/layout/vProcess5"/>
    <dgm:cxn modelId="{351D49CF-9E94-42D2-A2E8-627396414406}" type="presParOf" srcId="{22C16368-C291-46A9-B6BE-B6588A95E047}" destId="{97987049-CEEA-4939-9C2B-CA7C718853E1}" srcOrd="7" destOrd="0" presId="urn:microsoft.com/office/officeart/2005/8/layout/vProcess5"/>
    <dgm:cxn modelId="{688DE948-D1C2-4BC0-8F1D-B887E358011E}" type="presParOf" srcId="{22C16368-C291-46A9-B6BE-B6588A95E047}" destId="{9CC7DF0C-69A7-495E-B2C4-9F99F70B9B04}" srcOrd="8" destOrd="0" presId="urn:microsoft.com/office/officeart/2005/8/layout/vProcess5"/>
    <dgm:cxn modelId="{2922ADB3-5723-4F0A-A18D-14A841D78D66}" type="presParOf" srcId="{22C16368-C291-46A9-B6BE-B6588A95E047}" destId="{1F2A3F7E-22AE-4C65-B321-66D5E990C1BB}" srcOrd="9" destOrd="0" presId="urn:microsoft.com/office/officeart/2005/8/layout/vProcess5"/>
    <dgm:cxn modelId="{434F7E1B-60E3-4A19-BCC4-F7DE077ABEEE}" type="presParOf" srcId="{22C16368-C291-46A9-B6BE-B6588A95E047}" destId="{8EE5BC42-46BD-4396-8C0C-CFB6E8F0FED5}" srcOrd="10" destOrd="0" presId="urn:microsoft.com/office/officeart/2005/8/layout/vProcess5"/>
    <dgm:cxn modelId="{CBEA04D4-DA56-4DEA-A471-7E955CD7569A}" type="presParOf" srcId="{22C16368-C291-46A9-B6BE-B6588A95E047}" destId="{F9DB78A9-DECD-49ED-8243-9AD3A249F821}" srcOrd="11" destOrd="0" presId="urn:microsoft.com/office/officeart/2005/8/layout/vProcess5"/>
    <dgm:cxn modelId="{85A7C96E-D2E0-4564-B113-1090FA81E374}" type="presParOf" srcId="{22C16368-C291-46A9-B6BE-B6588A95E047}" destId="{E876CDDA-3FBD-4B23-906D-1DFC76451F5C}" srcOrd="12" destOrd="0" presId="urn:microsoft.com/office/officeart/2005/8/layout/vProcess5"/>
    <dgm:cxn modelId="{07D6B424-8C9A-4FBB-9ACC-A95E335DA0EE}" type="presParOf" srcId="{22C16368-C291-46A9-B6BE-B6588A95E047}" destId="{0C0A2359-C552-431A-B995-9D01945DF50E}" srcOrd="13" destOrd="0" presId="urn:microsoft.com/office/officeart/2005/8/layout/vProcess5"/>
    <dgm:cxn modelId="{C0D8758A-3E77-4528-91DF-F8F352484CA0}" type="presParOf" srcId="{22C16368-C291-46A9-B6BE-B6588A95E047}" destId="{6DFDB578-1434-4F82-BBAA-BA8083D832A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B5B03D-060B-4038-940B-453851CB8101}"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06466B21-1A0A-486B-8C9E-5C4F94EE23E6}">
      <dgm:prSet/>
      <dgm:spPr/>
      <dgm:t>
        <a:bodyPr/>
        <a:lstStyle/>
        <a:p>
          <a:r>
            <a:rPr lang="en-US"/>
            <a:t>Keep</a:t>
          </a:r>
        </a:p>
      </dgm:t>
    </dgm:pt>
    <dgm:pt modelId="{956C96F3-ED01-438C-8B06-29D8FF70DCE0}" type="parTrans" cxnId="{9FBA80A9-B93B-42B2-935E-67D1D40735E2}">
      <dgm:prSet/>
      <dgm:spPr/>
      <dgm:t>
        <a:bodyPr/>
        <a:lstStyle/>
        <a:p>
          <a:endParaRPr lang="en-US"/>
        </a:p>
      </dgm:t>
    </dgm:pt>
    <dgm:pt modelId="{C39BCC13-31BB-45D1-A19C-431E4CF6DDFB}" type="sibTrans" cxnId="{9FBA80A9-B93B-42B2-935E-67D1D40735E2}">
      <dgm:prSet/>
      <dgm:spPr/>
      <dgm:t>
        <a:bodyPr/>
        <a:lstStyle/>
        <a:p>
          <a:endParaRPr lang="en-US"/>
        </a:p>
      </dgm:t>
    </dgm:pt>
    <dgm:pt modelId="{09E080E7-05CC-4DEB-A6DC-35991AA4A6DF}">
      <dgm:prSet custT="1"/>
      <dgm:spPr/>
      <dgm:t>
        <a:bodyPr/>
        <a:lstStyle/>
        <a:p>
          <a:r>
            <a:rPr lang="en-US" sz="2000" dirty="0"/>
            <a:t>Keep a copy of the completed exit briefing form.</a:t>
          </a:r>
        </a:p>
      </dgm:t>
    </dgm:pt>
    <dgm:pt modelId="{05180173-278D-4FAB-B659-930F2D1A49B1}" type="parTrans" cxnId="{F4A68EA8-37BB-4675-93F6-417760AFC901}">
      <dgm:prSet/>
      <dgm:spPr/>
      <dgm:t>
        <a:bodyPr/>
        <a:lstStyle/>
        <a:p>
          <a:endParaRPr lang="en-US"/>
        </a:p>
      </dgm:t>
    </dgm:pt>
    <dgm:pt modelId="{7EB6A2D9-5B5E-4EB9-8060-149A227EA032}" type="sibTrans" cxnId="{F4A68EA8-37BB-4675-93F6-417760AFC901}">
      <dgm:prSet/>
      <dgm:spPr/>
      <dgm:t>
        <a:bodyPr/>
        <a:lstStyle/>
        <a:p>
          <a:endParaRPr lang="en-US"/>
        </a:p>
      </dgm:t>
    </dgm:pt>
    <dgm:pt modelId="{798D284C-1F03-493F-BDF6-F240F398B1D9}">
      <dgm:prSet/>
      <dgm:spPr/>
      <dgm:t>
        <a:bodyPr/>
        <a:lstStyle/>
        <a:p>
          <a:r>
            <a:rPr lang="en-US"/>
            <a:t>Call</a:t>
          </a:r>
        </a:p>
      </dgm:t>
    </dgm:pt>
    <dgm:pt modelId="{DDE2B861-9216-4456-A29A-303E6278FD7A}" type="parTrans" cxnId="{0E8C351A-88B1-4BEB-BD9F-C16FBE45E29F}">
      <dgm:prSet/>
      <dgm:spPr/>
      <dgm:t>
        <a:bodyPr/>
        <a:lstStyle/>
        <a:p>
          <a:endParaRPr lang="en-US"/>
        </a:p>
      </dgm:t>
    </dgm:pt>
    <dgm:pt modelId="{FB5C06AF-D897-43D2-9E95-9E1A77CD4BF7}" type="sibTrans" cxnId="{0E8C351A-88B1-4BEB-BD9F-C16FBE45E29F}">
      <dgm:prSet/>
      <dgm:spPr/>
      <dgm:t>
        <a:bodyPr/>
        <a:lstStyle/>
        <a:p>
          <a:endParaRPr lang="en-US"/>
        </a:p>
      </dgm:t>
    </dgm:pt>
    <dgm:pt modelId="{55A09A12-0940-4B9A-AB4F-7F41D280385F}">
      <dgm:prSet custT="1"/>
      <dgm:spPr/>
      <dgm:t>
        <a:bodyPr/>
        <a:lstStyle/>
        <a:p>
          <a:r>
            <a:rPr lang="en-US" sz="2000" dirty="0"/>
            <a:t>Call your lawyer or RIPA if problems have been identified</a:t>
          </a:r>
        </a:p>
      </dgm:t>
    </dgm:pt>
    <dgm:pt modelId="{5D5EFEF3-B011-4FBF-8CAE-1C8FF186B180}" type="parTrans" cxnId="{20E1AC0C-6901-44B6-8E02-4FCABC6CA9E4}">
      <dgm:prSet/>
      <dgm:spPr/>
      <dgm:t>
        <a:bodyPr/>
        <a:lstStyle/>
        <a:p>
          <a:endParaRPr lang="en-US"/>
        </a:p>
      </dgm:t>
    </dgm:pt>
    <dgm:pt modelId="{2859FA5C-036B-4E5C-9CE2-EDF94D8B7088}" type="sibTrans" cxnId="{20E1AC0C-6901-44B6-8E02-4FCABC6CA9E4}">
      <dgm:prSet/>
      <dgm:spPr/>
      <dgm:t>
        <a:bodyPr/>
        <a:lstStyle/>
        <a:p>
          <a:endParaRPr lang="en-US"/>
        </a:p>
      </dgm:t>
    </dgm:pt>
    <dgm:pt modelId="{001DC4E3-4F8B-4B8E-B6C5-1ED685F53D7D}">
      <dgm:prSet/>
      <dgm:spPr/>
      <dgm:t>
        <a:bodyPr/>
        <a:lstStyle/>
        <a:p>
          <a:r>
            <a:rPr lang="en-US"/>
            <a:t>Fix</a:t>
          </a:r>
        </a:p>
      </dgm:t>
    </dgm:pt>
    <dgm:pt modelId="{CE3D80BF-CD2D-4B09-A766-8FC32CF4583A}" type="parTrans" cxnId="{51661A28-7421-4B00-BFA7-1AAE6B63E3F6}">
      <dgm:prSet/>
      <dgm:spPr/>
      <dgm:t>
        <a:bodyPr/>
        <a:lstStyle/>
        <a:p>
          <a:endParaRPr lang="en-US"/>
        </a:p>
      </dgm:t>
    </dgm:pt>
    <dgm:pt modelId="{C055A3FD-9CE7-4E39-9185-9877FB0D7BCB}" type="sibTrans" cxnId="{51661A28-7421-4B00-BFA7-1AAE6B63E3F6}">
      <dgm:prSet/>
      <dgm:spPr/>
      <dgm:t>
        <a:bodyPr/>
        <a:lstStyle/>
        <a:p>
          <a:endParaRPr lang="en-US"/>
        </a:p>
      </dgm:t>
    </dgm:pt>
    <dgm:pt modelId="{845165C0-A11D-470F-A94B-E1499F310313}">
      <dgm:prSet custT="1"/>
      <dgm:spPr/>
      <dgm:t>
        <a:bodyPr/>
        <a:lstStyle/>
        <a:p>
          <a:r>
            <a:rPr lang="en-US" sz="2000" dirty="0"/>
            <a:t>Fix the problem asap.</a:t>
          </a:r>
        </a:p>
      </dgm:t>
    </dgm:pt>
    <dgm:pt modelId="{4EC1C00C-A01D-47BD-98F3-DDB69EDC9FA9}" type="parTrans" cxnId="{65A36AD3-30E2-4526-8860-BEB551A2F882}">
      <dgm:prSet/>
      <dgm:spPr/>
      <dgm:t>
        <a:bodyPr/>
        <a:lstStyle/>
        <a:p>
          <a:endParaRPr lang="en-US"/>
        </a:p>
      </dgm:t>
    </dgm:pt>
    <dgm:pt modelId="{659F0385-8F75-434F-86B1-F108CFA0199C}" type="sibTrans" cxnId="{65A36AD3-30E2-4526-8860-BEB551A2F882}">
      <dgm:prSet/>
      <dgm:spPr/>
      <dgm:t>
        <a:bodyPr/>
        <a:lstStyle/>
        <a:p>
          <a:endParaRPr lang="en-US"/>
        </a:p>
      </dgm:t>
    </dgm:pt>
    <dgm:pt modelId="{D16CD06B-E77A-426A-8024-85214BB4F9ED}">
      <dgm:prSet/>
      <dgm:spPr/>
      <dgm:t>
        <a:bodyPr/>
        <a:lstStyle/>
        <a:p>
          <a:r>
            <a:rPr lang="en-US"/>
            <a:t>Respond</a:t>
          </a:r>
        </a:p>
      </dgm:t>
    </dgm:pt>
    <dgm:pt modelId="{21C329C2-1DC8-47FD-BB86-7E90ED99B6AB}" type="parTrans" cxnId="{F8CD1C81-2B21-4320-AC5A-A8100F6B5EDA}">
      <dgm:prSet/>
      <dgm:spPr/>
      <dgm:t>
        <a:bodyPr/>
        <a:lstStyle/>
        <a:p>
          <a:endParaRPr lang="en-US"/>
        </a:p>
      </dgm:t>
    </dgm:pt>
    <dgm:pt modelId="{6BD25DC8-8A9A-4A7F-8411-B857C118BA7F}" type="sibTrans" cxnId="{F8CD1C81-2B21-4320-AC5A-A8100F6B5EDA}">
      <dgm:prSet/>
      <dgm:spPr/>
      <dgm:t>
        <a:bodyPr/>
        <a:lstStyle/>
        <a:p>
          <a:endParaRPr lang="en-US"/>
        </a:p>
      </dgm:t>
    </dgm:pt>
    <dgm:pt modelId="{0FBC44AE-165D-41DF-9C74-602DF1435D77}">
      <dgm:prSet custT="1"/>
      <dgm:spPr/>
      <dgm:t>
        <a:bodyPr/>
        <a:lstStyle/>
        <a:p>
          <a:r>
            <a:rPr lang="en-US" sz="2000" dirty="0"/>
            <a:t>Respond to the exit briefing within statutory limit of 30 days. </a:t>
          </a:r>
        </a:p>
      </dgm:t>
    </dgm:pt>
    <dgm:pt modelId="{AC70D7A8-0EE6-43C8-B4FC-FB886FC7AADC}" type="parTrans" cxnId="{DE5BE474-F1BD-402A-8945-A409D73FED50}">
      <dgm:prSet/>
      <dgm:spPr/>
      <dgm:t>
        <a:bodyPr/>
        <a:lstStyle/>
        <a:p>
          <a:endParaRPr lang="en-US"/>
        </a:p>
      </dgm:t>
    </dgm:pt>
    <dgm:pt modelId="{C612799F-15E8-48F2-A760-375DB3409BDD}" type="sibTrans" cxnId="{DE5BE474-F1BD-402A-8945-A409D73FED50}">
      <dgm:prSet/>
      <dgm:spPr/>
      <dgm:t>
        <a:bodyPr/>
        <a:lstStyle/>
        <a:p>
          <a:endParaRPr lang="en-US"/>
        </a:p>
      </dgm:t>
    </dgm:pt>
    <dgm:pt modelId="{B7083CA5-272E-4D3C-8446-0D29411EF2ED}" type="pres">
      <dgm:prSet presAssocID="{01B5B03D-060B-4038-940B-453851CB8101}" presName="Name0" presStyleCnt="0">
        <dgm:presLayoutVars>
          <dgm:dir/>
          <dgm:animLvl val="lvl"/>
          <dgm:resizeHandles val="exact"/>
        </dgm:presLayoutVars>
      </dgm:prSet>
      <dgm:spPr/>
    </dgm:pt>
    <dgm:pt modelId="{D2B5977B-41BE-4E94-BBD1-CE4D249703D4}" type="pres">
      <dgm:prSet presAssocID="{06466B21-1A0A-486B-8C9E-5C4F94EE23E6}" presName="linNode" presStyleCnt="0"/>
      <dgm:spPr/>
    </dgm:pt>
    <dgm:pt modelId="{937BCE2F-49BD-4D34-A793-71ECA55C7B7B}" type="pres">
      <dgm:prSet presAssocID="{06466B21-1A0A-486B-8C9E-5C4F94EE23E6}" presName="parentText" presStyleLbl="alignNode1" presStyleIdx="0" presStyleCnt="4">
        <dgm:presLayoutVars>
          <dgm:chMax val="1"/>
          <dgm:bulletEnabled/>
        </dgm:presLayoutVars>
      </dgm:prSet>
      <dgm:spPr/>
    </dgm:pt>
    <dgm:pt modelId="{1DB27501-A3BF-4665-BB0B-F7F5A60C520A}" type="pres">
      <dgm:prSet presAssocID="{06466B21-1A0A-486B-8C9E-5C4F94EE23E6}" presName="descendantText" presStyleLbl="alignAccFollowNode1" presStyleIdx="0" presStyleCnt="4">
        <dgm:presLayoutVars>
          <dgm:bulletEnabled/>
        </dgm:presLayoutVars>
      </dgm:prSet>
      <dgm:spPr/>
    </dgm:pt>
    <dgm:pt modelId="{EF322C48-50AF-4283-8315-B4ADC4C23D56}" type="pres">
      <dgm:prSet presAssocID="{C39BCC13-31BB-45D1-A19C-431E4CF6DDFB}" presName="sp" presStyleCnt="0"/>
      <dgm:spPr/>
    </dgm:pt>
    <dgm:pt modelId="{E85F3263-2498-4014-8553-ABE439E02FCC}" type="pres">
      <dgm:prSet presAssocID="{798D284C-1F03-493F-BDF6-F240F398B1D9}" presName="linNode" presStyleCnt="0"/>
      <dgm:spPr/>
    </dgm:pt>
    <dgm:pt modelId="{C4D0BD54-3007-4AB1-ADF0-ADF6837D00CB}" type="pres">
      <dgm:prSet presAssocID="{798D284C-1F03-493F-BDF6-F240F398B1D9}" presName="parentText" presStyleLbl="alignNode1" presStyleIdx="1" presStyleCnt="4">
        <dgm:presLayoutVars>
          <dgm:chMax val="1"/>
          <dgm:bulletEnabled/>
        </dgm:presLayoutVars>
      </dgm:prSet>
      <dgm:spPr/>
    </dgm:pt>
    <dgm:pt modelId="{9AF7CAC6-CEDF-48BC-B38A-ACBA19D3FA2E}" type="pres">
      <dgm:prSet presAssocID="{798D284C-1F03-493F-BDF6-F240F398B1D9}" presName="descendantText" presStyleLbl="alignAccFollowNode1" presStyleIdx="1" presStyleCnt="4">
        <dgm:presLayoutVars>
          <dgm:bulletEnabled/>
        </dgm:presLayoutVars>
      </dgm:prSet>
      <dgm:spPr/>
    </dgm:pt>
    <dgm:pt modelId="{DFCD79B9-F5A3-4486-8F0E-92D8DF5E411A}" type="pres">
      <dgm:prSet presAssocID="{FB5C06AF-D897-43D2-9E95-9E1A77CD4BF7}" presName="sp" presStyleCnt="0"/>
      <dgm:spPr/>
    </dgm:pt>
    <dgm:pt modelId="{2F713A56-FB46-4AD1-BC6B-356805525DCD}" type="pres">
      <dgm:prSet presAssocID="{001DC4E3-4F8B-4B8E-B6C5-1ED685F53D7D}" presName="linNode" presStyleCnt="0"/>
      <dgm:spPr/>
    </dgm:pt>
    <dgm:pt modelId="{C933A693-C776-490E-93BB-A7A73F4901CA}" type="pres">
      <dgm:prSet presAssocID="{001DC4E3-4F8B-4B8E-B6C5-1ED685F53D7D}" presName="parentText" presStyleLbl="alignNode1" presStyleIdx="2" presStyleCnt="4">
        <dgm:presLayoutVars>
          <dgm:chMax val="1"/>
          <dgm:bulletEnabled/>
        </dgm:presLayoutVars>
      </dgm:prSet>
      <dgm:spPr/>
    </dgm:pt>
    <dgm:pt modelId="{50818CCA-73BE-41AC-A385-A7DA35D5985A}" type="pres">
      <dgm:prSet presAssocID="{001DC4E3-4F8B-4B8E-B6C5-1ED685F53D7D}" presName="descendantText" presStyleLbl="alignAccFollowNode1" presStyleIdx="2" presStyleCnt="4">
        <dgm:presLayoutVars>
          <dgm:bulletEnabled/>
        </dgm:presLayoutVars>
      </dgm:prSet>
      <dgm:spPr/>
    </dgm:pt>
    <dgm:pt modelId="{7260875E-86BB-41AF-8B9F-1B7E224DF7DE}" type="pres">
      <dgm:prSet presAssocID="{C055A3FD-9CE7-4E39-9185-9877FB0D7BCB}" presName="sp" presStyleCnt="0"/>
      <dgm:spPr/>
    </dgm:pt>
    <dgm:pt modelId="{179DCEAA-2C2A-42D8-B92B-6B66267C7B26}" type="pres">
      <dgm:prSet presAssocID="{D16CD06B-E77A-426A-8024-85214BB4F9ED}" presName="linNode" presStyleCnt="0"/>
      <dgm:spPr/>
    </dgm:pt>
    <dgm:pt modelId="{BD53527D-2E42-485A-9897-3A56F43F573F}" type="pres">
      <dgm:prSet presAssocID="{D16CD06B-E77A-426A-8024-85214BB4F9ED}" presName="parentText" presStyleLbl="alignNode1" presStyleIdx="3" presStyleCnt="4">
        <dgm:presLayoutVars>
          <dgm:chMax val="1"/>
          <dgm:bulletEnabled/>
        </dgm:presLayoutVars>
      </dgm:prSet>
      <dgm:spPr/>
    </dgm:pt>
    <dgm:pt modelId="{94967ED9-2A4E-41F6-87DB-E4F300E3F211}" type="pres">
      <dgm:prSet presAssocID="{D16CD06B-E77A-426A-8024-85214BB4F9ED}" presName="descendantText" presStyleLbl="alignAccFollowNode1" presStyleIdx="3" presStyleCnt="4">
        <dgm:presLayoutVars>
          <dgm:bulletEnabled/>
        </dgm:presLayoutVars>
      </dgm:prSet>
      <dgm:spPr/>
    </dgm:pt>
  </dgm:ptLst>
  <dgm:cxnLst>
    <dgm:cxn modelId="{20E1AC0C-6901-44B6-8E02-4FCABC6CA9E4}" srcId="{798D284C-1F03-493F-BDF6-F240F398B1D9}" destId="{55A09A12-0940-4B9A-AB4F-7F41D280385F}" srcOrd="0" destOrd="0" parTransId="{5D5EFEF3-B011-4FBF-8CAE-1C8FF186B180}" sibTransId="{2859FA5C-036B-4E5C-9CE2-EDF94D8B7088}"/>
    <dgm:cxn modelId="{16AE3717-E180-44CD-9C92-5C1301911F95}" type="presOf" srcId="{55A09A12-0940-4B9A-AB4F-7F41D280385F}" destId="{9AF7CAC6-CEDF-48BC-B38A-ACBA19D3FA2E}" srcOrd="0" destOrd="0" presId="urn:microsoft.com/office/officeart/2016/7/layout/VerticalSolidActionList"/>
    <dgm:cxn modelId="{0E8C351A-88B1-4BEB-BD9F-C16FBE45E29F}" srcId="{01B5B03D-060B-4038-940B-453851CB8101}" destId="{798D284C-1F03-493F-BDF6-F240F398B1D9}" srcOrd="1" destOrd="0" parTransId="{DDE2B861-9216-4456-A29A-303E6278FD7A}" sibTransId="{FB5C06AF-D897-43D2-9E95-9E1A77CD4BF7}"/>
    <dgm:cxn modelId="{51661A28-7421-4B00-BFA7-1AAE6B63E3F6}" srcId="{01B5B03D-060B-4038-940B-453851CB8101}" destId="{001DC4E3-4F8B-4B8E-B6C5-1ED685F53D7D}" srcOrd="2" destOrd="0" parTransId="{CE3D80BF-CD2D-4B09-A766-8FC32CF4583A}" sibTransId="{C055A3FD-9CE7-4E39-9185-9877FB0D7BCB}"/>
    <dgm:cxn modelId="{98A96D2E-E73E-4F17-B4A5-A8446EF4581D}" type="presOf" srcId="{06466B21-1A0A-486B-8C9E-5C4F94EE23E6}" destId="{937BCE2F-49BD-4D34-A793-71ECA55C7B7B}" srcOrd="0" destOrd="0" presId="urn:microsoft.com/office/officeart/2016/7/layout/VerticalSolidActionList"/>
    <dgm:cxn modelId="{20E4403A-E8E9-4DB1-A5AC-07FB54839765}" type="presOf" srcId="{001DC4E3-4F8B-4B8E-B6C5-1ED685F53D7D}" destId="{C933A693-C776-490E-93BB-A7A73F4901CA}" srcOrd="0" destOrd="0" presId="urn:microsoft.com/office/officeart/2016/7/layout/VerticalSolidActionList"/>
    <dgm:cxn modelId="{4E14B670-55A2-4A0D-8B61-E0A046FCF015}" type="presOf" srcId="{0FBC44AE-165D-41DF-9C74-602DF1435D77}" destId="{94967ED9-2A4E-41F6-87DB-E4F300E3F211}" srcOrd="0" destOrd="0" presId="urn:microsoft.com/office/officeart/2016/7/layout/VerticalSolidActionList"/>
    <dgm:cxn modelId="{DE5BE474-F1BD-402A-8945-A409D73FED50}" srcId="{D16CD06B-E77A-426A-8024-85214BB4F9ED}" destId="{0FBC44AE-165D-41DF-9C74-602DF1435D77}" srcOrd="0" destOrd="0" parTransId="{AC70D7A8-0EE6-43C8-B4FC-FB886FC7AADC}" sibTransId="{C612799F-15E8-48F2-A760-375DB3409BDD}"/>
    <dgm:cxn modelId="{3024F97E-E96F-4609-91E0-FCC054060E59}" type="presOf" srcId="{09E080E7-05CC-4DEB-A6DC-35991AA4A6DF}" destId="{1DB27501-A3BF-4665-BB0B-F7F5A60C520A}" srcOrd="0" destOrd="0" presId="urn:microsoft.com/office/officeart/2016/7/layout/VerticalSolidActionList"/>
    <dgm:cxn modelId="{F8CD1C81-2B21-4320-AC5A-A8100F6B5EDA}" srcId="{01B5B03D-060B-4038-940B-453851CB8101}" destId="{D16CD06B-E77A-426A-8024-85214BB4F9ED}" srcOrd="3" destOrd="0" parTransId="{21C329C2-1DC8-47FD-BB86-7E90ED99B6AB}" sibTransId="{6BD25DC8-8A9A-4A7F-8411-B857C118BA7F}"/>
    <dgm:cxn modelId="{BF622888-32D1-41E3-82F4-E85032ACBA8B}" type="presOf" srcId="{798D284C-1F03-493F-BDF6-F240F398B1D9}" destId="{C4D0BD54-3007-4AB1-ADF0-ADF6837D00CB}" srcOrd="0" destOrd="0" presId="urn:microsoft.com/office/officeart/2016/7/layout/VerticalSolidActionList"/>
    <dgm:cxn modelId="{E8B35795-12F8-472E-97B0-5C4B4D4E3D85}" type="presOf" srcId="{D16CD06B-E77A-426A-8024-85214BB4F9ED}" destId="{BD53527D-2E42-485A-9897-3A56F43F573F}" srcOrd="0" destOrd="0" presId="urn:microsoft.com/office/officeart/2016/7/layout/VerticalSolidActionList"/>
    <dgm:cxn modelId="{F4A68EA8-37BB-4675-93F6-417760AFC901}" srcId="{06466B21-1A0A-486B-8C9E-5C4F94EE23E6}" destId="{09E080E7-05CC-4DEB-A6DC-35991AA4A6DF}" srcOrd="0" destOrd="0" parTransId="{05180173-278D-4FAB-B659-930F2D1A49B1}" sibTransId="{7EB6A2D9-5B5E-4EB9-8060-149A227EA032}"/>
    <dgm:cxn modelId="{9FBA80A9-B93B-42B2-935E-67D1D40735E2}" srcId="{01B5B03D-060B-4038-940B-453851CB8101}" destId="{06466B21-1A0A-486B-8C9E-5C4F94EE23E6}" srcOrd="0" destOrd="0" parTransId="{956C96F3-ED01-438C-8B06-29D8FF70DCE0}" sibTransId="{C39BCC13-31BB-45D1-A19C-431E4CF6DDFB}"/>
    <dgm:cxn modelId="{3FDD4AB1-AC3D-4765-9F2F-CBFFCF807DA9}" type="presOf" srcId="{01B5B03D-060B-4038-940B-453851CB8101}" destId="{B7083CA5-272E-4D3C-8446-0D29411EF2ED}" srcOrd="0" destOrd="0" presId="urn:microsoft.com/office/officeart/2016/7/layout/VerticalSolidActionList"/>
    <dgm:cxn modelId="{65A36AD3-30E2-4526-8860-BEB551A2F882}" srcId="{001DC4E3-4F8B-4B8E-B6C5-1ED685F53D7D}" destId="{845165C0-A11D-470F-A94B-E1499F310313}" srcOrd="0" destOrd="0" parTransId="{4EC1C00C-A01D-47BD-98F3-DDB69EDC9FA9}" sibTransId="{659F0385-8F75-434F-86B1-F108CFA0199C}"/>
    <dgm:cxn modelId="{51B25BDF-2C71-49F8-9304-170CBD23C232}" type="presOf" srcId="{845165C0-A11D-470F-A94B-E1499F310313}" destId="{50818CCA-73BE-41AC-A385-A7DA35D5985A}" srcOrd="0" destOrd="0" presId="urn:microsoft.com/office/officeart/2016/7/layout/VerticalSolidActionList"/>
    <dgm:cxn modelId="{373873DB-201B-4037-9D7B-74B46CCB57C2}" type="presParOf" srcId="{B7083CA5-272E-4D3C-8446-0D29411EF2ED}" destId="{D2B5977B-41BE-4E94-BBD1-CE4D249703D4}" srcOrd="0" destOrd="0" presId="urn:microsoft.com/office/officeart/2016/7/layout/VerticalSolidActionList"/>
    <dgm:cxn modelId="{EF6CE7FC-8630-43CB-A112-48849663B700}" type="presParOf" srcId="{D2B5977B-41BE-4E94-BBD1-CE4D249703D4}" destId="{937BCE2F-49BD-4D34-A793-71ECA55C7B7B}" srcOrd="0" destOrd="0" presId="urn:microsoft.com/office/officeart/2016/7/layout/VerticalSolidActionList"/>
    <dgm:cxn modelId="{9F88F96E-2BD0-49B9-B4BC-E289061C49BF}" type="presParOf" srcId="{D2B5977B-41BE-4E94-BBD1-CE4D249703D4}" destId="{1DB27501-A3BF-4665-BB0B-F7F5A60C520A}" srcOrd="1" destOrd="0" presId="urn:microsoft.com/office/officeart/2016/7/layout/VerticalSolidActionList"/>
    <dgm:cxn modelId="{7F9E191B-C0C5-46C1-8355-B1E0E1F24B0C}" type="presParOf" srcId="{B7083CA5-272E-4D3C-8446-0D29411EF2ED}" destId="{EF322C48-50AF-4283-8315-B4ADC4C23D56}" srcOrd="1" destOrd="0" presId="urn:microsoft.com/office/officeart/2016/7/layout/VerticalSolidActionList"/>
    <dgm:cxn modelId="{20AC0FB8-952F-4750-AF43-9F53D5AC7731}" type="presParOf" srcId="{B7083CA5-272E-4D3C-8446-0D29411EF2ED}" destId="{E85F3263-2498-4014-8553-ABE439E02FCC}" srcOrd="2" destOrd="0" presId="urn:microsoft.com/office/officeart/2016/7/layout/VerticalSolidActionList"/>
    <dgm:cxn modelId="{D9173721-7C32-4598-BD93-165904C7FD24}" type="presParOf" srcId="{E85F3263-2498-4014-8553-ABE439E02FCC}" destId="{C4D0BD54-3007-4AB1-ADF0-ADF6837D00CB}" srcOrd="0" destOrd="0" presId="urn:microsoft.com/office/officeart/2016/7/layout/VerticalSolidActionList"/>
    <dgm:cxn modelId="{CD9843AB-5030-4BE0-B45F-77196A6C109D}" type="presParOf" srcId="{E85F3263-2498-4014-8553-ABE439E02FCC}" destId="{9AF7CAC6-CEDF-48BC-B38A-ACBA19D3FA2E}" srcOrd="1" destOrd="0" presId="urn:microsoft.com/office/officeart/2016/7/layout/VerticalSolidActionList"/>
    <dgm:cxn modelId="{802FB82D-02E5-4B38-8A4E-831BEBFE5EDC}" type="presParOf" srcId="{B7083CA5-272E-4D3C-8446-0D29411EF2ED}" destId="{DFCD79B9-F5A3-4486-8F0E-92D8DF5E411A}" srcOrd="3" destOrd="0" presId="urn:microsoft.com/office/officeart/2016/7/layout/VerticalSolidActionList"/>
    <dgm:cxn modelId="{34348726-2826-40B7-8D2C-D425EC7C7F98}" type="presParOf" srcId="{B7083CA5-272E-4D3C-8446-0D29411EF2ED}" destId="{2F713A56-FB46-4AD1-BC6B-356805525DCD}" srcOrd="4" destOrd="0" presId="urn:microsoft.com/office/officeart/2016/7/layout/VerticalSolidActionList"/>
    <dgm:cxn modelId="{F30FFCAF-F077-4657-9E0D-6C173043A33A}" type="presParOf" srcId="{2F713A56-FB46-4AD1-BC6B-356805525DCD}" destId="{C933A693-C776-490E-93BB-A7A73F4901CA}" srcOrd="0" destOrd="0" presId="urn:microsoft.com/office/officeart/2016/7/layout/VerticalSolidActionList"/>
    <dgm:cxn modelId="{D9E22512-8371-4550-A548-7E8695CAE700}" type="presParOf" srcId="{2F713A56-FB46-4AD1-BC6B-356805525DCD}" destId="{50818CCA-73BE-41AC-A385-A7DA35D5985A}" srcOrd="1" destOrd="0" presId="urn:microsoft.com/office/officeart/2016/7/layout/VerticalSolidActionList"/>
    <dgm:cxn modelId="{F330B79B-E571-47FE-866B-F284DD1DA63D}" type="presParOf" srcId="{B7083CA5-272E-4D3C-8446-0D29411EF2ED}" destId="{7260875E-86BB-41AF-8B9F-1B7E224DF7DE}" srcOrd="5" destOrd="0" presId="urn:microsoft.com/office/officeart/2016/7/layout/VerticalSolidActionList"/>
    <dgm:cxn modelId="{BF5FDAAB-7D25-4C66-A0E7-522AE73EF5AE}" type="presParOf" srcId="{B7083CA5-272E-4D3C-8446-0D29411EF2ED}" destId="{179DCEAA-2C2A-42D8-B92B-6B66267C7B26}" srcOrd="6" destOrd="0" presId="urn:microsoft.com/office/officeart/2016/7/layout/VerticalSolidActionList"/>
    <dgm:cxn modelId="{37BE5AF9-33D0-4A6B-A90C-07FFD9C47C97}" type="presParOf" srcId="{179DCEAA-2C2A-42D8-B92B-6B66267C7B26}" destId="{BD53527D-2E42-485A-9897-3A56F43F573F}" srcOrd="0" destOrd="0" presId="urn:microsoft.com/office/officeart/2016/7/layout/VerticalSolidActionList"/>
    <dgm:cxn modelId="{41EBCB63-02DE-417A-B804-67604FDA8AAA}" type="presParOf" srcId="{179DCEAA-2C2A-42D8-B92B-6B66267C7B26}" destId="{94967ED9-2A4E-41F6-87DB-E4F300E3F21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10FD5-D71E-42D4-8D35-C338D158261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7281BD8-E304-426E-9F87-4B0DAD635509}">
      <dgm:prSet/>
      <dgm:spPr/>
      <dgm:t>
        <a:bodyPr/>
        <a:lstStyle/>
        <a:p>
          <a:r>
            <a:rPr lang="en-US" b="1"/>
            <a:t>Interim FINAL RULE restricting how states issue </a:t>
          </a:r>
          <a:r>
            <a:rPr lang="en-US" b="1" u="sng"/>
            <a:t>commercial driver’s licenses</a:t>
          </a:r>
          <a:r>
            <a:rPr lang="en-US" b="1"/>
            <a:t> and </a:t>
          </a:r>
          <a:r>
            <a:rPr lang="en-US" b="1" u="sng"/>
            <a:t>commercial learner’s permits</a:t>
          </a:r>
          <a:r>
            <a:rPr lang="en-US" b="1"/>
            <a:t> to individuals from outside of the United States. The rule is effective immediately.</a:t>
          </a:r>
          <a:endParaRPr lang="en-US"/>
        </a:p>
      </dgm:t>
    </dgm:pt>
    <dgm:pt modelId="{7F4A9E7F-19F4-4C1F-B5A1-F1F274AD6E56}" type="parTrans" cxnId="{335EB19C-2726-45D1-B038-23813B4F3332}">
      <dgm:prSet/>
      <dgm:spPr/>
      <dgm:t>
        <a:bodyPr/>
        <a:lstStyle/>
        <a:p>
          <a:endParaRPr lang="en-US"/>
        </a:p>
      </dgm:t>
    </dgm:pt>
    <dgm:pt modelId="{CD8A76AD-EC69-4247-9091-2FD381830427}" type="sibTrans" cxnId="{335EB19C-2726-45D1-B038-23813B4F3332}">
      <dgm:prSet/>
      <dgm:spPr/>
      <dgm:t>
        <a:bodyPr/>
        <a:lstStyle/>
        <a:p>
          <a:endParaRPr lang="en-US"/>
        </a:p>
      </dgm:t>
    </dgm:pt>
    <dgm:pt modelId="{3DD9E940-12C8-4282-8150-8FF4790F6DF8}">
      <dgm:prSet/>
      <dgm:spPr/>
      <dgm:t>
        <a:bodyPr/>
        <a:lstStyle/>
        <a:p>
          <a:r>
            <a:rPr lang="en-US" b="1"/>
            <a:t>Limits individuals eligible for non-domiciled CLPs and CDLs to foreign individuals in lawful status in the United States.</a:t>
          </a:r>
          <a:endParaRPr lang="en-US"/>
        </a:p>
      </dgm:t>
    </dgm:pt>
    <dgm:pt modelId="{B537DC0E-A757-49D2-8D8D-EAB8646FE653}" type="parTrans" cxnId="{1FC221C4-B45D-474E-B6E0-557302162B51}">
      <dgm:prSet/>
      <dgm:spPr/>
      <dgm:t>
        <a:bodyPr/>
        <a:lstStyle/>
        <a:p>
          <a:endParaRPr lang="en-US"/>
        </a:p>
      </dgm:t>
    </dgm:pt>
    <dgm:pt modelId="{4FDB0C1F-5CE8-431B-A294-C23D4A2CCB5A}" type="sibTrans" cxnId="{1FC221C4-B45D-474E-B6E0-557302162B51}">
      <dgm:prSet/>
      <dgm:spPr/>
      <dgm:t>
        <a:bodyPr/>
        <a:lstStyle/>
        <a:p>
          <a:endParaRPr lang="en-US"/>
        </a:p>
      </dgm:t>
    </dgm:pt>
    <dgm:pt modelId="{86C9A764-AC7F-4891-8903-9C581E576C8E}">
      <dgm:prSet/>
      <dgm:spPr/>
      <dgm:t>
        <a:bodyPr/>
        <a:lstStyle/>
        <a:p>
          <a:r>
            <a:rPr lang="en-US" b="1"/>
            <a:t>Requires non-citizen applicants (except for lawful permanent residents) to provide an unexpired foreign passport and an unexpired Form I-94/94A (Arrival/Departure Record) </a:t>
          </a:r>
          <a:endParaRPr lang="en-US"/>
        </a:p>
      </dgm:t>
    </dgm:pt>
    <dgm:pt modelId="{18E034A5-181E-4DD5-8676-347A1ABC8611}" type="parTrans" cxnId="{B9EA6F51-B468-4B56-993A-DE6464C255AC}">
      <dgm:prSet/>
      <dgm:spPr/>
      <dgm:t>
        <a:bodyPr/>
        <a:lstStyle/>
        <a:p>
          <a:endParaRPr lang="en-US"/>
        </a:p>
      </dgm:t>
    </dgm:pt>
    <dgm:pt modelId="{278D3794-44D6-4F43-9817-7C952B1B4D90}" type="sibTrans" cxnId="{B9EA6F51-B468-4B56-993A-DE6464C255AC}">
      <dgm:prSet/>
      <dgm:spPr/>
      <dgm:t>
        <a:bodyPr/>
        <a:lstStyle/>
        <a:p>
          <a:endParaRPr lang="en-US"/>
        </a:p>
      </dgm:t>
    </dgm:pt>
    <dgm:pt modelId="{7F888451-7C7A-434D-835A-C1DBE6B26ECB}" type="pres">
      <dgm:prSet presAssocID="{89B10FD5-D71E-42D4-8D35-C338D1582616}" presName="linear" presStyleCnt="0">
        <dgm:presLayoutVars>
          <dgm:animLvl val="lvl"/>
          <dgm:resizeHandles val="exact"/>
        </dgm:presLayoutVars>
      </dgm:prSet>
      <dgm:spPr/>
    </dgm:pt>
    <dgm:pt modelId="{6D4BD5C3-8449-4622-9E0B-CE165944B8F8}" type="pres">
      <dgm:prSet presAssocID="{F7281BD8-E304-426E-9F87-4B0DAD635509}" presName="parentText" presStyleLbl="node1" presStyleIdx="0" presStyleCnt="3">
        <dgm:presLayoutVars>
          <dgm:chMax val="0"/>
          <dgm:bulletEnabled val="1"/>
        </dgm:presLayoutVars>
      </dgm:prSet>
      <dgm:spPr/>
    </dgm:pt>
    <dgm:pt modelId="{3D158577-D77A-4491-A65D-AB6ED3F2348D}" type="pres">
      <dgm:prSet presAssocID="{CD8A76AD-EC69-4247-9091-2FD381830427}" presName="spacer" presStyleCnt="0"/>
      <dgm:spPr/>
    </dgm:pt>
    <dgm:pt modelId="{D5453468-1E51-4E6E-96C2-EA2A367C17F0}" type="pres">
      <dgm:prSet presAssocID="{3DD9E940-12C8-4282-8150-8FF4790F6DF8}" presName="parentText" presStyleLbl="node1" presStyleIdx="1" presStyleCnt="3">
        <dgm:presLayoutVars>
          <dgm:chMax val="0"/>
          <dgm:bulletEnabled val="1"/>
        </dgm:presLayoutVars>
      </dgm:prSet>
      <dgm:spPr/>
    </dgm:pt>
    <dgm:pt modelId="{F12B0240-2113-4C8B-987B-25725BD59239}" type="pres">
      <dgm:prSet presAssocID="{4FDB0C1F-5CE8-431B-A294-C23D4A2CCB5A}" presName="spacer" presStyleCnt="0"/>
      <dgm:spPr/>
    </dgm:pt>
    <dgm:pt modelId="{5227C9F3-E9C1-465B-940C-C41A07429D19}" type="pres">
      <dgm:prSet presAssocID="{86C9A764-AC7F-4891-8903-9C581E576C8E}" presName="parentText" presStyleLbl="node1" presStyleIdx="2" presStyleCnt="3">
        <dgm:presLayoutVars>
          <dgm:chMax val="0"/>
          <dgm:bulletEnabled val="1"/>
        </dgm:presLayoutVars>
      </dgm:prSet>
      <dgm:spPr/>
    </dgm:pt>
  </dgm:ptLst>
  <dgm:cxnLst>
    <dgm:cxn modelId="{10285207-B201-4208-8239-5BE489598BC4}" type="presOf" srcId="{89B10FD5-D71E-42D4-8D35-C338D1582616}" destId="{7F888451-7C7A-434D-835A-C1DBE6B26ECB}" srcOrd="0" destOrd="0" presId="urn:microsoft.com/office/officeart/2005/8/layout/vList2"/>
    <dgm:cxn modelId="{B9EA6F51-B468-4B56-993A-DE6464C255AC}" srcId="{89B10FD5-D71E-42D4-8D35-C338D1582616}" destId="{86C9A764-AC7F-4891-8903-9C581E576C8E}" srcOrd="2" destOrd="0" parTransId="{18E034A5-181E-4DD5-8676-347A1ABC8611}" sibTransId="{278D3794-44D6-4F43-9817-7C952B1B4D90}"/>
    <dgm:cxn modelId="{41224654-952A-4C21-B4DC-83DE2D0B96D0}" type="presOf" srcId="{86C9A764-AC7F-4891-8903-9C581E576C8E}" destId="{5227C9F3-E9C1-465B-940C-C41A07429D19}" srcOrd="0" destOrd="0" presId="urn:microsoft.com/office/officeart/2005/8/layout/vList2"/>
    <dgm:cxn modelId="{F0F31256-A34D-43ED-B1CD-B43D1C390156}" type="presOf" srcId="{F7281BD8-E304-426E-9F87-4B0DAD635509}" destId="{6D4BD5C3-8449-4622-9E0B-CE165944B8F8}" srcOrd="0" destOrd="0" presId="urn:microsoft.com/office/officeart/2005/8/layout/vList2"/>
    <dgm:cxn modelId="{335EB19C-2726-45D1-B038-23813B4F3332}" srcId="{89B10FD5-D71E-42D4-8D35-C338D1582616}" destId="{F7281BD8-E304-426E-9F87-4B0DAD635509}" srcOrd="0" destOrd="0" parTransId="{7F4A9E7F-19F4-4C1F-B5A1-F1F274AD6E56}" sibTransId="{CD8A76AD-EC69-4247-9091-2FD381830427}"/>
    <dgm:cxn modelId="{1FC221C4-B45D-474E-B6E0-557302162B51}" srcId="{89B10FD5-D71E-42D4-8D35-C338D1582616}" destId="{3DD9E940-12C8-4282-8150-8FF4790F6DF8}" srcOrd="1" destOrd="0" parTransId="{B537DC0E-A757-49D2-8D8D-EAB8646FE653}" sibTransId="{4FDB0C1F-5CE8-431B-A294-C23D4A2CCB5A}"/>
    <dgm:cxn modelId="{EFFDD9D7-4A72-43F9-881B-A8638ACCDF63}" type="presOf" srcId="{3DD9E940-12C8-4282-8150-8FF4790F6DF8}" destId="{D5453468-1E51-4E6E-96C2-EA2A367C17F0}" srcOrd="0" destOrd="0" presId="urn:microsoft.com/office/officeart/2005/8/layout/vList2"/>
    <dgm:cxn modelId="{2E185E83-9EAA-4C01-9777-359F99A64669}" type="presParOf" srcId="{7F888451-7C7A-434D-835A-C1DBE6B26ECB}" destId="{6D4BD5C3-8449-4622-9E0B-CE165944B8F8}" srcOrd="0" destOrd="0" presId="urn:microsoft.com/office/officeart/2005/8/layout/vList2"/>
    <dgm:cxn modelId="{4C4738C1-594B-44DC-A7F3-63DC1C876714}" type="presParOf" srcId="{7F888451-7C7A-434D-835A-C1DBE6B26ECB}" destId="{3D158577-D77A-4491-A65D-AB6ED3F2348D}" srcOrd="1" destOrd="0" presId="urn:microsoft.com/office/officeart/2005/8/layout/vList2"/>
    <dgm:cxn modelId="{41DD92B5-69F7-4FF5-8169-B4C482B6AD52}" type="presParOf" srcId="{7F888451-7C7A-434D-835A-C1DBE6B26ECB}" destId="{D5453468-1E51-4E6E-96C2-EA2A367C17F0}" srcOrd="2" destOrd="0" presId="urn:microsoft.com/office/officeart/2005/8/layout/vList2"/>
    <dgm:cxn modelId="{8CB4323D-4BB8-4B6D-934C-7C52673412DE}" type="presParOf" srcId="{7F888451-7C7A-434D-835A-C1DBE6B26ECB}" destId="{F12B0240-2113-4C8B-987B-25725BD59239}" srcOrd="3" destOrd="0" presId="urn:microsoft.com/office/officeart/2005/8/layout/vList2"/>
    <dgm:cxn modelId="{3615AF99-BC60-42D2-A118-65DDA3FC6826}" type="presParOf" srcId="{7F888451-7C7A-434D-835A-C1DBE6B26ECB}" destId="{5227C9F3-E9C1-465B-940C-C41A07429D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FDC68B-E61E-4770-BC3E-689E010C3F1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EDC3FC0-27E9-4C19-B46C-9335568AE9C6}">
      <dgm:prSet/>
      <dgm:spPr/>
      <dgm:t>
        <a:bodyPr/>
        <a:lstStyle/>
        <a:p>
          <a:r>
            <a:rPr lang="en-US"/>
            <a:t>Requires state drivers licensing agencies to be more vigilant and retain records for two years.</a:t>
          </a:r>
        </a:p>
      </dgm:t>
    </dgm:pt>
    <dgm:pt modelId="{DC93A278-43DD-4177-AF06-85BE7AE6F077}" type="parTrans" cxnId="{C805AF33-8030-4B8B-B58E-E70100DAF5DF}">
      <dgm:prSet/>
      <dgm:spPr/>
      <dgm:t>
        <a:bodyPr/>
        <a:lstStyle/>
        <a:p>
          <a:endParaRPr lang="en-US"/>
        </a:p>
      </dgm:t>
    </dgm:pt>
    <dgm:pt modelId="{9B6C7573-342E-40AA-8919-DA655A66D0CA}" type="sibTrans" cxnId="{C805AF33-8030-4B8B-B58E-E70100DAF5DF}">
      <dgm:prSet/>
      <dgm:spPr/>
      <dgm:t>
        <a:bodyPr/>
        <a:lstStyle/>
        <a:p>
          <a:endParaRPr lang="en-US"/>
        </a:p>
      </dgm:t>
    </dgm:pt>
    <dgm:pt modelId="{A2F5613D-BD19-4EAC-8DA4-4601798CBBF1}">
      <dgm:prSet/>
      <dgm:spPr/>
      <dgm:t>
        <a:bodyPr/>
        <a:lstStyle/>
        <a:p>
          <a:r>
            <a:rPr lang="en-US"/>
            <a:t>Requires the applicant to be present in-person at each renewal.</a:t>
          </a:r>
        </a:p>
      </dgm:t>
    </dgm:pt>
    <dgm:pt modelId="{CDA5AC8B-F615-4BB4-9B7A-95D2AEE10DEE}" type="parTrans" cxnId="{77F6D3D5-DFF2-4F4F-9640-94EB08ABC52B}">
      <dgm:prSet/>
      <dgm:spPr/>
      <dgm:t>
        <a:bodyPr/>
        <a:lstStyle/>
        <a:p>
          <a:endParaRPr lang="en-US"/>
        </a:p>
      </dgm:t>
    </dgm:pt>
    <dgm:pt modelId="{434A6507-F2E9-4F1E-B7C0-052E355ABCD3}" type="sibTrans" cxnId="{77F6D3D5-DFF2-4F4F-9640-94EB08ABC52B}">
      <dgm:prSet/>
      <dgm:spPr/>
      <dgm:t>
        <a:bodyPr/>
        <a:lstStyle/>
        <a:p>
          <a:endParaRPr lang="en-US"/>
        </a:p>
      </dgm:t>
    </dgm:pt>
    <dgm:pt modelId="{78898DBE-1C12-4BBC-A8EC-18FB5F222E35}" type="pres">
      <dgm:prSet presAssocID="{DDFDC68B-E61E-4770-BC3E-689E010C3F13}" presName="linear" presStyleCnt="0">
        <dgm:presLayoutVars>
          <dgm:animLvl val="lvl"/>
          <dgm:resizeHandles val="exact"/>
        </dgm:presLayoutVars>
      </dgm:prSet>
      <dgm:spPr/>
    </dgm:pt>
    <dgm:pt modelId="{E4D5E48B-97CF-4854-9EE9-D620BCA94053}" type="pres">
      <dgm:prSet presAssocID="{6EDC3FC0-27E9-4C19-B46C-9335568AE9C6}" presName="parentText" presStyleLbl="node1" presStyleIdx="0" presStyleCnt="2">
        <dgm:presLayoutVars>
          <dgm:chMax val="0"/>
          <dgm:bulletEnabled val="1"/>
        </dgm:presLayoutVars>
      </dgm:prSet>
      <dgm:spPr/>
    </dgm:pt>
    <dgm:pt modelId="{50CFB62D-FDA7-4CE7-A1A2-2EE40728FE15}" type="pres">
      <dgm:prSet presAssocID="{9B6C7573-342E-40AA-8919-DA655A66D0CA}" presName="spacer" presStyleCnt="0"/>
      <dgm:spPr/>
    </dgm:pt>
    <dgm:pt modelId="{9626CF08-F428-43FE-AF9F-484EF79AE73B}" type="pres">
      <dgm:prSet presAssocID="{A2F5613D-BD19-4EAC-8DA4-4601798CBBF1}" presName="parentText" presStyleLbl="node1" presStyleIdx="1" presStyleCnt="2">
        <dgm:presLayoutVars>
          <dgm:chMax val="0"/>
          <dgm:bulletEnabled val="1"/>
        </dgm:presLayoutVars>
      </dgm:prSet>
      <dgm:spPr/>
    </dgm:pt>
  </dgm:ptLst>
  <dgm:cxnLst>
    <dgm:cxn modelId="{C805AF33-8030-4B8B-B58E-E70100DAF5DF}" srcId="{DDFDC68B-E61E-4770-BC3E-689E010C3F13}" destId="{6EDC3FC0-27E9-4C19-B46C-9335568AE9C6}" srcOrd="0" destOrd="0" parTransId="{DC93A278-43DD-4177-AF06-85BE7AE6F077}" sibTransId="{9B6C7573-342E-40AA-8919-DA655A66D0CA}"/>
    <dgm:cxn modelId="{91D3CD9E-5BF8-40F3-83B0-2ED0A071583C}" type="presOf" srcId="{A2F5613D-BD19-4EAC-8DA4-4601798CBBF1}" destId="{9626CF08-F428-43FE-AF9F-484EF79AE73B}" srcOrd="0" destOrd="0" presId="urn:microsoft.com/office/officeart/2005/8/layout/vList2"/>
    <dgm:cxn modelId="{AF4A4ACA-1533-44FE-99CB-CCA331B45093}" type="presOf" srcId="{6EDC3FC0-27E9-4C19-B46C-9335568AE9C6}" destId="{E4D5E48B-97CF-4854-9EE9-D620BCA94053}" srcOrd="0" destOrd="0" presId="urn:microsoft.com/office/officeart/2005/8/layout/vList2"/>
    <dgm:cxn modelId="{77F6D3D5-DFF2-4F4F-9640-94EB08ABC52B}" srcId="{DDFDC68B-E61E-4770-BC3E-689E010C3F13}" destId="{A2F5613D-BD19-4EAC-8DA4-4601798CBBF1}" srcOrd="1" destOrd="0" parTransId="{CDA5AC8B-F615-4BB4-9B7A-95D2AEE10DEE}" sibTransId="{434A6507-F2E9-4F1E-B7C0-052E355ABCD3}"/>
    <dgm:cxn modelId="{196CDEE4-E721-4D5F-A5D3-4CA6928E05AB}" type="presOf" srcId="{DDFDC68B-E61E-4770-BC3E-689E010C3F13}" destId="{78898DBE-1C12-4BBC-A8EC-18FB5F222E35}" srcOrd="0" destOrd="0" presId="urn:microsoft.com/office/officeart/2005/8/layout/vList2"/>
    <dgm:cxn modelId="{29191D1B-E5C0-44D4-87A6-C7BBE78CA730}" type="presParOf" srcId="{78898DBE-1C12-4BBC-A8EC-18FB5F222E35}" destId="{E4D5E48B-97CF-4854-9EE9-D620BCA94053}" srcOrd="0" destOrd="0" presId="urn:microsoft.com/office/officeart/2005/8/layout/vList2"/>
    <dgm:cxn modelId="{729A3CBD-71B6-4A7C-BEAA-DCEB223C43E8}" type="presParOf" srcId="{78898DBE-1C12-4BBC-A8EC-18FB5F222E35}" destId="{50CFB62D-FDA7-4CE7-A1A2-2EE40728FE15}" srcOrd="1" destOrd="0" presId="urn:microsoft.com/office/officeart/2005/8/layout/vList2"/>
    <dgm:cxn modelId="{2DA383D4-5007-4793-B26D-9DF67D81B229}" type="presParOf" srcId="{78898DBE-1C12-4BBC-A8EC-18FB5F222E35}" destId="{9626CF08-F428-43FE-AF9F-484EF79AE73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CF5D-6F4B-4CAF-9DDD-B182B9FF3E35}">
      <dsp:nvSpPr>
        <dsp:cNvPr id="0" name=""/>
        <dsp:cNvSpPr/>
      </dsp:nvSpPr>
      <dsp:spPr>
        <a:xfrm>
          <a:off x="88698" y="780"/>
          <a:ext cx="4225190" cy="26829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A0007-E265-491D-BD24-B626B8B4A60E}">
      <dsp:nvSpPr>
        <dsp:cNvPr id="0" name=""/>
        <dsp:cNvSpPr/>
      </dsp:nvSpPr>
      <dsp:spPr>
        <a:xfrm>
          <a:off x="558164" y="446773"/>
          <a:ext cx="4225190" cy="268299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Limit the use of LOGSA (Tobyhanna) to testing packagings that “have failed in transportation or which are deemed by DOT to present a significant risk of failure in transportation.</a:t>
          </a:r>
          <a:endParaRPr lang="en-US" sz="2400" kern="1200"/>
        </a:p>
      </dsp:txBody>
      <dsp:txXfrm>
        <a:off x="636746" y="525355"/>
        <a:ext cx="4068026" cy="2525831"/>
      </dsp:txXfrm>
    </dsp:sp>
    <dsp:sp modelId="{98EE2280-3173-4D4B-BCFB-F98A64285B6D}">
      <dsp:nvSpPr>
        <dsp:cNvPr id="0" name=""/>
        <dsp:cNvSpPr/>
      </dsp:nvSpPr>
      <dsp:spPr>
        <a:xfrm>
          <a:off x="5252820" y="780"/>
          <a:ext cx="4225190" cy="26829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5615C-E358-41AF-9DC5-796973449FD2}">
      <dsp:nvSpPr>
        <dsp:cNvPr id="0" name=""/>
        <dsp:cNvSpPr/>
      </dsp:nvSpPr>
      <dsp:spPr>
        <a:xfrm>
          <a:off x="5722285" y="446773"/>
          <a:ext cx="4225190" cy="268299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Extend to three (3) years the interval between periodic testing requirements for UN packagings.  Current requirement is annual testing.</a:t>
          </a:r>
          <a:endParaRPr lang="en-US" sz="2400" kern="1200" dirty="0"/>
        </a:p>
      </dsp:txBody>
      <dsp:txXfrm>
        <a:off x="5800867" y="525355"/>
        <a:ext cx="4068026" cy="2525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6B75B-B67D-44C5-BE88-B89ECF32FC41}">
      <dsp:nvSpPr>
        <dsp:cNvPr id="0" name=""/>
        <dsp:cNvSpPr/>
      </dsp:nvSpPr>
      <dsp:spPr>
        <a:xfrm>
          <a:off x="0" y="6781"/>
          <a:ext cx="6862891" cy="735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A0FB10-69FD-4951-AEDA-05C24DD15371}">
      <dsp:nvSpPr>
        <dsp:cNvPr id="0" name=""/>
        <dsp:cNvSpPr/>
      </dsp:nvSpPr>
      <dsp:spPr>
        <a:xfrm>
          <a:off x="222439" y="172232"/>
          <a:ext cx="404831" cy="4044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47FE5-2E94-4235-9030-3BB5237E92BE}">
      <dsp:nvSpPr>
        <dsp:cNvPr id="0" name=""/>
        <dsp:cNvSpPr/>
      </dsp:nvSpPr>
      <dsp:spPr>
        <a:xfrm>
          <a:off x="849711" y="6781"/>
          <a:ext cx="5886235" cy="96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43" tIns="102143" rIns="102143" bIns="102143" numCol="1" spcCol="1270" anchor="ctr" anchorCtr="0">
          <a:noAutofit/>
        </a:bodyPr>
        <a:lstStyle/>
        <a:p>
          <a:pPr marL="0" lvl="0" indent="0" algn="l" defTabSz="1066800">
            <a:lnSpc>
              <a:spcPct val="90000"/>
            </a:lnSpc>
            <a:spcBef>
              <a:spcPct val="0"/>
            </a:spcBef>
            <a:spcAft>
              <a:spcPct val="35000"/>
            </a:spcAft>
            <a:buNone/>
          </a:pPr>
          <a:r>
            <a:rPr lang="en-US" sz="2400" b="1" kern="1200" dirty="0"/>
            <a:t>Ask the DOT inspectors for their ID</a:t>
          </a:r>
          <a:endParaRPr lang="en-US" sz="2400" kern="1200" dirty="0"/>
        </a:p>
      </dsp:txBody>
      <dsp:txXfrm>
        <a:off x="849711" y="6781"/>
        <a:ext cx="5886235" cy="965131"/>
      </dsp:txXfrm>
    </dsp:sp>
    <dsp:sp modelId="{E313F242-91FC-46F9-9276-D5D3760E8150}">
      <dsp:nvSpPr>
        <dsp:cNvPr id="0" name=""/>
        <dsp:cNvSpPr/>
      </dsp:nvSpPr>
      <dsp:spPr>
        <a:xfrm>
          <a:off x="0" y="1213195"/>
          <a:ext cx="6862891" cy="735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CFAF6-F28D-4367-80BA-FAF312DEBBDF}">
      <dsp:nvSpPr>
        <dsp:cNvPr id="0" name=""/>
        <dsp:cNvSpPr/>
      </dsp:nvSpPr>
      <dsp:spPr>
        <a:xfrm>
          <a:off x="222439" y="1378646"/>
          <a:ext cx="404831" cy="4044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90525F-1099-4677-9AB9-35265C6727D9}">
      <dsp:nvSpPr>
        <dsp:cNvPr id="0" name=""/>
        <dsp:cNvSpPr/>
      </dsp:nvSpPr>
      <dsp:spPr>
        <a:xfrm>
          <a:off x="849711" y="1213195"/>
          <a:ext cx="5886235" cy="96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43" tIns="102143" rIns="102143" bIns="102143" numCol="1" spcCol="1270" anchor="ctr" anchorCtr="0">
          <a:noAutofit/>
        </a:bodyPr>
        <a:lstStyle/>
        <a:p>
          <a:pPr marL="0" lvl="0" indent="0" algn="l" defTabSz="1066800">
            <a:lnSpc>
              <a:spcPct val="90000"/>
            </a:lnSpc>
            <a:spcBef>
              <a:spcPct val="0"/>
            </a:spcBef>
            <a:spcAft>
              <a:spcPct val="35000"/>
            </a:spcAft>
            <a:buNone/>
          </a:pPr>
          <a:r>
            <a:rPr lang="en-US" sz="2400" b="1" kern="1200" dirty="0"/>
            <a:t>Ask why inspector is at your plant</a:t>
          </a:r>
          <a:endParaRPr lang="en-US" sz="2400" kern="1200" dirty="0"/>
        </a:p>
      </dsp:txBody>
      <dsp:txXfrm>
        <a:off x="849711" y="1213195"/>
        <a:ext cx="5886235" cy="965131"/>
      </dsp:txXfrm>
    </dsp:sp>
    <dsp:sp modelId="{A4952FA4-AD2F-4B30-A097-E4233A0627BF}">
      <dsp:nvSpPr>
        <dsp:cNvPr id="0" name=""/>
        <dsp:cNvSpPr/>
      </dsp:nvSpPr>
      <dsp:spPr>
        <a:xfrm>
          <a:off x="0" y="2419610"/>
          <a:ext cx="6862891" cy="7353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D29495-6127-47E2-A641-2FD63F1AFC2B}">
      <dsp:nvSpPr>
        <dsp:cNvPr id="0" name=""/>
        <dsp:cNvSpPr/>
      </dsp:nvSpPr>
      <dsp:spPr>
        <a:xfrm>
          <a:off x="222439" y="2585061"/>
          <a:ext cx="404831" cy="4044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757DDB-C44F-400C-AE53-7C48BE5BCF6C}">
      <dsp:nvSpPr>
        <dsp:cNvPr id="0" name=""/>
        <dsp:cNvSpPr/>
      </dsp:nvSpPr>
      <dsp:spPr>
        <a:xfrm>
          <a:off x="849711" y="2419610"/>
          <a:ext cx="5886235" cy="96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43" tIns="102143" rIns="102143" bIns="102143" numCol="1" spcCol="1270" anchor="ctr" anchorCtr="0">
          <a:noAutofit/>
        </a:bodyPr>
        <a:lstStyle/>
        <a:p>
          <a:pPr marL="0" lvl="0" indent="0" algn="l" defTabSz="1066800">
            <a:lnSpc>
              <a:spcPct val="90000"/>
            </a:lnSpc>
            <a:spcBef>
              <a:spcPct val="0"/>
            </a:spcBef>
            <a:spcAft>
              <a:spcPct val="35000"/>
            </a:spcAft>
            <a:buNone/>
          </a:pPr>
          <a:r>
            <a:rPr lang="en-US" sz="2400" b="1" kern="1200" dirty="0"/>
            <a:t>Keep copies of all DOT records in one location: Make sure at least one other persons knows where to find them</a:t>
          </a:r>
          <a:endParaRPr lang="en-US" sz="2400" kern="1200" dirty="0"/>
        </a:p>
      </dsp:txBody>
      <dsp:txXfrm>
        <a:off x="849711" y="2419610"/>
        <a:ext cx="5886235" cy="965131"/>
      </dsp:txXfrm>
    </dsp:sp>
    <dsp:sp modelId="{AB82B940-0A4A-46B7-85A5-151ABA3EBDEE}">
      <dsp:nvSpPr>
        <dsp:cNvPr id="0" name=""/>
        <dsp:cNvSpPr/>
      </dsp:nvSpPr>
      <dsp:spPr>
        <a:xfrm>
          <a:off x="0" y="3966831"/>
          <a:ext cx="6862891" cy="12787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8AB35-DFDB-4EE1-8BB9-58D98973B2EE}">
      <dsp:nvSpPr>
        <dsp:cNvPr id="0" name=""/>
        <dsp:cNvSpPr/>
      </dsp:nvSpPr>
      <dsp:spPr>
        <a:xfrm>
          <a:off x="222439" y="4390166"/>
          <a:ext cx="404831" cy="4044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20405B-1536-4584-9623-1AC91A75D387}">
      <dsp:nvSpPr>
        <dsp:cNvPr id="0" name=""/>
        <dsp:cNvSpPr/>
      </dsp:nvSpPr>
      <dsp:spPr>
        <a:xfrm>
          <a:off x="1129687" y="4224714"/>
          <a:ext cx="1793579" cy="96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43" tIns="102143" rIns="102143" bIns="102143" numCol="1" spcCol="1270" anchor="ctr" anchorCtr="0">
          <a:noAutofit/>
        </a:bodyPr>
        <a:lstStyle/>
        <a:p>
          <a:pPr marL="0" lvl="0" indent="0" algn="l" defTabSz="977900">
            <a:lnSpc>
              <a:spcPct val="90000"/>
            </a:lnSpc>
            <a:spcBef>
              <a:spcPct val="0"/>
            </a:spcBef>
            <a:spcAft>
              <a:spcPct val="35000"/>
            </a:spcAft>
            <a:buNone/>
          </a:pPr>
          <a:r>
            <a:rPr lang="en-US" sz="2200" b="1" kern="1200" dirty="0"/>
            <a:t>Customer information:</a:t>
          </a:r>
          <a:endParaRPr lang="en-US" sz="2200" kern="1200" dirty="0"/>
        </a:p>
      </dsp:txBody>
      <dsp:txXfrm>
        <a:off x="1129687" y="4224714"/>
        <a:ext cx="1793579" cy="965131"/>
      </dsp:txXfrm>
    </dsp:sp>
    <dsp:sp modelId="{D1BAEF25-D97C-4B9D-A552-8580E03B834A}">
      <dsp:nvSpPr>
        <dsp:cNvPr id="0" name=""/>
        <dsp:cNvSpPr/>
      </dsp:nvSpPr>
      <dsp:spPr>
        <a:xfrm>
          <a:off x="3430603" y="3626024"/>
          <a:ext cx="2343213" cy="2162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143" tIns="102143" rIns="102143" bIns="102143" numCol="1" spcCol="1270" anchor="ctr" anchorCtr="0">
          <a:noAutofit/>
        </a:bodyPr>
        <a:lstStyle/>
        <a:p>
          <a:pPr marL="0" lvl="0" indent="0" algn="l" defTabSz="800100">
            <a:lnSpc>
              <a:spcPct val="90000"/>
            </a:lnSpc>
            <a:spcBef>
              <a:spcPct val="0"/>
            </a:spcBef>
            <a:spcAft>
              <a:spcPct val="35000"/>
            </a:spcAft>
            <a:buNone/>
          </a:pPr>
          <a:r>
            <a:rPr lang="en-US" sz="1800" b="1" kern="1200" dirty="0"/>
            <a:t>DOT inspectors can ask for customer information – 3 or 4  names will suffice with pricing info. redacted</a:t>
          </a:r>
        </a:p>
      </dsp:txBody>
      <dsp:txXfrm>
        <a:off x="3430603" y="3626024"/>
        <a:ext cx="2343213" cy="2162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91D2E-5C39-468E-B784-71E868BAB378}">
      <dsp:nvSpPr>
        <dsp:cNvPr id="0" name=""/>
        <dsp:cNvSpPr/>
      </dsp:nvSpPr>
      <dsp:spPr>
        <a:xfrm>
          <a:off x="0" y="-34351"/>
          <a:ext cx="4993261" cy="11299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Employees should be able to answer basic questions about their jobs.</a:t>
          </a:r>
          <a:endParaRPr lang="en-US" sz="2000" kern="1200" dirty="0"/>
        </a:p>
      </dsp:txBody>
      <dsp:txXfrm>
        <a:off x="33094" y="-1257"/>
        <a:ext cx="3641810" cy="1063713"/>
      </dsp:txXfrm>
    </dsp:sp>
    <dsp:sp modelId="{54DCE5AC-6AA6-4DD7-A308-AF473C18FA74}">
      <dsp:nvSpPr>
        <dsp:cNvPr id="0" name=""/>
        <dsp:cNvSpPr/>
      </dsp:nvSpPr>
      <dsp:spPr>
        <a:xfrm>
          <a:off x="372873" y="1252480"/>
          <a:ext cx="4993261" cy="112990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You or another manager should accompany the inspector on the tour.</a:t>
          </a:r>
          <a:endParaRPr lang="en-US" sz="2000" kern="1200" dirty="0"/>
        </a:p>
      </dsp:txBody>
      <dsp:txXfrm>
        <a:off x="405967" y="1285574"/>
        <a:ext cx="3819763" cy="1063713"/>
      </dsp:txXfrm>
    </dsp:sp>
    <dsp:sp modelId="{1A9FD137-24CD-4A11-947E-BA6BD7AF298F}">
      <dsp:nvSpPr>
        <dsp:cNvPr id="0" name=""/>
        <dsp:cNvSpPr/>
      </dsp:nvSpPr>
      <dsp:spPr>
        <a:xfrm>
          <a:off x="745746" y="2539313"/>
          <a:ext cx="4993261" cy="11299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Prepare in advance for an inspection</a:t>
          </a:r>
          <a:endParaRPr lang="en-US" sz="2000" kern="1200" dirty="0"/>
        </a:p>
      </dsp:txBody>
      <dsp:txXfrm>
        <a:off x="778840" y="2572407"/>
        <a:ext cx="3819763" cy="1063713"/>
      </dsp:txXfrm>
    </dsp:sp>
    <dsp:sp modelId="{93BE1B77-BF1F-4C6A-8B15-B128637A8550}">
      <dsp:nvSpPr>
        <dsp:cNvPr id="0" name=""/>
        <dsp:cNvSpPr/>
      </dsp:nvSpPr>
      <dsp:spPr>
        <a:xfrm>
          <a:off x="1118620" y="3826145"/>
          <a:ext cx="4993261" cy="11299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Create your own written record of the visit and what was observed.  Take pictures.</a:t>
          </a:r>
          <a:endParaRPr lang="en-US" sz="2000" kern="1200" dirty="0"/>
        </a:p>
      </dsp:txBody>
      <dsp:txXfrm>
        <a:off x="1151714" y="3859239"/>
        <a:ext cx="3819763" cy="1063713"/>
      </dsp:txXfrm>
    </dsp:sp>
    <dsp:sp modelId="{1B1708F9-8AD5-4215-AF9B-9A133460A526}">
      <dsp:nvSpPr>
        <dsp:cNvPr id="0" name=""/>
        <dsp:cNvSpPr/>
      </dsp:nvSpPr>
      <dsp:spPr>
        <a:xfrm>
          <a:off x="1491493" y="5044274"/>
          <a:ext cx="4993261" cy="126730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On-site testing – RIPA recommends you not test on site; send containers to  Tobyhanna.</a:t>
          </a:r>
          <a:endParaRPr lang="en-US" sz="2000" kern="1200" dirty="0"/>
        </a:p>
      </dsp:txBody>
      <dsp:txXfrm>
        <a:off x="1528611" y="5081392"/>
        <a:ext cx="3811715" cy="1193073"/>
      </dsp:txXfrm>
    </dsp:sp>
    <dsp:sp modelId="{DAA7DDE9-437D-4555-9C96-F643FA903F7A}">
      <dsp:nvSpPr>
        <dsp:cNvPr id="0" name=""/>
        <dsp:cNvSpPr/>
      </dsp:nvSpPr>
      <dsp:spPr>
        <a:xfrm>
          <a:off x="4258825" y="791104"/>
          <a:ext cx="734436" cy="73443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424073" y="791104"/>
        <a:ext cx="403940" cy="552663"/>
      </dsp:txXfrm>
    </dsp:sp>
    <dsp:sp modelId="{97987049-CEEA-4939-9C2B-CA7C718853E1}">
      <dsp:nvSpPr>
        <dsp:cNvPr id="0" name=""/>
        <dsp:cNvSpPr/>
      </dsp:nvSpPr>
      <dsp:spPr>
        <a:xfrm>
          <a:off x="4631698" y="2077936"/>
          <a:ext cx="734436" cy="73443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796946" y="2077936"/>
        <a:ext cx="403940" cy="552663"/>
      </dsp:txXfrm>
    </dsp:sp>
    <dsp:sp modelId="{9CC7DF0C-69A7-495E-B2C4-9F99F70B9B04}">
      <dsp:nvSpPr>
        <dsp:cNvPr id="0" name=""/>
        <dsp:cNvSpPr/>
      </dsp:nvSpPr>
      <dsp:spPr>
        <a:xfrm>
          <a:off x="5004572" y="3345937"/>
          <a:ext cx="734436" cy="73443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169820" y="3345937"/>
        <a:ext cx="403940" cy="552663"/>
      </dsp:txXfrm>
    </dsp:sp>
    <dsp:sp modelId="{1F2A3F7E-22AE-4C65-B321-66D5E990C1BB}">
      <dsp:nvSpPr>
        <dsp:cNvPr id="0" name=""/>
        <dsp:cNvSpPr/>
      </dsp:nvSpPr>
      <dsp:spPr>
        <a:xfrm>
          <a:off x="5377445" y="4645324"/>
          <a:ext cx="734436" cy="73443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542693" y="4645324"/>
        <a:ext cx="403940" cy="552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27501-A3BF-4665-BB0B-F7F5A60C520A}">
      <dsp:nvSpPr>
        <dsp:cNvPr id="0" name=""/>
        <dsp:cNvSpPr/>
      </dsp:nvSpPr>
      <dsp:spPr>
        <a:xfrm>
          <a:off x="1241182" y="2314"/>
          <a:ext cx="4964730" cy="11988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330" tIns="304504" rIns="96330" bIns="304504" numCol="1" spcCol="1270" anchor="ctr" anchorCtr="0">
          <a:noAutofit/>
        </a:bodyPr>
        <a:lstStyle/>
        <a:p>
          <a:pPr marL="0" lvl="0" indent="0" algn="l" defTabSz="889000">
            <a:lnSpc>
              <a:spcPct val="90000"/>
            </a:lnSpc>
            <a:spcBef>
              <a:spcPct val="0"/>
            </a:spcBef>
            <a:spcAft>
              <a:spcPct val="35000"/>
            </a:spcAft>
            <a:buNone/>
          </a:pPr>
          <a:r>
            <a:rPr lang="en-US" sz="2000" kern="1200" dirty="0"/>
            <a:t>Keep a copy of the completed exit briefing form.</a:t>
          </a:r>
        </a:p>
      </dsp:txBody>
      <dsp:txXfrm>
        <a:off x="1241182" y="2314"/>
        <a:ext cx="4964730" cy="1198833"/>
      </dsp:txXfrm>
    </dsp:sp>
    <dsp:sp modelId="{937BCE2F-49BD-4D34-A793-71ECA55C7B7B}">
      <dsp:nvSpPr>
        <dsp:cNvPr id="0" name=""/>
        <dsp:cNvSpPr/>
      </dsp:nvSpPr>
      <dsp:spPr>
        <a:xfrm>
          <a:off x="0" y="2314"/>
          <a:ext cx="1241182" cy="119883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79" tIns="118418" rIns="65679" bIns="118418" numCol="1" spcCol="1270" anchor="ctr" anchorCtr="0">
          <a:noAutofit/>
        </a:bodyPr>
        <a:lstStyle/>
        <a:p>
          <a:pPr marL="0" lvl="0" indent="0" algn="ctr" defTabSz="933450">
            <a:lnSpc>
              <a:spcPct val="90000"/>
            </a:lnSpc>
            <a:spcBef>
              <a:spcPct val="0"/>
            </a:spcBef>
            <a:spcAft>
              <a:spcPct val="35000"/>
            </a:spcAft>
            <a:buNone/>
          </a:pPr>
          <a:r>
            <a:rPr lang="en-US" sz="2100" kern="1200"/>
            <a:t>Keep</a:t>
          </a:r>
        </a:p>
      </dsp:txBody>
      <dsp:txXfrm>
        <a:off x="0" y="2314"/>
        <a:ext cx="1241182" cy="1198833"/>
      </dsp:txXfrm>
    </dsp:sp>
    <dsp:sp modelId="{9AF7CAC6-CEDF-48BC-B38A-ACBA19D3FA2E}">
      <dsp:nvSpPr>
        <dsp:cNvPr id="0" name=""/>
        <dsp:cNvSpPr/>
      </dsp:nvSpPr>
      <dsp:spPr>
        <a:xfrm>
          <a:off x="1241182" y="1273077"/>
          <a:ext cx="4964730" cy="1198833"/>
        </a:xfrm>
        <a:prstGeom prst="rect">
          <a:avLst/>
        </a:prstGeom>
        <a:solidFill>
          <a:schemeClr val="accent2">
            <a:tint val="40000"/>
            <a:alpha val="90000"/>
            <a:hueOff val="1559984"/>
            <a:satOff val="-85"/>
            <a:lumOff val="-810"/>
            <a:alphaOff val="0"/>
          </a:schemeClr>
        </a:solidFill>
        <a:ln w="12700" cap="flat" cmpd="sng" algn="ctr">
          <a:solidFill>
            <a:schemeClr val="accent2">
              <a:tint val="40000"/>
              <a:alpha val="90000"/>
              <a:hueOff val="1559984"/>
              <a:satOff val="-85"/>
              <a:lumOff val="-8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330" tIns="304504" rIns="96330" bIns="304504" numCol="1" spcCol="1270" anchor="ctr" anchorCtr="0">
          <a:noAutofit/>
        </a:bodyPr>
        <a:lstStyle/>
        <a:p>
          <a:pPr marL="0" lvl="0" indent="0" algn="l" defTabSz="889000">
            <a:lnSpc>
              <a:spcPct val="90000"/>
            </a:lnSpc>
            <a:spcBef>
              <a:spcPct val="0"/>
            </a:spcBef>
            <a:spcAft>
              <a:spcPct val="35000"/>
            </a:spcAft>
            <a:buNone/>
          </a:pPr>
          <a:r>
            <a:rPr lang="en-US" sz="2000" kern="1200" dirty="0"/>
            <a:t>Call your lawyer or RIPA if problems have been identified</a:t>
          </a:r>
        </a:p>
      </dsp:txBody>
      <dsp:txXfrm>
        <a:off x="1241182" y="1273077"/>
        <a:ext cx="4964730" cy="1198833"/>
      </dsp:txXfrm>
    </dsp:sp>
    <dsp:sp modelId="{C4D0BD54-3007-4AB1-ADF0-ADF6837D00CB}">
      <dsp:nvSpPr>
        <dsp:cNvPr id="0" name=""/>
        <dsp:cNvSpPr/>
      </dsp:nvSpPr>
      <dsp:spPr>
        <a:xfrm>
          <a:off x="0" y="1273077"/>
          <a:ext cx="1241182" cy="1198833"/>
        </a:xfrm>
        <a:prstGeom prst="rect">
          <a:avLst/>
        </a:prstGeom>
        <a:solidFill>
          <a:schemeClr val="accent2">
            <a:hueOff val="1543007"/>
            <a:satOff val="514"/>
            <a:lumOff val="-3922"/>
            <a:alphaOff val="0"/>
          </a:schemeClr>
        </a:solidFill>
        <a:ln w="12700" cap="flat" cmpd="sng" algn="ctr">
          <a:solidFill>
            <a:schemeClr val="accent2">
              <a:hueOff val="1543007"/>
              <a:satOff val="514"/>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79" tIns="118418" rIns="65679" bIns="118418" numCol="1" spcCol="1270" anchor="ctr" anchorCtr="0">
          <a:noAutofit/>
        </a:bodyPr>
        <a:lstStyle/>
        <a:p>
          <a:pPr marL="0" lvl="0" indent="0" algn="ctr" defTabSz="933450">
            <a:lnSpc>
              <a:spcPct val="90000"/>
            </a:lnSpc>
            <a:spcBef>
              <a:spcPct val="0"/>
            </a:spcBef>
            <a:spcAft>
              <a:spcPct val="35000"/>
            </a:spcAft>
            <a:buNone/>
          </a:pPr>
          <a:r>
            <a:rPr lang="en-US" sz="2100" kern="1200"/>
            <a:t>Call</a:t>
          </a:r>
        </a:p>
      </dsp:txBody>
      <dsp:txXfrm>
        <a:off x="0" y="1273077"/>
        <a:ext cx="1241182" cy="1198833"/>
      </dsp:txXfrm>
    </dsp:sp>
    <dsp:sp modelId="{50818CCA-73BE-41AC-A385-A7DA35D5985A}">
      <dsp:nvSpPr>
        <dsp:cNvPr id="0" name=""/>
        <dsp:cNvSpPr/>
      </dsp:nvSpPr>
      <dsp:spPr>
        <a:xfrm>
          <a:off x="1241182" y="2543841"/>
          <a:ext cx="4964730" cy="1198833"/>
        </a:xfrm>
        <a:prstGeom prst="rect">
          <a:avLst/>
        </a:prstGeom>
        <a:solidFill>
          <a:schemeClr val="accent2">
            <a:tint val="40000"/>
            <a:alpha val="90000"/>
            <a:hueOff val="3119968"/>
            <a:satOff val="-169"/>
            <a:lumOff val="-1619"/>
            <a:alphaOff val="0"/>
          </a:schemeClr>
        </a:solidFill>
        <a:ln w="12700" cap="flat" cmpd="sng" algn="ctr">
          <a:solidFill>
            <a:schemeClr val="accent2">
              <a:tint val="40000"/>
              <a:alpha val="90000"/>
              <a:hueOff val="3119968"/>
              <a:satOff val="-169"/>
              <a:lumOff val="-16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330" tIns="304504" rIns="96330" bIns="304504" numCol="1" spcCol="1270" anchor="ctr" anchorCtr="0">
          <a:noAutofit/>
        </a:bodyPr>
        <a:lstStyle/>
        <a:p>
          <a:pPr marL="0" lvl="0" indent="0" algn="l" defTabSz="889000">
            <a:lnSpc>
              <a:spcPct val="90000"/>
            </a:lnSpc>
            <a:spcBef>
              <a:spcPct val="0"/>
            </a:spcBef>
            <a:spcAft>
              <a:spcPct val="35000"/>
            </a:spcAft>
            <a:buNone/>
          </a:pPr>
          <a:r>
            <a:rPr lang="en-US" sz="2000" kern="1200" dirty="0"/>
            <a:t>Fix the problem asap.</a:t>
          </a:r>
        </a:p>
      </dsp:txBody>
      <dsp:txXfrm>
        <a:off x="1241182" y="2543841"/>
        <a:ext cx="4964730" cy="1198833"/>
      </dsp:txXfrm>
    </dsp:sp>
    <dsp:sp modelId="{C933A693-C776-490E-93BB-A7A73F4901CA}">
      <dsp:nvSpPr>
        <dsp:cNvPr id="0" name=""/>
        <dsp:cNvSpPr/>
      </dsp:nvSpPr>
      <dsp:spPr>
        <a:xfrm>
          <a:off x="0" y="2543841"/>
          <a:ext cx="1241182" cy="1198833"/>
        </a:xfrm>
        <a:prstGeom prst="rect">
          <a:avLst/>
        </a:prstGeom>
        <a:solidFill>
          <a:schemeClr val="accent2">
            <a:hueOff val="3086014"/>
            <a:satOff val="1027"/>
            <a:lumOff val="-7843"/>
            <a:alphaOff val="0"/>
          </a:schemeClr>
        </a:solidFill>
        <a:ln w="12700" cap="flat" cmpd="sng" algn="ctr">
          <a:solidFill>
            <a:schemeClr val="accent2">
              <a:hueOff val="3086014"/>
              <a:satOff val="1027"/>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79" tIns="118418" rIns="65679" bIns="118418" numCol="1" spcCol="1270" anchor="ctr" anchorCtr="0">
          <a:noAutofit/>
        </a:bodyPr>
        <a:lstStyle/>
        <a:p>
          <a:pPr marL="0" lvl="0" indent="0" algn="ctr" defTabSz="933450">
            <a:lnSpc>
              <a:spcPct val="90000"/>
            </a:lnSpc>
            <a:spcBef>
              <a:spcPct val="0"/>
            </a:spcBef>
            <a:spcAft>
              <a:spcPct val="35000"/>
            </a:spcAft>
            <a:buNone/>
          </a:pPr>
          <a:r>
            <a:rPr lang="en-US" sz="2100" kern="1200"/>
            <a:t>Fix</a:t>
          </a:r>
        </a:p>
      </dsp:txBody>
      <dsp:txXfrm>
        <a:off x="0" y="2543841"/>
        <a:ext cx="1241182" cy="1198833"/>
      </dsp:txXfrm>
    </dsp:sp>
    <dsp:sp modelId="{94967ED9-2A4E-41F6-87DB-E4F300E3F211}">
      <dsp:nvSpPr>
        <dsp:cNvPr id="0" name=""/>
        <dsp:cNvSpPr/>
      </dsp:nvSpPr>
      <dsp:spPr>
        <a:xfrm>
          <a:off x="1241182" y="3814605"/>
          <a:ext cx="4964730" cy="1198833"/>
        </a:xfrm>
        <a:prstGeom prst="rect">
          <a:avLst/>
        </a:prstGeom>
        <a:solidFill>
          <a:schemeClr val="accent2">
            <a:tint val="40000"/>
            <a:alpha val="90000"/>
            <a:hueOff val="4679952"/>
            <a:satOff val="-254"/>
            <a:lumOff val="-2429"/>
            <a:alphaOff val="0"/>
          </a:schemeClr>
        </a:solidFill>
        <a:ln w="12700" cap="flat" cmpd="sng" algn="ctr">
          <a:solidFill>
            <a:schemeClr val="accent2">
              <a:tint val="40000"/>
              <a:alpha val="90000"/>
              <a:hueOff val="4679952"/>
              <a:satOff val="-254"/>
              <a:lumOff val="-24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330" tIns="304504" rIns="96330" bIns="304504" numCol="1" spcCol="1270" anchor="ctr" anchorCtr="0">
          <a:noAutofit/>
        </a:bodyPr>
        <a:lstStyle/>
        <a:p>
          <a:pPr marL="0" lvl="0" indent="0" algn="l" defTabSz="889000">
            <a:lnSpc>
              <a:spcPct val="90000"/>
            </a:lnSpc>
            <a:spcBef>
              <a:spcPct val="0"/>
            </a:spcBef>
            <a:spcAft>
              <a:spcPct val="35000"/>
            </a:spcAft>
            <a:buNone/>
          </a:pPr>
          <a:r>
            <a:rPr lang="en-US" sz="2000" kern="1200" dirty="0"/>
            <a:t>Respond to the exit briefing within statutory limit of 30 days. </a:t>
          </a:r>
        </a:p>
      </dsp:txBody>
      <dsp:txXfrm>
        <a:off x="1241182" y="3814605"/>
        <a:ext cx="4964730" cy="1198833"/>
      </dsp:txXfrm>
    </dsp:sp>
    <dsp:sp modelId="{BD53527D-2E42-485A-9897-3A56F43F573F}">
      <dsp:nvSpPr>
        <dsp:cNvPr id="0" name=""/>
        <dsp:cNvSpPr/>
      </dsp:nvSpPr>
      <dsp:spPr>
        <a:xfrm>
          <a:off x="0" y="3814605"/>
          <a:ext cx="1241182" cy="1198833"/>
        </a:xfrm>
        <a:prstGeom prst="rect">
          <a:avLst/>
        </a:prstGeom>
        <a:solidFill>
          <a:schemeClr val="accent2">
            <a:hueOff val="4629022"/>
            <a:satOff val="1541"/>
            <a:lumOff val="-11765"/>
            <a:alphaOff val="0"/>
          </a:schemeClr>
        </a:solidFill>
        <a:ln w="12700" cap="flat" cmpd="sng" algn="ctr">
          <a:solidFill>
            <a:schemeClr val="accent2">
              <a:hueOff val="4629022"/>
              <a:satOff val="1541"/>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79" tIns="118418" rIns="65679" bIns="118418" numCol="1" spcCol="1270" anchor="ctr" anchorCtr="0">
          <a:noAutofit/>
        </a:bodyPr>
        <a:lstStyle/>
        <a:p>
          <a:pPr marL="0" lvl="0" indent="0" algn="ctr" defTabSz="933450">
            <a:lnSpc>
              <a:spcPct val="90000"/>
            </a:lnSpc>
            <a:spcBef>
              <a:spcPct val="0"/>
            </a:spcBef>
            <a:spcAft>
              <a:spcPct val="35000"/>
            </a:spcAft>
            <a:buNone/>
          </a:pPr>
          <a:r>
            <a:rPr lang="en-US" sz="2100" kern="1200"/>
            <a:t>Respond</a:t>
          </a:r>
        </a:p>
      </dsp:txBody>
      <dsp:txXfrm>
        <a:off x="0" y="3814605"/>
        <a:ext cx="1241182" cy="1198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BD5C3-8449-4622-9E0B-CE165944B8F8}">
      <dsp:nvSpPr>
        <dsp:cNvPr id="0" name=""/>
        <dsp:cNvSpPr/>
      </dsp:nvSpPr>
      <dsp:spPr>
        <a:xfrm>
          <a:off x="0" y="26757"/>
          <a:ext cx="6736976" cy="20779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Interim FINAL RULE restricting how states issue </a:t>
          </a:r>
          <a:r>
            <a:rPr lang="en-US" sz="2400" b="1" u="sng" kern="1200"/>
            <a:t>commercial driver’s licenses</a:t>
          </a:r>
          <a:r>
            <a:rPr lang="en-US" sz="2400" b="1" kern="1200"/>
            <a:t> and </a:t>
          </a:r>
          <a:r>
            <a:rPr lang="en-US" sz="2400" b="1" u="sng" kern="1200"/>
            <a:t>commercial learner’s permits</a:t>
          </a:r>
          <a:r>
            <a:rPr lang="en-US" sz="2400" b="1" kern="1200"/>
            <a:t> to individuals from outside of the United States. The rule is effective immediately.</a:t>
          </a:r>
          <a:endParaRPr lang="en-US" sz="2400" kern="1200"/>
        </a:p>
      </dsp:txBody>
      <dsp:txXfrm>
        <a:off x="101436" y="128193"/>
        <a:ext cx="6534104" cy="1875047"/>
      </dsp:txXfrm>
    </dsp:sp>
    <dsp:sp modelId="{D5453468-1E51-4E6E-96C2-EA2A367C17F0}">
      <dsp:nvSpPr>
        <dsp:cNvPr id="0" name=""/>
        <dsp:cNvSpPr/>
      </dsp:nvSpPr>
      <dsp:spPr>
        <a:xfrm>
          <a:off x="0" y="2173797"/>
          <a:ext cx="6736976" cy="2077919"/>
        </a:xfrm>
        <a:prstGeom prst="roundRect">
          <a:avLst/>
        </a:prstGeom>
        <a:solidFill>
          <a:schemeClr val="accent2">
            <a:hueOff val="2314511"/>
            <a:satOff val="77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Limits individuals eligible for non-domiciled CLPs and CDLs to foreign individuals in lawful status in the United States.</a:t>
          </a:r>
          <a:endParaRPr lang="en-US" sz="2400" kern="1200"/>
        </a:p>
      </dsp:txBody>
      <dsp:txXfrm>
        <a:off x="101436" y="2275233"/>
        <a:ext cx="6534104" cy="1875047"/>
      </dsp:txXfrm>
    </dsp:sp>
    <dsp:sp modelId="{5227C9F3-E9C1-465B-940C-C41A07429D19}">
      <dsp:nvSpPr>
        <dsp:cNvPr id="0" name=""/>
        <dsp:cNvSpPr/>
      </dsp:nvSpPr>
      <dsp:spPr>
        <a:xfrm>
          <a:off x="0" y="4320837"/>
          <a:ext cx="6736976" cy="2077919"/>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Requires non-citizen applicants (except for lawful permanent residents) to provide an unexpired foreign passport and an unexpired Form I-94/94A (Arrival/Departure Record) </a:t>
          </a:r>
          <a:endParaRPr lang="en-US" sz="2400" kern="1200"/>
        </a:p>
      </dsp:txBody>
      <dsp:txXfrm>
        <a:off x="101436" y="4422273"/>
        <a:ext cx="6534104" cy="1875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5E48B-97CF-4854-9EE9-D620BCA94053}">
      <dsp:nvSpPr>
        <dsp:cNvPr id="0" name=""/>
        <dsp:cNvSpPr/>
      </dsp:nvSpPr>
      <dsp:spPr>
        <a:xfrm>
          <a:off x="0" y="476"/>
          <a:ext cx="6205912" cy="2457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Requires state drivers licensing agencies to be more vigilant and retain records for two years.</a:t>
          </a:r>
        </a:p>
      </dsp:txBody>
      <dsp:txXfrm>
        <a:off x="119941" y="120417"/>
        <a:ext cx="5966030" cy="2217118"/>
      </dsp:txXfrm>
    </dsp:sp>
    <dsp:sp modelId="{9626CF08-F428-43FE-AF9F-484EF79AE73B}">
      <dsp:nvSpPr>
        <dsp:cNvPr id="0" name=""/>
        <dsp:cNvSpPr/>
      </dsp:nvSpPr>
      <dsp:spPr>
        <a:xfrm>
          <a:off x="0" y="2558276"/>
          <a:ext cx="6205912" cy="2457000"/>
        </a:xfrm>
        <a:prstGeom prst="roundRect">
          <a:avLst/>
        </a:prstGeom>
        <a:solidFill>
          <a:schemeClr val="accent2">
            <a:hueOff val="4629022"/>
            <a:satOff val="1541"/>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Requires the applicant to be present in-person at each renewal.</a:t>
          </a:r>
        </a:p>
      </dsp:txBody>
      <dsp:txXfrm>
        <a:off x="119941" y="2678217"/>
        <a:ext cx="5966030" cy="22171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6DA30-ADB0-4A0A-963A-EA1D5637A357}"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85A37-C153-4A07-8DEC-5B2B60379DAA}" type="slidenum">
              <a:rPr lang="en-US" smtClean="0"/>
              <a:t>‹#›</a:t>
            </a:fld>
            <a:endParaRPr lang="en-US"/>
          </a:p>
        </p:txBody>
      </p:sp>
    </p:spTree>
    <p:extLst>
      <p:ext uri="{BB962C8B-B14F-4D97-AF65-F5344CB8AC3E}">
        <p14:creationId xmlns:p14="http://schemas.microsoft.com/office/powerpoint/2010/main" val="33461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85A37-C153-4A07-8DEC-5B2B60379DAA}" type="slidenum">
              <a:rPr lang="en-US" smtClean="0"/>
              <a:t>23</a:t>
            </a:fld>
            <a:endParaRPr lang="en-US"/>
          </a:p>
        </p:txBody>
      </p:sp>
    </p:spTree>
    <p:extLst>
      <p:ext uri="{BB962C8B-B14F-4D97-AF65-F5344CB8AC3E}">
        <p14:creationId xmlns:p14="http://schemas.microsoft.com/office/powerpoint/2010/main" val="243112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85A37-C153-4A07-8DEC-5B2B60379DAA}" type="slidenum">
              <a:rPr lang="en-US" smtClean="0"/>
              <a:t>24</a:t>
            </a:fld>
            <a:endParaRPr lang="en-US"/>
          </a:p>
        </p:txBody>
      </p:sp>
    </p:spTree>
    <p:extLst>
      <p:ext uri="{BB962C8B-B14F-4D97-AF65-F5344CB8AC3E}">
        <p14:creationId xmlns:p14="http://schemas.microsoft.com/office/powerpoint/2010/main" val="298446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85A37-C153-4A07-8DEC-5B2B60379DAA}" type="slidenum">
              <a:rPr lang="en-US" smtClean="0"/>
              <a:t>30</a:t>
            </a:fld>
            <a:endParaRPr lang="en-US"/>
          </a:p>
        </p:txBody>
      </p:sp>
    </p:spTree>
    <p:extLst>
      <p:ext uri="{BB962C8B-B14F-4D97-AF65-F5344CB8AC3E}">
        <p14:creationId xmlns:p14="http://schemas.microsoft.com/office/powerpoint/2010/main" val="79162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10/22/2025</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41916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9681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6969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50892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39796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6050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3746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5801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9283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16090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10/22/2025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9874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10/22/2025</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38508871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F2BB15-E956-4E1B-8856-E58CE383D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8C42B-F81C-CE7C-5E47-3C1214F97378}"/>
              </a:ext>
            </a:extLst>
          </p:cNvPr>
          <p:cNvSpPr>
            <a:spLocks noGrp="1"/>
          </p:cNvSpPr>
          <p:nvPr>
            <p:ph type="ctrTitle"/>
          </p:nvPr>
        </p:nvSpPr>
        <p:spPr>
          <a:xfrm>
            <a:off x="1742037" y="3657601"/>
            <a:ext cx="8657450" cy="1577674"/>
          </a:xfrm>
        </p:spPr>
        <p:txBody>
          <a:bodyPr anchor="b">
            <a:normAutofit fontScale="90000"/>
          </a:bodyPr>
          <a:lstStyle/>
          <a:p>
            <a:pPr algn="ctr"/>
            <a:r>
              <a:rPr lang="en-US" dirty="0"/>
              <a:t>Reusable Industrial Packaging Association</a:t>
            </a:r>
            <a:br>
              <a:rPr lang="en-US" dirty="0"/>
            </a:br>
            <a:r>
              <a:rPr lang="en-US" dirty="0"/>
              <a:t>2025 Annual Conference</a:t>
            </a:r>
            <a:br>
              <a:rPr lang="en-US" dirty="0"/>
            </a:br>
            <a:r>
              <a:rPr lang="en-US" dirty="0"/>
              <a:t>Tucson, AZ</a:t>
            </a:r>
          </a:p>
        </p:txBody>
      </p:sp>
      <p:sp>
        <p:nvSpPr>
          <p:cNvPr id="3" name="Subtitle 2">
            <a:extLst>
              <a:ext uri="{FF2B5EF4-FFF2-40B4-BE49-F238E27FC236}">
                <a16:creationId xmlns:a16="http://schemas.microsoft.com/office/drawing/2014/main" id="{88830EF4-6856-F643-A68F-87229E0D45FD}"/>
              </a:ext>
            </a:extLst>
          </p:cNvPr>
          <p:cNvSpPr>
            <a:spLocks noGrp="1"/>
          </p:cNvSpPr>
          <p:nvPr>
            <p:ph type="subTitle" idx="1"/>
          </p:nvPr>
        </p:nvSpPr>
        <p:spPr>
          <a:xfrm>
            <a:off x="1742037" y="5371799"/>
            <a:ext cx="8657450" cy="672217"/>
          </a:xfrm>
        </p:spPr>
        <p:txBody>
          <a:bodyPr>
            <a:normAutofit/>
          </a:bodyPr>
          <a:lstStyle/>
          <a:p>
            <a:pPr algn="ctr"/>
            <a:r>
              <a:rPr lang="en-US" sz="3200" b="1" dirty="0"/>
              <a:t>REGULATORY PLENARY SESSION</a:t>
            </a:r>
          </a:p>
        </p:txBody>
      </p:sp>
      <p:sp>
        <p:nvSpPr>
          <p:cNvPr id="10" name="Rectangle 9">
            <a:extLst>
              <a:ext uri="{FF2B5EF4-FFF2-40B4-BE49-F238E27FC236}">
                <a16:creationId xmlns:a16="http://schemas.microsoft.com/office/drawing/2014/main" id="{4D1D6B41-589D-4DD8-9A1B-34C4CF07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9" y="-3511"/>
            <a:ext cx="348387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2" name="Freeform: Shape 11">
            <a:extLst>
              <a:ext uri="{FF2B5EF4-FFF2-40B4-BE49-F238E27FC236}">
                <a16:creationId xmlns:a16="http://schemas.microsoft.com/office/drawing/2014/main" id="{34DE5AE7-857F-451C-9109-8E769DD8B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6795" y="-3512"/>
            <a:ext cx="3483870" cy="3428999"/>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solidFill>
                <a:schemeClr val="tx1"/>
              </a:solidFill>
            </a:endParaRPr>
          </a:p>
        </p:txBody>
      </p:sp>
      <p:sp>
        <p:nvSpPr>
          <p:cNvPr id="14" name="Rectangle 13">
            <a:extLst>
              <a:ext uri="{FF2B5EF4-FFF2-40B4-BE49-F238E27FC236}">
                <a16:creationId xmlns:a16="http://schemas.microsoft.com/office/drawing/2014/main" id="{149242FD-4377-490B-A131-331BA6EA4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919" y="-3511"/>
            <a:ext cx="5300106"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4">
            <a:extLst>
              <a:ext uri="{FF2B5EF4-FFF2-40B4-BE49-F238E27FC236}">
                <a16:creationId xmlns:a16="http://schemas.microsoft.com/office/drawing/2014/main" id="{76AC421C-8447-4E11-9EA2-4BB7FEBFA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5345257" y="-7746"/>
            <a:ext cx="3428999" cy="343253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B980D2B-D97E-43D6-BC44-888BC8C79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6026" y="-3511"/>
            <a:ext cx="3417366"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3A67864-A19B-4023-B8C3-DAA4CC696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77491" y="-8442"/>
            <a:ext cx="3414434" cy="3434004"/>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72817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76C4C-A43B-2F49-380D-82406B3A73A9}"/>
              </a:ext>
            </a:extLst>
          </p:cNvPr>
          <p:cNvSpPr>
            <a:spLocks noGrp="1"/>
          </p:cNvSpPr>
          <p:nvPr>
            <p:ph type="title"/>
          </p:nvPr>
        </p:nvSpPr>
        <p:spPr>
          <a:xfrm>
            <a:off x="1077362" y="720434"/>
            <a:ext cx="9950103" cy="1194863"/>
          </a:xfrm>
        </p:spPr>
        <p:txBody>
          <a:bodyPr/>
          <a:lstStyle/>
          <a:p>
            <a:pPr algn="ctr"/>
            <a:r>
              <a:rPr lang="en-US" dirty="0"/>
              <a:t>Model Empty Residue Container Policies </a:t>
            </a:r>
            <a:br>
              <a:rPr lang="en-US" dirty="0"/>
            </a:br>
            <a:r>
              <a:rPr lang="en-US" dirty="0"/>
              <a:t>for Emptiers</a:t>
            </a:r>
          </a:p>
        </p:txBody>
      </p:sp>
      <p:sp>
        <p:nvSpPr>
          <p:cNvPr id="3" name="Content Placeholder 2">
            <a:extLst>
              <a:ext uri="{FF2B5EF4-FFF2-40B4-BE49-F238E27FC236}">
                <a16:creationId xmlns:a16="http://schemas.microsoft.com/office/drawing/2014/main" id="{79B889F6-6AD0-FAC5-B478-EF9FE47C8EC2}"/>
              </a:ext>
            </a:extLst>
          </p:cNvPr>
          <p:cNvSpPr>
            <a:spLocks noGrp="1"/>
          </p:cNvSpPr>
          <p:nvPr>
            <p:ph idx="1"/>
          </p:nvPr>
        </p:nvSpPr>
        <p:spPr>
          <a:xfrm>
            <a:off x="1077362" y="2001795"/>
            <a:ext cx="9950103" cy="4238367"/>
          </a:xfrm>
        </p:spPr>
        <p:txBody>
          <a:bodyPr>
            <a:normAutofit lnSpcReduction="10000"/>
          </a:bodyPr>
          <a:lstStyle/>
          <a:p>
            <a:endParaRPr lang="en-US" dirty="0"/>
          </a:p>
          <a:p>
            <a:r>
              <a:rPr lang="en-US" sz="2000" b="1" dirty="0"/>
              <a:t>If a container is determined to be </a:t>
            </a:r>
            <a:r>
              <a:rPr lang="en-US" sz="2000" b="1" u="sng" dirty="0"/>
              <a:t>not in compliance </a:t>
            </a:r>
            <a:r>
              <a:rPr lang="en-US" sz="2000" b="1" dirty="0"/>
              <a:t>with the RCRA empty container standard, [Company name] will arrange for the return transportation of the container(s) to the plant for further emptying.  [Company name] shall provide the motor carrier with a completed shipping paper in accordance with DOT regulations in advance of the return shipment.</a:t>
            </a:r>
          </a:p>
          <a:p>
            <a:r>
              <a:rPr lang="en-US" sz="2000" b="1" dirty="0"/>
              <a:t>Non-compliant containers sent to a reconditioning facility may also be directed to a licensed hazardous waste disposal facility, in accordance with a signed agreement with the reconditioner.  This activity may only occur if the shipment meets all applicable regulatory requirements, including the use of a signed hazardous waste manifest form and a properly licensed transporter.  </a:t>
            </a:r>
          </a:p>
        </p:txBody>
      </p:sp>
    </p:spTree>
    <p:extLst>
      <p:ext uri="{BB962C8B-B14F-4D97-AF65-F5344CB8AC3E}">
        <p14:creationId xmlns:p14="http://schemas.microsoft.com/office/powerpoint/2010/main" val="340942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1C1E48-F561-870E-7B7D-FD01E67D2440}"/>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CE4EE8BF-D523-4497-8D9A-BB4AC2F3E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9152B-F431-3186-DD7B-5BD149A6419C}"/>
              </a:ext>
            </a:extLst>
          </p:cNvPr>
          <p:cNvSpPr>
            <a:spLocks noGrp="1"/>
          </p:cNvSpPr>
          <p:nvPr>
            <p:ph type="title"/>
          </p:nvPr>
        </p:nvSpPr>
        <p:spPr>
          <a:xfrm>
            <a:off x="1084727" y="1597961"/>
            <a:ext cx="6415823" cy="3162300"/>
          </a:xfrm>
        </p:spPr>
        <p:txBody>
          <a:bodyPr vert="horz" lIns="91440" tIns="45720" rIns="91440" bIns="45720" rtlCol="0" anchor="b">
            <a:normAutofit/>
          </a:bodyPr>
          <a:lstStyle/>
          <a:p>
            <a:r>
              <a:rPr lang="en-US" sz="4000" dirty="0"/>
              <a:t>Model Empty Container Management Policies </a:t>
            </a:r>
            <a:br>
              <a:rPr lang="en-US" sz="4000" dirty="0"/>
            </a:br>
            <a:r>
              <a:rPr lang="en-US" sz="4000" dirty="0"/>
              <a:t>for Reconditioners</a:t>
            </a:r>
          </a:p>
        </p:txBody>
      </p:sp>
      <p:sp>
        <p:nvSpPr>
          <p:cNvPr id="12" name="Rectangle 11">
            <a:extLst>
              <a:ext uri="{FF2B5EF4-FFF2-40B4-BE49-F238E27FC236}">
                <a16:creationId xmlns:a16="http://schemas.microsoft.com/office/drawing/2014/main" id="{67B624B2-894D-4F7A-B2F3-393D6564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26335" y="0"/>
            <a:ext cx="3472488" cy="3448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34">
            <a:extLst>
              <a:ext uri="{FF2B5EF4-FFF2-40B4-BE49-F238E27FC236}">
                <a16:creationId xmlns:a16="http://schemas.microsoft.com/office/drawing/2014/main" id="{AE30F03F-004C-4719-9495-388C3B7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40131" y="-13795"/>
            <a:ext cx="3444895" cy="347248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A81208F-A90C-4F75-86C9-D42FDDEDF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26335" y="3444897"/>
            <a:ext cx="3465665" cy="343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CB7AD30-D65C-4325-8C21-558C1A05A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46203" y="3425029"/>
            <a:ext cx="3432752" cy="3472488"/>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72908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4DE2-F1B2-28C7-162E-F96E968E2EEB}"/>
              </a:ext>
            </a:extLst>
          </p:cNvPr>
          <p:cNvSpPr>
            <a:spLocks noGrp="1"/>
          </p:cNvSpPr>
          <p:nvPr>
            <p:ph type="title"/>
          </p:nvPr>
        </p:nvSpPr>
        <p:spPr>
          <a:xfrm>
            <a:off x="1077362" y="720434"/>
            <a:ext cx="9950103" cy="1355501"/>
          </a:xfrm>
        </p:spPr>
        <p:txBody>
          <a:bodyPr/>
          <a:lstStyle/>
          <a:p>
            <a:pPr algn="ctr"/>
            <a:r>
              <a:rPr lang="en-US" dirty="0"/>
              <a:t>Model Empty Container Management Policies </a:t>
            </a:r>
            <a:br>
              <a:rPr lang="en-US" dirty="0"/>
            </a:br>
            <a:r>
              <a:rPr lang="en-US" dirty="0"/>
              <a:t>for Reconditioners</a:t>
            </a:r>
          </a:p>
        </p:txBody>
      </p:sp>
      <p:sp>
        <p:nvSpPr>
          <p:cNvPr id="3" name="Content Placeholder 2">
            <a:extLst>
              <a:ext uri="{FF2B5EF4-FFF2-40B4-BE49-F238E27FC236}">
                <a16:creationId xmlns:a16="http://schemas.microsoft.com/office/drawing/2014/main" id="{68C8A482-1184-5D60-1604-5614FADFDA0E}"/>
              </a:ext>
            </a:extLst>
          </p:cNvPr>
          <p:cNvSpPr>
            <a:spLocks noGrp="1"/>
          </p:cNvSpPr>
          <p:nvPr>
            <p:ph idx="1"/>
          </p:nvPr>
        </p:nvSpPr>
        <p:spPr>
          <a:xfrm>
            <a:off x="951471" y="2335427"/>
            <a:ext cx="10310774" cy="4213653"/>
          </a:xfrm>
        </p:spPr>
        <p:txBody>
          <a:bodyPr>
            <a:normAutofit/>
          </a:bodyPr>
          <a:lstStyle/>
          <a:p>
            <a:pPr marL="0" indent="0">
              <a:buNone/>
            </a:pPr>
            <a:r>
              <a:rPr lang="en-US" sz="2400" b="1" u="sng" dirty="0"/>
              <a:t>Shipper certification of empty container shipments</a:t>
            </a:r>
          </a:p>
          <a:p>
            <a:r>
              <a:rPr lang="en-US" sz="2000" b="1" dirty="0"/>
              <a:t>An empty container certificate should be signed by the customer and either accompany each shipment of containers or otherwise be provided to the reconditioner in coordination with the shipment.  The certificate confirms that the containers are RCRA-empty and have been properly prepared for transportation.  </a:t>
            </a:r>
          </a:p>
          <a:p>
            <a:pPr marL="0" indent="0">
              <a:buNone/>
            </a:pPr>
            <a:endParaRPr lang="en-US" sz="2000" b="1" dirty="0"/>
          </a:p>
          <a:p>
            <a:r>
              <a:rPr lang="en-US" sz="2000" b="1" u="sng" dirty="0"/>
              <a:t>Emptiers should ensure that each empty container can be identified by the reconditioner upon receipt at the reconditioning facility.  For less-than-truckload shipments this may require the application of a mark on each container that clearly identifies the name and location of the shipper</a:t>
            </a:r>
            <a:r>
              <a:rPr lang="en-US" sz="2000" b="1" dirty="0"/>
              <a:t>.      </a:t>
            </a:r>
            <a:r>
              <a:rPr lang="en-US" sz="2000" b="1" dirty="0">
                <a:solidFill>
                  <a:srgbClr val="FF0000"/>
                </a:solidFill>
              </a:rPr>
              <a:t>CONTROVERSIAL</a:t>
            </a:r>
          </a:p>
          <a:p>
            <a:endParaRPr lang="en-US" dirty="0"/>
          </a:p>
        </p:txBody>
      </p:sp>
    </p:spTree>
    <p:extLst>
      <p:ext uri="{BB962C8B-B14F-4D97-AF65-F5344CB8AC3E}">
        <p14:creationId xmlns:p14="http://schemas.microsoft.com/office/powerpoint/2010/main" val="341716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61E9-7BD3-2648-440A-E3E3378B3DA4}"/>
              </a:ext>
            </a:extLst>
          </p:cNvPr>
          <p:cNvSpPr>
            <a:spLocks noGrp="1"/>
          </p:cNvSpPr>
          <p:nvPr>
            <p:ph type="title"/>
          </p:nvPr>
        </p:nvSpPr>
        <p:spPr>
          <a:xfrm>
            <a:off x="1077362" y="720434"/>
            <a:ext cx="9950103" cy="1281361"/>
          </a:xfrm>
        </p:spPr>
        <p:txBody>
          <a:bodyPr/>
          <a:lstStyle/>
          <a:p>
            <a:pPr algn="ctr"/>
            <a:r>
              <a:rPr lang="en-US" dirty="0"/>
              <a:t>Model Empty Container Management Policies </a:t>
            </a:r>
            <a:br>
              <a:rPr lang="en-US" dirty="0"/>
            </a:br>
            <a:r>
              <a:rPr lang="en-US" dirty="0"/>
              <a:t>for Reconditioners</a:t>
            </a:r>
          </a:p>
        </p:txBody>
      </p:sp>
      <p:sp>
        <p:nvSpPr>
          <p:cNvPr id="3" name="Content Placeholder 2">
            <a:extLst>
              <a:ext uri="{FF2B5EF4-FFF2-40B4-BE49-F238E27FC236}">
                <a16:creationId xmlns:a16="http://schemas.microsoft.com/office/drawing/2014/main" id="{83F3E9ED-89C3-3ACB-546D-DD539206CD06}"/>
              </a:ext>
            </a:extLst>
          </p:cNvPr>
          <p:cNvSpPr>
            <a:spLocks noGrp="1"/>
          </p:cNvSpPr>
          <p:nvPr>
            <p:ph idx="1"/>
          </p:nvPr>
        </p:nvSpPr>
        <p:spPr>
          <a:xfrm>
            <a:off x="1077362" y="2001795"/>
            <a:ext cx="9950103" cy="4226010"/>
          </a:xfrm>
        </p:spPr>
        <p:txBody>
          <a:bodyPr/>
          <a:lstStyle/>
          <a:p>
            <a:endParaRPr lang="en-US" dirty="0"/>
          </a:p>
          <a:p>
            <a:r>
              <a:rPr lang="en-US" sz="2400" b="1" dirty="0"/>
              <a:t>By contract with reconditioners, shippers should agree to take back non-empty (“non-conforming) containers in accordance with all applicable regulatory requirements.</a:t>
            </a:r>
          </a:p>
          <a:p>
            <a:r>
              <a:rPr lang="en-US" sz="2400" b="1" dirty="0"/>
              <a:t>Non-conforming containers should be</a:t>
            </a:r>
          </a:p>
          <a:p>
            <a:pPr lvl="1"/>
            <a:r>
              <a:rPr lang="en-US" sz="2200" dirty="0"/>
              <a:t>- Marked with a “rejected label” indicating the date of arrival, senders name, carrier’s name if available, and a statement the container has been rejected by the reconditioner.</a:t>
            </a:r>
            <a:endParaRPr lang="en-US" sz="2200" b="1" dirty="0"/>
          </a:p>
          <a:p>
            <a:endParaRPr lang="en-US" dirty="0"/>
          </a:p>
        </p:txBody>
      </p:sp>
    </p:spTree>
    <p:extLst>
      <p:ext uri="{BB962C8B-B14F-4D97-AF65-F5344CB8AC3E}">
        <p14:creationId xmlns:p14="http://schemas.microsoft.com/office/powerpoint/2010/main" val="97031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EEDE-5651-3A22-F9C6-797340AD9E3F}"/>
              </a:ext>
            </a:extLst>
          </p:cNvPr>
          <p:cNvSpPr>
            <a:spLocks noGrp="1"/>
          </p:cNvSpPr>
          <p:nvPr>
            <p:ph type="title"/>
          </p:nvPr>
        </p:nvSpPr>
        <p:spPr>
          <a:xfrm>
            <a:off x="1077362" y="720434"/>
            <a:ext cx="9950103" cy="1219577"/>
          </a:xfrm>
        </p:spPr>
        <p:txBody>
          <a:bodyPr/>
          <a:lstStyle/>
          <a:p>
            <a:pPr algn="ctr"/>
            <a:r>
              <a:rPr lang="en-US" dirty="0"/>
              <a:t>Model Empty Container Management Policies </a:t>
            </a:r>
            <a:br>
              <a:rPr lang="en-US" dirty="0"/>
            </a:br>
            <a:r>
              <a:rPr lang="en-US" dirty="0"/>
              <a:t>for Reconditioners</a:t>
            </a:r>
          </a:p>
        </p:txBody>
      </p:sp>
      <p:sp>
        <p:nvSpPr>
          <p:cNvPr id="3" name="Content Placeholder 2">
            <a:extLst>
              <a:ext uri="{FF2B5EF4-FFF2-40B4-BE49-F238E27FC236}">
                <a16:creationId xmlns:a16="http://schemas.microsoft.com/office/drawing/2014/main" id="{00F36840-434E-9B51-3880-7B2FDC35E9C2}"/>
              </a:ext>
            </a:extLst>
          </p:cNvPr>
          <p:cNvSpPr>
            <a:spLocks noGrp="1"/>
          </p:cNvSpPr>
          <p:nvPr>
            <p:ph idx="1"/>
          </p:nvPr>
        </p:nvSpPr>
        <p:spPr>
          <a:xfrm>
            <a:off x="1077362" y="2211859"/>
            <a:ext cx="10253784" cy="3925707"/>
          </a:xfrm>
        </p:spPr>
        <p:txBody>
          <a:bodyPr>
            <a:normAutofit lnSpcReduction="10000"/>
          </a:bodyPr>
          <a:lstStyle/>
          <a:p>
            <a:r>
              <a:rPr lang="en-US" sz="2400" b="1" dirty="0"/>
              <a:t>Non-conforming containers should be placed in a designated holding area, which is regularly inspected. </a:t>
            </a:r>
          </a:p>
          <a:p>
            <a:r>
              <a:rPr lang="en-US" sz="2400" b="1" dirty="0"/>
              <a:t>Non-conforming containers will not remain at a reconditioners for longer than XXX days.</a:t>
            </a:r>
          </a:p>
          <a:p>
            <a:pPr marL="0" indent="0">
              <a:buNone/>
            </a:pPr>
            <a:r>
              <a:rPr lang="en-US" sz="2400" b="1" dirty="0"/>
              <a:t>	</a:t>
            </a:r>
            <a:r>
              <a:rPr lang="en-US" sz="2400" b="1" dirty="0">
                <a:solidFill>
                  <a:srgbClr val="FF0000"/>
                </a:solidFill>
              </a:rPr>
              <a:t>IMPORTANT – How many days?  Starting from time of ID?</a:t>
            </a:r>
          </a:p>
          <a:p>
            <a:r>
              <a:rPr lang="en-US" sz="2400" b="1" dirty="0"/>
              <a:t>The reconditioner will contact the customer and document this contact.</a:t>
            </a:r>
          </a:p>
          <a:p>
            <a:r>
              <a:rPr lang="en-US" sz="2400" b="1" dirty="0"/>
              <a:t>If the customer fails to retrieve the container in XXX days, the reconditioner will send it to a RCRA waste facility.  </a:t>
            </a:r>
            <a:r>
              <a:rPr lang="en-US" sz="2400" b="1" dirty="0">
                <a:solidFill>
                  <a:srgbClr val="FF0000"/>
                </a:solidFill>
              </a:rPr>
              <a:t>How many days?</a:t>
            </a:r>
          </a:p>
          <a:p>
            <a:endParaRPr lang="en-US" sz="2400" b="1" dirty="0"/>
          </a:p>
          <a:p>
            <a:endParaRPr lang="en-US" dirty="0"/>
          </a:p>
        </p:txBody>
      </p:sp>
    </p:spTree>
    <p:extLst>
      <p:ext uri="{BB962C8B-B14F-4D97-AF65-F5344CB8AC3E}">
        <p14:creationId xmlns:p14="http://schemas.microsoft.com/office/powerpoint/2010/main" val="93037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3111-496F-2AC8-D3C7-0F763754C7AA}"/>
              </a:ext>
            </a:extLst>
          </p:cNvPr>
          <p:cNvSpPr>
            <a:spLocks noGrp="1"/>
          </p:cNvSpPr>
          <p:nvPr>
            <p:ph type="title"/>
          </p:nvPr>
        </p:nvSpPr>
        <p:spPr>
          <a:xfrm>
            <a:off x="1077362" y="720434"/>
            <a:ext cx="9950103" cy="1194863"/>
          </a:xfrm>
        </p:spPr>
        <p:txBody>
          <a:bodyPr/>
          <a:lstStyle/>
          <a:p>
            <a:pPr algn="ctr"/>
            <a:r>
              <a:rPr lang="en-US" dirty="0"/>
              <a:t>Model Procedures for Managing Fire Risks </a:t>
            </a:r>
            <a:br>
              <a:rPr lang="en-US" dirty="0"/>
            </a:br>
            <a:r>
              <a:rPr lang="en-US" dirty="0"/>
              <a:t>at Reconditioning Facilities</a:t>
            </a:r>
          </a:p>
        </p:txBody>
      </p:sp>
      <p:sp>
        <p:nvSpPr>
          <p:cNvPr id="3" name="Content Placeholder 2">
            <a:extLst>
              <a:ext uri="{FF2B5EF4-FFF2-40B4-BE49-F238E27FC236}">
                <a16:creationId xmlns:a16="http://schemas.microsoft.com/office/drawing/2014/main" id="{6FB5C48A-88AD-F3A8-0ED4-56539B29C709}"/>
              </a:ext>
            </a:extLst>
          </p:cNvPr>
          <p:cNvSpPr>
            <a:spLocks noGrp="1"/>
          </p:cNvSpPr>
          <p:nvPr>
            <p:ph idx="1"/>
          </p:nvPr>
        </p:nvSpPr>
        <p:spPr>
          <a:xfrm>
            <a:off x="1077362" y="2137719"/>
            <a:ext cx="9950103" cy="4213654"/>
          </a:xfrm>
        </p:spPr>
        <p:txBody>
          <a:bodyPr>
            <a:normAutofit/>
          </a:bodyPr>
          <a:lstStyle/>
          <a:p>
            <a:r>
              <a:rPr lang="en-US" sz="2400" b="1" dirty="0"/>
              <a:t>Reconditioners are subject to OSHA requirements addressing fire prevention.</a:t>
            </a:r>
          </a:p>
          <a:p>
            <a:r>
              <a:rPr lang="en-US" sz="2400" b="1" dirty="0"/>
              <a:t>All flammable materials (e.g., propane, gasoline, kerosene, etc. must be stored in containers compliant with OSHA regulations.</a:t>
            </a:r>
          </a:p>
          <a:p>
            <a:r>
              <a:rPr lang="en-US" sz="2400" b="1" dirty="0"/>
              <a:t>Welding, hot work, etc. shall be conducted in compliance with OSHA requirements.</a:t>
            </a:r>
          </a:p>
          <a:p>
            <a:r>
              <a:rPr lang="en-US" sz="2400" b="1" dirty="0"/>
              <a:t>All facilities shall have a no smoking policy in all operating areas.</a:t>
            </a:r>
          </a:p>
        </p:txBody>
      </p:sp>
    </p:spTree>
    <p:extLst>
      <p:ext uri="{BB962C8B-B14F-4D97-AF65-F5344CB8AC3E}">
        <p14:creationId xmlns:p14="http://schemas.microsoft.com/office/powerpoint/2010/main" val="374666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C52-E7B0-6FBD-C1C7-31AA0F72BEFE}"/>
              </a:ext>
            </a:extLst>
          </p:cNvPr>
          <p:cNvSpPr>
            <a:spLocks noGrp="1"/>
          </p:cNvSpPr>
          <p:nvPr>
            <p:ph type="title"/>
          </p:nvPr>
        </p:nvSpPr>
        <p:spPr>
          <a:xfrm>
            <a:off x="1077362" y="720434"/>
            <a:ext cx="9950103" cy="1281361"/>
          </a:xfrm>
        </p:spPr>
        <p:txBody>
          <a:bodyPr/>
          <a:lstStyle/>
          <a:p>
            <a:pPr algn="ctr"/>
            <a:r>
              <a:rPr lang="en-US" dirty="0"/>
              <a:t>Model Procedures for Managing Fire Risks </a:t>
            </a:r>
            <a:br>
              <a:rPr lang="en-US" dirty="0"/>
            </a:br>
            <a:r>
              <a:rPr lang="en-US" dirty="0"/>
              <a:t>at Reconditioning Facilities</a:t>
            </a:r>
          </a:p>
        </p:txBody>
      </p:sp>
      <p:sp>
        <p:nvSpPr>
          <p:cNvPr id="3" name="Content Placeholder 2">
            <a:extLst>
              <a:ext uri="{FF2B5EF4-FFF2-40B4-BE49-F238E27FC236}">
                <a16:creationId xmlns:a16="http://schemas.microsoft.com/office/drawing/2014/main" id="{A417C197-23FA-8920-91C7-1EE17D9B3CBC}"/>
              </a:ext>
            </a:extLst>
          </p:cNvPr>
          <p:cNvSpPr>
            <a:spLocks noGrp="1"/>
          </p:cNvSpPr>
          <p:nvPr>
            <p:ph idx="1"/>
          </p:nvPr>
        </p:nvSpPr>
        <p:spPr/>
        <p:txBody>
          <a:bodyPr>
            <a:normAutofit/>
          </a:bodyPr>
          <a:lstStyle/>
          <a:p>
            <a:r>
              <a:rPr lang="en-US" sz="2400" b="1" dirty="0"/>
              <a:t>Equipment that could contribute to a fire risk shall be inspected regularly and repaired as necessary.</a:t>
            </a:r>
          </a:p>
          <a:p>
            <a:r>
              <a:rPr lang="en-US" sz="2400" b="1" dirty="0"/>
              <a:t>Routine housekeeping shall be performed at least monthly to reduce trash, dust and combustible debris, particularly near area with combustibility risks.</a:t>
            </a:r>
          </a:p>
          <a:p>
            <a:r>
              <a:rPr lang="en-US" sz="2400" b="1" dirty="0"/>
              <a:t>Paint booths are to be inspected at least weekly. </a:t>
            </a:r>
          </a:p>
        </p:txBody>
      </p:sp>
    </p:spTree>
    <p:extLst>
      <p:ext uri="{BB962C8B-B14F-4D97-AF65-F5344CB8AC3E}">
        <p14:creationId xmlns:p14="http://schemas.microsoft.com/office/powerpoint/2010/main" val="196045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F1E8-9BCC-54C5-CB59-F61578B2A41C}"/>
              </a:ext>
            </a:extLst>
          </p:cNvPr>
          <p:cNvSpPr>
            <a:spLocks noGrp="1"/>
          </p:cNvSpPr>
          <p:nvPr>
            <p:ph type="title"/>
          </p:nvPr>
        </p:nvSpPr>
        <p:spPr>
          <a:xfrm>
            <a:off x="1077362" y="720434"/>
            <a:ext cx="9950103" cy="1170150"/>
          </a:xfrm>
        </p:spPr>
        <p:txBody>
          <a:bodyPr/>
          <a:lstStyle/>
          <a:p>
            <a:pPr algn="ctr"/>
            <a:r>
              <a:rPr lang="en-US" dirty="0"/>
              <a:t>Model Procedures for Managing Fire Risks </a:t>
            </a:r>
            <a:br>
              <a:rPr lang="en-US" dirty="0"/>
            </a:br>
            <a:r>
              <a:rPr lang="en-US" dirty="0"/>
              <a:t>at Reconditioning Facilities</a:t>
            </a:r>
          </a:p>
        </p:txBody>
      </p:sp>
      <p:sp>
        <p:nvSpPr>
          <p:cNvPr id="3" name="Content Placeholder 2">
            <a:extLst>
              <a:ext uri="{FF2B5EF4-FFF2-40B4-BE49-F238E27FC236}">
                <a16:creationId xmlns:a16="http://schemas.microsoft.com/office/drawing/2014/main" id="{DC67B579-CB41-0D92-E93E-8274B4270F32}"/>
              </a:ext>
            </a:extLst>
          </p:cNvPr>
          <p:cNvSpPr>
            <a:spLocks noGrp="1"/>
          </p:cNvSpPr>
          <p:nvPr>
            <p:ph idx="1"/>
          </p:nvPr>
        </p:nvSpPr>
        <p:spPr>
          <a:xfrm>
            <a:off x="1077362" y="2014151"/>
            <a:ext cx="9950103" cy="4287795"/>
          </a:xfrm>
        </p:spPr>
        <p:txBody>
          <a:bodyPr>
            <a:normAutofit/>
          </a:bodyPr>
          <a:lstStyle/>
          <a:p>
            <a:r>
              <a:rPr lang="en-US" sz="2400" b="1" dirty="0"/>
              <a:t>Tools using batteries and battery charging stations shall be inspected weekly.  Charging stations shall be in dedicated areas away from flammable materials, trash and debris.</a:t>
            </a:r>
          </a:p>
          <a:p>
            <a:r>
              <a:rPr lang="en-US" sz="2400" b="1" dirty="0"/>
              <a:t>Used batteries shall be managed in accordance with applicable state and federal requirements.</a:t>
            </a:r>
          </a:p>
          <a:p>
            <a:r>
              <a:rPr lang="en-US" sz="2400" b="1" dirty="0">
                <a:solidFill>
                  <a:srgbClr val="FF0000"/>
                </a:solidFill>
              </a:rPr>
              <a:t>IMPORTANT</a:t>
            </a:r>
            <a:r>
              <a:rPr lang="en-US" sz="2400" b="1" dirty="0"/>
              <a:t>:  Containers wither residues of DOT Hazard Class 5.1 (Oxidizers) and 5.2 (Organic Peroxide) materials should be rinsed sufficiently to remove the chemical hazard PRIOR TO acceptance at a reconditioner’s facility.</a:t>
            </a:r>
          </a:p>
        </p:txBody>
      </p:sp>
    </p:spTree>
    <p:extLst>
      <p:ext uri="{BB962C8B-B14F-4D97-AF65-F5344CB8AC3E}">
        <p14:creationId xmlns:p14="http://schemas.microsoft.com/office/powerpoint/2010/main" val="114321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8B5E4EA8-E8AF-4DE2-81FD-338A059AC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utoradiogram on white paper">
            <a:extLst>
              <a:ext uri="{FF2B5EF4-FFF2-40B4-BE49-F238E27FC236}">
                <a16:creationId xmlns:a16="http://schemas.microsoft.com/office/drawing/2014/main" id="{BD700DE3-079E-9DB2-DDE4-322BB84D415D}"/>
              </a:ext>
            </a:extLst>
          </p:cNvPr>
          <p:cNvPicPr>
            <a:picLocks noChangeAspect="1"/>
          </p:cNvPicPr>
          <p:nvPr/>
        </p:nvPicPr>
        <p:blipFill>
          <a:blip r:embed="rId2"/>
          <a:srcRect b="25000"/>
          <a:stretch>
            <a:fillRect/>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B1F2A19A-CC19-4AE7-A29C-C80120466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6CBD5FF-849A-B0A9-B538-3F9212BB433C}"/>
              </a:ext>
            </a:extLst>
          </p:cNvPr>
          <p:cNvSpPr>
            <a:spLocks noGrp="1"/>
          </p:cNvSpPr>
          <p:nvPr>
            <p:ph type="title"/>
          </p:nvPr>
        </p:nvSpPr>
        <p:spPr>
          <a:xfrm>
            <a:off x="2187677" y="2030361"/>
            <a:ext cx="7816645" cy="1768430"/>
          </a:xfrm>
        </p:spPr>
        <p:txBody>
          <a:bodyPr vert="horz" lIns="91440" tIns="45720" rIns="91440" bIns="45720" rtlCol="0" anchor="b">
            <a:noAutofit/>
          </a:bodyPr>
          <a:lstStyle/>
          <a:p>
            <a:pPr algn="ctr"/>
            <a:r>
              <a:rPr lang="en-US" sz="6000" b="1" kern="1200" dirty="0">
                <a:solidFill>
                  <a:srgbClr val="FFFFFF"/>
                </a:solidFill>
                <a:effectLst/>
                <a:latin typeface="+mj-lt"/>
                <a:ea typeface="+mj-ea"/>
                <a:cs typeface="+mj-cs"/>
              </a:rPr>
              <a:t>DOT REGULATORY UPDATE</a:t>
            </a:r>
          </a:p>
        </p:txBody>
      </p:sp>
    </p:spTree>
    <p:extLst>
      <p:ext uri="{BB962C8B-B14F-4D97-AF65-F5344CB8AC3E}">
        <p14:creationId xmlns:p14="http://schemas.microsoft.com/office/powerpoint/2010/main" val="284037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3B05-59A8-56BD-402C-B9AA44E766BD}"/>
              </a:ext>
            </a:extLst>
          </p:cNvPr>
          <p:cNvSpPr>
            <a:spLocks noGrp="1"/>
          </p:cNvSpPr>
          <p:nvPr>
            <p:ph type="title"/>
          </p:nvPr>
        </p:nvSpPr>
        <p:spPr>
          <a:xfrm>
            <a:off x="1077362" y="720434"/>
            <a:ext cx="9950103" cy="972442"/>
          </a:xfrm>
        </p:spPr>
        <p:txBody>
          <a:bodyPr/>
          <a:lstStyle/>
          <a:p>
            <a:pPr algn="ctr"/>
            <a:r>
              <a:rPr lang="en-US" dirty="0"/>
              <a:t>DOT REGULATORY UPDATE</a:t>
            </a:r>
          </a:p>
        </p:txBody>
      </p:sp>
      <p:sp>
        <p:nvSpPr>
          <p:cNvPr id="3" name="Content Placeholder 2">
            <a:extLst>
              <a:ext uri="{FF2B5EF4-FFF2-40B4-BE49-F238E27FC236}">
                <a16:creationId xmlns:a16="http://schemas.microsoft.com/office/drawing/2014/main" id="{6385C044-D919-FEF1-3C54-5071F063CE41}"/>
              </a:ext>
            </a:extLst>
          </p:cNvPr>
          <p:cNvSpPr>
            <a:spLocks noGrp="1"/>
          </p:cNvSpPr>
          <p:nvPr>
            <p:ph idx="1"/>
          </p:nvPr>
        </p:nvSpPr>
        <p:spPr>
          <a:xfrm>
            <a:off x="1077362" y="1952368"/>
            <a:ext cx="9950103" cy="4349578"/>
          </a:xfrm>
        </p:spPr>
        <p:txBody>
          <a:bodyPr>
            <a:normAutofit/>
          </a:bodyPr>
          <a:lstStyle/>
          <a:p>
            <a:r>
              <a:rPr lang="en-US" sz="2400" b="1" dirty="0"/>
              <a:t>The U.S. DOT issued an Advance Notice of Proposed Rulemaking (HM-265B) seeking information from regulated entities on regulations or Special Permits/Approvals it should amend or repeal, as well as ideas regarding ways to make the HazMat regulations more efficient.  </a:t>
            </a:r>
            <a:r>
              <a:rPr lang="en-US" sz="2400" b="1" u="sng" dirty="0"/>
              <a:t>Very pro-business</a:t>
            </a:r>
            <a:r>
              <a:rPr lang="en-US" sz="2400" b="1" dirty="0"/>
              <a:t>.</a:t>
            </a:r>
          </a:p>
          <a:p>
            <a:endParaRPr lang="en-US" sz="2400" b="1" dirty="0"/>
          </a:p>
          <a:p>
            <a:r>
              <a:rPr lang="en-US" sz="2400" b="1" dirty="0"/>
              <a:t>RIPA asked DOT to do the following:</a:t>
            </a:r>
          </a:p>
          <a:p>
            <a:pPr lvl="1"/>
            <a:r>
              <a:rPr lang="en-US" sz="2200" dirty="0"/>
              <a:t>(1)	Special Permits</a:t>
            </a:r>
          </a:p>
        </p:txBody>
      </p:sp>
    </p:spTree>
    <p:extLst>
      <p:ext uri="{BB962C8B-B14F-4D97-AF65-F5344CB8AC3E}">
        <p14:creationId xmlns:p14="http://schemas.microsoft.com/office/powerpoint/2010/main" val="37485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1800F-C6FA-4348-0593-03518A40FB9F}"/>
              </a:ext>
            </a:extLst>
          </p:cNvPr>
          <p:cNvSpPr>
            <a:spLocks noGrp="1"/>
          </p:cNvSpPr>
          <p:nvPr>
            <p:ph type="title"/>
          </p:nvPr>
        </p:nvSpPr>
        <p:spPr>
          <a:xfrm>
            <a:off x="751840" y="720435"/>
            <a:ext cx="4465620" cy="1507375"/>
          </a:xfrm>
        </p:spPr>
        <p:txBody>
          <a:bodyPr>
            <a:normAutofit/>
          </a:bodyPr>
          <a:lstStyle/>
          <a:p>
            <a:r>
              <a:rPr lang="en-US" dirty="0"/>
              <a:t>Update: EPA Empty Container Issues</a:t>
            </a:r>
          </a:p>
        </p:txBody>
      </p:sp>
      <p:sp>
        <p:nvSpPr>
          <p:cNvPr id="3" name="Content Placeholder 2">
            <a:extLst>
              <a:ext uri="{FF2B5EF4-FFF2-40B4-BE49-F238E27FC236}">
                <a16:creationId xmlns:a16="http://schemas.microsoft.com/office/drawing/2014/main" id="{71990A0A-3569-BF1B-19CC-9165B02BBC7A}"/>
              </a:ext>
            </a:extLst>
          </p:cNvPr>
          <p:cNvSpPr>
            <a:spLocks noGrp="1"/>
          </p:cNvSpPr>
          <p:nvPr>
            <p:ph idx="1"/>
          </p:nvPr>
        </p:nvSpPr>
        <p:spPr>
          <a:xfrm>
            <a:off x="751840" y="2427316"/>
            <a:ext cx="5344160" cy="3851564"/>
          </a:xfrm>
        </p:spPr>
        <p:txBody>
          <a:bodyPr>
            <a:normAutofit/>
          </a:bodyPr>
          <a:lstStyle/>
          <a:p>
            <a:pPr marL="0" indent="0">
              <a:buNone/>
            </a:pPr>
            <a:r>
              <a:rPr lang="en-US" b="1" u="sng" dirty="0">
                <a:latin typeface="Avenir Next LT Pro Demi" panose="020B0704020202020204" pitchFamily="34" charset="0"/>
              </a:rPr>
              <a:t>Overview</a:t>
            </a:r>
          </a:p>
          <a:p>
            <a:r>
              <a:rPr lang="en-US" dirty="0">
                <a:latin typeface="Avenir Next LT Pro Demi" panose="020B0704020202020204" pitchFamily="34" charset="0"/>
              </a:rPr>
              <a:t>September 2022, EPA issues “Drum Reconditioner Damage Case Report”</a:t>
            </a:r>
          </a:p>
          <a:p>
            <a:r>
              <a:rPr lang="en-US" dirty="0">
                <a:latin typeface="Avenir Next LT Pro Demi" panose="020B0704020202020204" pitchFamily="34" charset="0"/>
              </a:rPr>
              <a:t>The report painted the industry in a terrible light and included numerous factual errors.</a:t>
            </a:r>
          </a:p>
          <a:p>
            <a:r>
              <a:rPr lang="en-US" dirty="0">
                <a:latin typeface="Avenir Next LT Pro Demi" panose="020B0704020202020204" pitchFamily="34" charset="0"/>
              </a:rPr>
              <a:t>RIPA responded with a lengthy letter in early 2023, refuting much of the report.</a:t>
            </a:r>
          </a:p>
          <a:p>
            <a:r>
              <a:rPr lang="en-US" dirty="0">
                <a:latin typeface="Avenir Next LT Pro Demi" panose="020B0704020202020204" pitchFamily="34" charset="0"/>
              </a:rPr>
              <a:t>In August 2023, EPA issued an Advance Notice of Proposed Rulemaking: RIPA responded</a:t>
            </a:r>
          </a:p>
          <a:p>
            <a:pPr marL="0" indent="0">
              <a:buNone/>
            </a:pPr>
            <a:endParaRPr lang="en-US" dirty="0"/>
          </a:p>
        </p:txBody>
      </p:sp>
      <p:sp>
        <p:nvSpPr>
          <p:cNvPr id="11" name="Freeform: Shape 10">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AAD1F7C0-BAE0-9CFC-EDA7-B25287D5A2A8}"/>
              </a:ext>
            </a:extLst>
          </p:cNvPr>
          <p:cNvPicPr>
            <a:picLocks noChangeAspect="1"/>
          </p:cNvPicPr>
          <p:nvPr/>
        </p:nvPicPr>
        <p:blipFill>
          <a:blip r:embed="rId2"/>
          <a:stretch>
            <a:fillRect/>
          </a:stretch>
        </p:blipFill>
        <p:spPr>
          <a:xfrm>
            <a:off x="6567304" y="859594"/>
            <a:ext cx="3967501" cy="5220395"/>
          </a:xfrm>
          <a:prstGeom prst="rect">
            <a:avLst/>
          </a:prstGeom>
        </p:spPr>
      </p:pic>
    </p:spTree>
    <p:extLst>
      <p:ext uri="{BB962C8B-B14F-4D97-AF65-F5344CB8AC3E}">
        <p14:creationId xmlns:p14="http://schemas.microsoft.com/office/powerpoint/2010/main" val="18787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8CF4-9125-1D89-6328-715AA3EBA1C4}"/>
              </a:ext>
            </a:extLst>
          </p:cNvPr>
          <p:cNvSpPr>
            <a:spLocks noGrp="1"/>
          </p:cNvSpPr>
          <p:nvPr>
            <p:ph type="title"/>
          </p:nvPr>
        </p:nvSpPr>
        <p:spPr>
          <a:xfrm>
            <a:off x="790832" y="720434"/>
            <a:ext cx="10236633" cy="725307"/>
          </a:xfrm>
        </p:spPr>
        <p:txBody>
          <a:bodyPr/>
          <a:lstStyle/>
          <a:p>
            <a:pPr algn="ctr"/>
            <a:r>
              <a:rPr lang="en-US" dirty="0"/>
              <a:t>DOT Regulatory Update</a:t>
            </a:r>
          </a:p>
        </p:txBody>
      </p:sp>
      <p:sp>
        <p:nvSpPr>
          <p:cNvPr id="3" name="Content Placeholder 2">
            <a:extLst>
              <a:ext uri="{FF2B5EF4-FFF2-40B4-BE49-F238E27FC236}">
                <a16:creationId xmlns:a16="http://schemas.microsoft.com/office/drawing/2014/main" id="{5BC860DD-8E1E-AD8E-93BF-B471A70D1D59}"/>
              </a:ext>
            </a:extLst>
          </p:cNvPr>
          <p:cNvSpPr>
            <a:spLocks noGrp="1"/>
          </p:cNvSpPr>
          <p:nvPr>
            <p:ph idx="1"/>
          </p:nvPr>
        </p:nvSpPr>
        <p:spPr>
          <a:xfrm>
            <a:off x="790832" y="1544595"/>
            <a:ext cx="10392033" cy="4856205"/>
          </a:xfrm>
        </p:spPr>
        <p:txBody>
          <a:bodyPr>
            <a:noAutofit/>
          </a:bodyPr>
          <a:lstStyle/>
          <a:p>
            <a:pPr marL="342900" indent="-342900">
              <a:buAutoNum type="alphaLcParenBoth"/>
            </a:pPr>
            <a:r>
              <a:rPr lang="en-US" sz="2000" b="1" dirty="0"/>
              <a:t> </a:t>
            </a:r>
            <a:r>
              <a:rPr lang="en-US" sz="2200" b="1" dirty="0"/>
              <a:t>Add the following Special Permits issued to reconditioners in the HMR </a:t>
            </a:r>
            <a:br>
              <a:rPr lang="en-US" sz="2200" b="1" dirty="0"/>
            </a:br>
            <a:r>
              <a:rPr lang="en-US" sz="2200" b="1" dirty="0"/>
              <a:t>	- </a:t>
            </a:r>
            <a:r>
              <a:rPr lang="en-US" sz="2200" b="1" u="sng" dirty="0"/>
              <a:t>DOT-SP 16323</a:t>
            </a:r>
            <a:r>
              <a:rPr lang="en-US" sz="2200" b="1" dirty="0"/>
              <a:t>: Installation of previously tested new inner receptacle in 	an IBC</a:t>
            </a:r>
          </a:p>
          <a:p>
            <a:pPr marL="45720" lvl="1"/>
            <a:r>
              <a:rPr lang="en-US" sz="2200" dirty="0"/>
              <a:t>	- </a:t>
            </a:r>
            <a:r>
              <a:rPr lang="en-US" sz="2200" u="sng" dirty="0"/>
              <a:t>DOT-SP 21231</a:t>
            </a:r>
            <a:r>
              <a:rPr lang="en-US" sz="2200" dirty="0"/>
              <a:t>: Allows reconditioning of 10/8/10 open- &amp; tight head 	steel drums</a:t>
            </a:r>
          </a:p>
          <a:p>
            <a:pPr marL="45720" lvl="1"/>
            <a:r>
              <a:rPr lang="en-US" sz="2200" dirty="0"/>
              <a:t>	- </a:t>
            </a:r>
            <a:r>
              <a:rPr lang="en-US" sz="2200" u="sng" dirty="0"/>
              <a:t>DOT Approval CA 2009050053 </a:t>
            </a:r>
            <a:r>
              <a:rPr lang="en-US" sz="2200" dirty="0"/>
              <a:t>– Authorizes us of ultrasonic testing for 	all containers</a:t>
            </a:r>
          </a:p>
          <a:p>
            <a:pPr marL="0" indent="0">
              <a:buNone/>
            </a:pPr>
            <a:br>
              <a:rPr lang="en-US" sz="2200" b="1" dirty="0"/>
            </a:br>
            <a:r>
              <a:rPr lang="en-US" sz="2200" b="1" dirty="0"/>
              <a:t>(b)  DOT should revise the way Special Permits and Approvals are issued to ensure that holders of “party-to” status retain their authorization even if the original holder is no longer an operating entity. </a:t>
            </a:r>
            <a:br>
              <a:rPr lang="en-US" sz="2200" b="1" dirty="0"/>
            </a:br>
            <a:endParaRPr lang="en-US" sz="2200" b="1" dirty="0"/>
          </a:p>
        </p:txBody>
      </p:sp>
    </p:spTree>
    <p:extLst>
      <p:ext uri="{BB962C8B-B14F-4D97-AF65-F5344CB8AC3E}">
        <p14:creationId xmlns:p14="http://schemas.microsoft.com/office/powerpoint/2010/main" val="151578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55E5-7438-0C59-D02F-68B412896CDD}"/>
              </a:ext>
            </a:extLst>
          </p:cNvPr>
          <p:cNvSpPr>
            <a:spLocks noGrp="1"/>
          </p:cNvSpPr>
          <p:nvPr>
            <p:ph type="title"/>
          </p:nvPr>
        </p:nvSpPr>
        <p:spPr>
          <a:xfrm>
            <a:off x="1077362" y="720434"/>
            <a:ext cx="9950103" cy="997155"/>
          </a:xfrm>
        </p:spPr>
        <p:txBody>
          <a:bodyPr/>
          <a:lstStyle/>
          <a:p>
            <a:pPr algn="ctr"/>
            <a:r>
              <a:rPr lang="en-US" dirty="0"/>
              <a:t>DOT Regulatory Update</a:t>
            </a:r>
          </a:p>
        </p:txBody>
      </p:sp>
      <p:sp>
        <p:nvSpPr>
          <p:cNvPr id="3" name="Content Placeholder 2">
            <a:extLst>
              <a:ext uri="{FF2B5EF4-FFF2-40B4-BE49-F238E27FC236}">
                <a16:creationId xmlns:a16="http://schemas.microsoft.com/office/drawing/2014/main" id="{870677C9-7DBD-FDCE-F512-B37A4D11FDA4}"/>
              </a:ext>
            </a:extLst>
          </p:cNvPr>
          <p:cNvSpPr>
            <a:spLocks noGrp="1"/>
          </p:cNvSpPr>
          <p:nvPr>
            <p:ph idx="1"/>
          </p:nvPr>
        </p:nvSpPr>
        <p:spPr>
          <a:xfrm>
            <a:off x="1077362" y="2038865"/>
            <a:ext cx="9950103" cy="4226011"/>
          </a:xfrm>
        </p:spPr>
        <p:txBody>
          <a:bodyPr>
            <a:normAutofit fontScale="92500" lnSpcReduction="20000"/>
          </a:bodyPr>
          <a:lstStyle/>
          <a:p>
            <a:pPr marL="0" indent="0">
              <a:buNone/>
            </a:pPr>
            <a:r>
              <a:rPr lang="en-US" sz="2400" b="1" dirty="0"/>
              <a:t>(c)  DOT should notify holders of Special Permits and Approvals in advance of the expiration date; and, in another comment (HM-268G), asked that SP holders could ask for a renewal all the way to date of SP expiration.  Currently, 60-days in advance.</a:t>
            </a:r>
            <a:br>
              <a:rPr lang="en-US" sz="2400" b="1" dirty="0"/>
            </a:br>
            <a:endParaRPr lang="en-US" sz="2400" b="1" dirty="0"/>
          </a:p>
          <a:p>
            <a:pPr marL="457200" indent="-457200">
              <a:buAutoNum type="alphaLcParenBoth" startAt="4"/>
            </a:pPr>
            <a:r>
              <a:rPr lang="en-US" sz="2400" b="1" dirty="0"/>
              <a:t>DOT should extend the renewal period for “M” (and “R”) numbers from 5 years to 10 years. </a:t>
            </a:r>
          </a:p>
          <a:p>
            <a:pPr marL="457200" indent="-457200">
              <a:buAutoNum type="alphaLcParenBoth" startAt="4"/>
            </a:pPr>
            <a:endParaRPr lang="en-US" sz="2400" b="1" dirty="0"/>
          </a:p>
          <a:p>
            <a:pPr marL="0" indent="0">
              <a:buNone/>
            </a:pPr>
            <a:r>
              <a:rPr lang="en-US" sz="2400" b="1" dirty="0"/>
              <a:t>(e)  Ensure that holders of SPs &amp; As can renew their authorization even if the original holder of the SP or A is no longer in business</a:t>
            </a:r>
            <a:br>
              <a:rPr lang="en-US" sz="2400" b="1" dirty="0"/>
            </a:br>
            <a:endParaRPr lang="en-US" sz="2400" dirty="0"/>
          </a:p>
        </p:txBody>
      </p:sp>
    </p:spTree>
    <p:extLst>
      <p:ext uri="{BB962C8B-B14F-4D97-AF65-F5344CB8AC3E}">
        <p14:creationId xmlns:p14="http://schemas.microsoft.com/office/powerpoint/2010/main" val="254674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1951E2-8F97-4C6F-9735-8234E367F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5D544-1222-5511-8856-98F991DC18D2}"/>
              </a:ext>
            </a:extLst>
          </p:cNvPr>
          <p:cNvSpPr>
            <a:spLocks noGrp="1"/>
          </p:cNvSpPr>
          <p:nvPr>
            <p:ph type="title"/>
          </p:nvPr>
        </p:nvSpPr>
        <p:spPr>
          <a:xfrm>
            <a:off x="1077362" y="447676"/>
            <a:ext cx="10037276" cy="885824"/>
          </a:xfrm>
        </p:spPr>
        <p:txBody>
          <a:bodyPr anchor="ctr">
            <a:normAutofit/>
          </a:bodyPr>
          <a:lstStyle/>
          <a:p>
            <a:pPr algn="ctr"/>
            <a:r>
              <a:rPr lang="en-US" sz="2800"/>
              <a:t>DOT Regulatory Update</a:t>
            </a:r>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08339"/>
            <a:ext cx="12192000" cy="51496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22F50FA-F966-E2A4-4A2D-4D1984EBE57B}"/>
              </a:ext>
            </a:extLst>
          </p:cNvPr>
          <p:cNvGraphicFramePr>
            <a:graphicFrameLocks noGrp="1"/>
          </p:cNvGraphicFramePr>
          <p:nvPr>
            <p:ph idx="1"/>
            <p:extLst>
              <p:ext uri="{D42A27DB-BD31-4B8C-83A1-F6EECF244321}">
                <p14:modId xmlns:p14="http://schemas.microsoft.com/office/powerpoint/2010/main" val="1931479970"/>
              </p:ext>
            </p:extLst>
          </p:nvPr>
        </p:nvGraphicFramePr>
        <p:xfrm>
          <a:off x="1077913" y="2809875"/>
          <a:ext cx="10036175" cy="313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EFF580-C899-BD7A-3FE7-48926E1A7EB3}"/>
              </a:ext>
            </a:extLst>
          </p:cNvPr>
          <p:cNvSpPr>
            <a:spLocks noGrp="1"/>
          </p:cNvSpPr>
          <p:nvPr>
            <p:ph type="title"/>
          </p:nvPr>
        </p:nvSpPr>
        <p:spPr>
          <a:xfrm>
            <a:off x="469557" y="2104466"/>
            <a:ext cx="2530819" cy="2603458"/>
          </a:xfrm>
        </p:spPr>
        <p:txBody>
          <a:bodyPr anchor="b">
            <a:noAutofit/>
          </a:bodyPr>
          <a:lstStyle/>
          <a:p>
            <a:r>
              <a:rPr lang="en-US" sz="2800" dirty="0"/>
              <a:t>Regulatory Update: DOT Inspection Checklist</a:t>
            </a:r>
          </a:p>
        </p:txBody>
      </p:sp>
      <p:sp>
        <p:nvSpPr>
          <p:cNvPr id="11" name="Rectangle 10">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C0A88BA-EC39-9028-24B5-DE916A1729F0}"/>
              </a:ext>
            </a:extLst>
          </p:cNvPr>
          <p:cNvGraphicFramePr>
            <a:graphicFrameLocks noGrp="1"/>
          </p:cNvGraphicFramePr>
          <p:nvPr>
            <p:ph idx="1"/>
            <p:extLst>
              <p:ext uri="{D42A27DB-BD31-4B8C-83A1-F6EECF244321}">
                <p14:modId xmlns:p14="http://schemas.microsoft.com/office/powerpoint/2010/main" val="381324535"/>
              </p:ext>
            </p:extLst>
          </p:nvPr>
        </p:nvGraphicFramePr>
        <p:xfrm>
          <a:off x="4406591" y="508536"/>
          <a:ext cx="6862891" cy="5795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510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83C6DD8-9DA7-373A-7F0A-D50D9EEE614E}"/>
              </a:ext>
            </a:extLst>
          </p:cNvPr>
          <p:cNvSpPr>
            <a:spLocks noGrp="1"/>
          </p:cNvSpPr>
          <p:nvPr>
            <p:ph type="title"/>
          </p:nvPr>
        </p:nvSpPr>
        <p:spPr>
          <a:xfrm>
            <a:off x="531064" y="1597958"/>
            <a:ext cx="2622578" cy="2491904"/>
          </a:xfrm>
        </p:spPr>
        <p:txBody>
          <a:bodyPr anchor="t">
            <a:normAutofit/>
          </a:bodyPr>
          <a:lstStyle/>
          <a:p>
            <a:r>
              <a:rPr lang="en-US" sz="2800" dirty="0"/>
              <a:t>Regulatory Update: DOT Inspection Checklist</a:t>
            </a:r>
          </a:p>
        </p:txBody>
      </p:sp>
      <p:sp>
        <p:nvSpPr>
          <p:cNvPr id="15"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02B12E64-4174-13E0-C878-5FBBF720B999}"/>
              </a:ext>
            </a:extLst>
          </p:cNvPr>
          <p:cNvGraphicFramePr>
            <a:graphicFrameLocks noGrp="1"/>
          </p:cNvGraphicFramePr>
          <p:nvPr>
            <p:ph idx="1"/>
            <p:extLst>
              <p:ext uri="{D42A27DB-BD31-4B8C-83A1-F6EECF244321}">
                <p14:modId xmlns:p14="http://schemas.microsoft.com/office/powerpoint/2010/main" val="3436492071"/>
              </p:ext>
            </p:extLst>
          </p:nvPr>
        </p:nvGraphicFramePr>
        <p:xfrm>
          <a:off x="4908175" y="308920"/>
          <a:ext cx="6484755" cy="627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311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3156081-49DF-04E8-CB78-7FCEC4F5BB3F}"/>
              </a:ext>
            </a:extLst>
          </p:cNvPr>
          <p:cNvSpPr>
            <a:spLocks noGrp="1"/>
          </p:cNvSpPr>
          <p:nvPr>
            <p:ph type="title"/>
          </p:nvPr>
        </p:nvSpPr>
        <p:spPr>
          <a:xfrm>
            <a:off x="752476" y="1597958"/>
            <a:ext cx="2401165" cy="2491904"/>
          </a:xfrm>
        </p:spPr>
        <p:txBody>
          <a:bodyPr anchor="t">
            <a:normAutofit/>
          </a:bodyPr>
          <a:lstStyle/>
          <a:p>
            <a:r>
              <a:rPr lang="en-US" sz="2400"/>
              <a:t>Regulatory Update: DOT Inspection Checklist</a:t>
            </a:r>
          </a:p>
        </p:txBody>
      </p:sp>
      <p:sp>
        <p:nvSpPr>
          <p:cNvPr id="15"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76CB75C4-4E87-A35C-B1D1-EADE1F4E3B43}"/>
              </a:ext>
            </a:extLst>
          </p:cNvPr>
          <p:cNvGraphicFramePr>
            <a:graphicFrameLocks noGrp="1"/>
          </p:cNvGraphicFramePr>
          <p:nvPr>
            <p:ph idx="1"/>
            <p:extLst>
              <p:ext uri="{D42A27DB-BD31-4B8C-83A1-F6EECF244321}">
                <p14:modId xmlns:p14="http://schemas.microsoft.com/office/powerpoint/2010/main" val="2488081123"/>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1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Rectangle 26">
            <a:extLst>
              <a:ext uri="{FF2B5EF4-FFF2-40B4-BE49-F238E27FC236}">
                <a16:creationId xmlns:a16="http://schemas.microsoft.com/office/drawing/2014/main" id="{8B5E4EA8-E8AF-4DE2-81FD-338A059AC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ashboard of a car">
            <a:extLst>
              <a:ext uri="{FF2B5EF4-FFF2-40B4-BE49-F238E27FC236}">
                <a16:creationId xmlns:a16="http://schemas.microsoft.com/office/drawing/2014/main" id="{A223078B-D515-244B-7AFF-09B1BC419DD5}"/>
              </a:ext>
            </a:extLst>
          </p:cNvPr>
          <p:cNvPicPr>
            <a:picLocks noChangeAspect="1"/>
          </p:cNvPicPr>
          <p:nvPr/>
        </p:nvPicPr>
        <p:blipFill>
          <a:blip r:embed="rId2"/>
          <a:srcRect t="15730"/>
          <a:stretch>
            <a:fillRect/>
          </a:stretch>
        </p:blipFill>
        <p:spPr>
          <a:xfrm>
            <a:off x="20" y="10"/>
            <a:ext cx="12191979" cy="6857990"/>
          </a:xfrm>
          <a:prstGeom prst="rect">
            <a:avLst/>
          </a:prstGeom>
        </p:spPr>
      </p:pic>
      <p:sp>
        <p:nvSpPr>
          <p:cNvPr id="28" name="Rectangle 27">
            <a:extLst>
              <a:ext uri="{FF2B5EF4-FFF2-40B4-BE49-F238E27FC236}">
                <a16:creationId xmlns:a16="http://schemas.microsoft.com/office/drawing/2014/main" id="{B1F2A19A-CC19-4AE7-A29C-C80120466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C7AA8BB-1491-5C5B-614C-D97847D38C92}"/>
              </a:ext>
            </a:extLst>
          </p:cNvPr>
          <p:cNvSpPr>
            <a:spLocks noGrp="1"/>
          </p:cNvSpPr>
          <p:nvPr>
            <p:ph type="title"/>
          </p:nvPr>
        </p:nvSpPr>
        <p:spPr>
          <a:xfrm>
            <a:off x="2187677" y="2030361"/>
            <a:ext cx="7816645" cy="1768430"/>
          </a:xfrm>
        </p:spPr>
        <p:txBody>
          <a:bodyPr vert="horz" lIns="91440" tIns="45720" rIns="91440" bIns="45720" rtlCol="0" anchor="b">
            <a:normAutofit/>
          </a:bodyPr>
          <a:lstStyle/>
          <a:p>
            <a:pPr algn="ctr"/>
            <a:r>
              <a:rPr lang="en-US" b="1" kern="1200">
                <a:solidFill>
                  <a:srgbClr val="FFFFFF"/>
                </a:solidFill>
                <a:effectLst/>
                <a:latin typeface="+mj-lt"/>
                <a:ea typeface="+mj-ea"/>
                <a:cs typeface="+mj-cs"/>
              </a:rPr>
              <a:t>FMCSA: Limits on CDLs and CLPs for Non-Domiciled Drivers</a:t>
            </a:r>
          </a:p>
        </p:txBody>
      </p:sp>
    </p:spTree>
    <p:extLst>
      <p:ext uri="{BB962C8B-B14F-4D97-AF65-F5344CB8AC3E}">
        <p14:creationId xmlns:p14="http://schemas.microsoft.com/office/powerpoint/2010/main" val="1326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2D29449-6696-64D8-082B-E9D24DD46BCF}"/>
              </a:ext>
            </a:extLst>
          </p:cNvPr>
          <p:cNvSpPr>
            <a:spLocks noGrp="1"/>
          </p:cNvSpPr>
          <p:nvPr>
            <p:ph type="title"/>
          </p:nvPr>
        </p:nvSpPr>
        <p:spPr>
          <a:xfrm>
            <a:off x="457200" y="1597958"/>
            <a:ext cx="2696442" cy="2491904"/>
          </a:xfrm>
        </p:spPr>
        <p:txBody>
          <a:bodyPr anchor="t">
            <a:normAutofit/>
          </a:bodyPr>
          <a:lstStyle/>
          <a:p>
            <a:r>
              <a:rPr lang="en-US" sz="2400" dirty="0"/>
              <a:t>CDL/CLP Limits for Non-Domiciled Drivers</a:t>
            </a:r>
          </a:p>
        </p:txBody>
      </p:sp>
      <p:sp>
        <p:nvSpPr>
          <p:cNvPr id="15"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529EA03E-0BCA-EE4F-F7D9-B1C5CF897C2E}"/>
              </a:ext>
            </a:extLst>
          </p:cNvPr>
          <p:cNvGraphicFramePr>
            <a:graphicFrameLocks noGrp="1"/>
          </p:cNvGraphicFramePr>
          <p:nvPr>
            <p:ph idx="1"/>
            <p:extLst>
              <p:ext uri="{D42A27DB-BD31-4B8C-83A1-F6EECF244321}">
                <p14:modId xmlns:p14="http://schemas.microsoft.com/office/powerpoint/2010/main" val="2459067178"/>
              </p:ext>
            </p:extLst>
          </p:nvPr>
        </p:nvGraphicFramePr>
        <p:xfrm>
          <a:off x="4908175" y="296562"/>
          <a:ext cx="6736976" cy="6425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067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11DA1BA-798C-C06A-4A49-E80A51DF4013}"/>
              </a:ext>
            </a:extLst>
          </p:cNvPr>
          <p:cNvSpPr>
            <a:spLocks noGrp="1"/>
          </p:cNvSpPr>
          <p:nvPr>
            <p:ph type="title"/>
          </p:nvPr>
        </p:nvSpPr>
        <p:spPr>
          <a:xfrm>
            <a:off x="752476" y="1597958"/>
            <a:ext cx="2401165" cy="2491904"/>
          </a:xfrm>
        </p:spPr>
        <p:txBody>
          <a:bodyPr anchor="t">
            <a:normAutofit/>
          </a:bodyPr>
          <a:lstStyle/>
          <a:p>
            <a:r>
              <a:rPr lang="en-US" sz="2400"/>
              <a:t>CDL/CLP Limits on Non-Domiciled Drivers</a:t>
            </a:r>
          </a:p>
        </p:txBody>
      </p:sp>
      <p:sp>
        <p:nvSpPr>
          <p:cNvPr id="15" name="Freeform: Shape 14">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5" name="Content Placeholder 2">
            <a:extLst>
              <a:ext uri="{FF2B5EF4-FFF2-40B4-BE49-F238E27FC236}">
                <a16:creationId xmlns:a16="http://schemas.microsoft.com/office/drawing/2014/main" id="{1D16398A-2935-AABF-6133-266A0689D0DE}"/>
              </a:ext>
            </a:extLst>
          </p:cNvPr>
          <p:cNvGraphicFramePr>
            <a:graphicFrameLocks noGrp="1"/>
          </p:cNvGraphicFramePr>
          <p:nvPr>
            <p:ph idx="1"/>
            <p:extLst>
              <p:ext uri="{D42A27DB-BD31-4B8C-83A1-F6EECF244321}">
                <p14:modId xmlns:p14="http://schemas.microsoft.com/office/powerpoint/2010/main" val="3490908507"/>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305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IPC2026_Web_1.png" descr="IIPC2026_Web_1.png"/>
          <p:cNvPicPr>
            <a:picLocks noChangeAspect="1"/>
          </p:cNvPicPr>
          <p:nvPr/>
        </p:nvPicPr>
        <p:blipFill>
          <a:blip r:embed="rId2"/>
          <a:stretch>
            <a:fillRect/>
          </a:stretch>
        </p:blipFill>
        <p:spPr>
          <a:xfrm>
            <a:off x="2128838" y="1328737"/>
            <a:ext cx="7934325" cy="4200526"/>
          </a:xfrm>
          <a:prstGeom prst="rect">
            <a:avLst/>
          </a:prstGeom>
          <a:ln w="12700">
            <a:solidFill>
              <a:srgbClr val="000000"/>
            </a:solidFill>
            <a:miter lim="400000"/>
          </a:ln>
          <a:effectLst>
            <a:outerShdw blurRad="63500" dist="50800" dir="5400000"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E198-D478-9FD4-55F1-1D7A8754AFF9}"/>
              </a:ext>
            </a:extLst>
          </p:cNvPr>
          <p:cNvSpPr>
            <a:spLocks noGrp="1"/>
          </p:cNvSpPr>
          <p:nvPr>
            <p:ph type="title"/>
          </p:nvPr>
        </p:nvSpPr>
        <p:spPr>
          <a:xfrm>
            <a:off x="1077362" y="720435"/>
            <a:ext cx="9950103" cy="945527"/>
          </a:xfrm>
        </p:spPr>
        <p:txBody>
          <a:bodyPr/>
          <a:lstStyle/>
          <a:p>
            <a:pPr algn="ctr"/>
            <a:r>
              <a:rPr lang="en-US" dirty="0"/>
              <a:t>Update: EPA empty container issues</a:t>
            </a:r>
          </a:p>
        </p:txBody>
      </p:sp>
      <p:sp>
        <p:nvSpPr>
          <p:cNvPr id="3" name="Content Placeholder 2">
            <a:extLst>
              <a:ext uri="{FF2B5EF4-FFF2-40B4-BE49-F238E27FC236}">
                <a16:creationId xmlns:a16="http://schemas.microsoft.com/office/drawing/2014/main" id="{2128AE23-DF39-B248-7980-1A477D1F4861}"/>
              </a:ext>
            </a:extLst>
          </p:cNvPr>
          <p:cNvSpPr>
            <a:spLocks noGrp="1"/>
          </p:cNvSpPr>
          <p:nvPr>
            <p:ph idx="1"/>
          </p:nvPr>
        </p:nvSpPr>
        <p:spPr>
          <a:xfrm>
            <a:off x="1077362" y="1828800"/>
            <a:ext cx="10050713" cy="4634629"/>
          </a:xfrm>
        </p:spPr>
        <p:txBody>
          <a:bodyPr>
            <a:normAutofit/>
          </a:bodyPr>
          <a:lstStyle/>
          <a:p>
            <a:r>
              <a:rPr lang="en-US" sz="2000" dirty="0">
                <a:latin typeface="Avenir Next LT Pro Demi" panose="020B0704020202020204" pitchFamily="34" charset="0"/>
              </a:rPr>
              <a:t>RIPA also organized a 24-member coalition of national trade groups (U.S. Chamber; NACD, NAM, ACC, ILMA, IPANA, etc.).  All these groups commented and asked EPA to:</a:t>
            </a:r>
          </a:p>
          <a:p>
            <a:pPr lvl="1"/>
            <a:r>
              <a:rPr lang="en-US" sz="2000" dirty="0">
                <a:latin typeface="Avenir Next LT Pro Demi" panose="020B0704020202020204" pitchFamily="34" charset="0"/>
              </a:rPr>
              <a:t>	</a:t>
            </a:r>
            <a:r>
              <a:rPr lang="en-US" sz="2000" b="0" dirty="0">
                <a:latin typeface="Avenir Next LT Pro Demi" panose="020B0704020202020204" pitchFamily="34" charset="0"/>
              </a:rPr>
              <a:t>- </a:t>
            </a:r>
            <a:r>
              <a:rPr lang="en-US" sz="2000" b="0" dirty="0">
                <a:solidFill>
                  <a:srgbClr val="0070C0"/>
                </a:solidFill>
                <a:latin typeface="Avenir Next LT Pro Demi" panose="020B0704020202020204" pitchFamily="34" charset="0"/>
              </a:rPr>
              <a:t>Keep the empty container rule</a:t>
            </a:r>
          </a:p>
          <a:p>
            <a:pPr lvl="1"/>
            <a:r>
              <a:rPr lang="en-US" sz="2000" b="0" dirty="0">
                <a:latin typeface="Avenir Next LT Pro Demi" panose="020B0704020202020204" pitchFamily="34" charset="0"/>
              </a:rPr>
              <a:t>	- </a:t>
            </a:r>
            <a:r>
              <a:rPr lang="en-US" sz="2000" b="0" dirty="0">
                <a:solidFill>
                  <a:srgbClr val="0070C0"/>
                </a:solidFill>
                <a:latin typeface="Avenir Next LT Pro Demi" panose="020B0704020202020204" pitchFamily="34" charset="0"/>
              </a:rPr>
              <a:t>Not regulate reconditioners as TSDFs</a:t>
            </a:r>
          </a:p>
          <a:p>
            <a:r>
              <a:rPr lang="en-US" sz="2000" dirty="0">
                <a:latin typeface="Avenir Next LT Pro Demi" panose="020B0704020202020204" pitchFamily="34" charset="0"/>
              </a:rPr>
              <a:t>In March, Kearny Steel Drum hosted EPA for a tour of its New Jersey steel drum and IBC plant.</a:t>
            </a:r>
          </a:p>
          <a:p>
            <a:r>
              <a:rPr lang="en-US" sz="2000" dirty="0">
                <a:latin typeface="Avenir Next LT Pro Demi" panose="020B0704020202020204" pitchFamily="34" charset="0"/>
              </a:rPr>
              <a:t>Trump takes office in January 2025; initiates massive de-regulation effort.</a:t>
            </a:r>
          </a:p>
          <a:p>
            <a:r>
              <a:rPr lang="en-US" sz="2000" dirty="0">
                <a:latin typeface="Avenir Next LT Pro Demi" panose="020B0704020202020204" pitchFamily="34" charset="0"/>
              </a:rPr>
              <a:t>Summer of 2025:  RIPA/AFPM meet with key EPA leadership – EPA makes clear it is not interested in rulemaking and wants voluntary compliance.  Emphasizes fire protection procedures at reconditioning facilities.</a:t>
            </a:r>
          </a:p>
          <a:p>
            <a:pPr marL="0" indent="0">
              <a:buNone/>
            </a:pPr>
            <a:endParaRPr lang="en-US" sz="1000" dirty="0">
              <a:latin typeface="Avenir Next LT Pro Demi" panose="020B0704020202020204" pitchFamily="34" charset="0"/>
            </a:endParaRPr>
          </a:p>
          <a:p>
            <a:endParaRPr lang="en-US" sz="1000" dirty="0"/>
          </a:p>
        </p:txBody>
      </p:sp>
    </p:spTree>
    <p:extLst>
      <p:ext uri="{BB962C8B-B14F-4D97-AF65-F5344CB8AC3E}">
        <p14:creationId xmlns:p14="http://schemas.microsoft.com/office/powerpoint/2010/main" val="3206372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45A25-5922-4DC5-4BE4-D73E82EF62DC}"/>
              </a:ext>
            </a:extLst>
          </p:cNvPr>
          <p:cNvSpPr>
            <a:spLocks noGrp="1"/>
          </p:cNvSpPr>
          <p:nvPr>
            <p:ph type="title"/>
          </p:nvPr>
        </p:nvSpPr>
        <p:spPr>
          <a:xfrm>
            <a:off x="1077364" y="720435"/>
            <a:ext cx="4140096" cy="1507375"/>
          </a:xfrm>
        </p:spPr>
        <p:txBody>
          <a:bodyPr>
            <a:normAutofit/>
          </a:bodyPr>
          <a:lstStyle/>
          <a:p>
            <a:pPr>
              <a:lnSpc>
                <a:spcPct val="100000"/>
              </a:lnSpc>
            </a:pPr>
            <a:r>
              <a:rPr lang="en-US" sz="3000"/>
              <a:t>International Conference on Industrial Packaging</a:t>
            </a:r>
          </a:p>
        </p:txBody>
      </p:sp>
      <p:sp>
        <p:nvSpPr>
          <p:cNvPr id="3" name="Content Placeholder 2">
            <a:extLst>
              <a:ext uri="{FF2B5EF4-FFF2-40B4-BE49-F238E27FC236}">
                <a16:creationId xmlns:a16="http://schemas.microsoft.com/office/drawing/2014/main" id="{25AFEFF3-B865-D732-15FC-AEFEAC36EDAA}"/>
              </a:ext>
            </a:extLst>
          </p:cNvPr>
          <p:cNvSpPr>
            <a:spLocks noGrp="1"/>
          </p:cNvSpPr>
          <p:nvPr>
            <p:ph idx="1"/>
          </p:nvPr>
        </p:nvSpPr>
        <p:spPr>
          <a:xfrm>
            <a:off x="1077363" y="2427316"/>
            <a:ext cx="5780637" cy="3513514"/>
          </a:xfrm>
        </p:spPr>
        <p:txBody>
          <a:bodyPr>
            <a:normAutofit lnSpcReduction="10000"/>
          </a:bodyPr>
          <a:lstStyle/>
          <a:p>
            <a:pPr marL="0" indent="0">
              <a:buNone/>
            </a:pPr>
            <a:endParaRPr lang="en-US" sz="1700" dirty="0"/>
          </a:p>
          <a:p>
            <a:pPr marL="0" indent="0">
              <a:buNone/>
            </a:pPr>
            <a:r>
              <a:rPr lang="en-US" sz="2000" b="1" dirty="0">
                <a:latin typeface="Amasis MT Pro Black" panose="020F0502020204030204" pitchFamily="18" charset="0"/>
              </a:rPr>
              <a:t>WHEN:	       October 13 – 15, 2026</a:t>
            </a:r>
          </a:p>
          <a:p>
            <a:pPr marL="0" indent="0">
              <a:buNone/>
            </a:pPr>
            <a:endParaRPr lang="en-US" sz="2000" b="1" dirty="0">
              <a:latin typeface="Amasis MT Pro Black" panose="020F0502020204030204" pitchFamily="18" charset="0"/>
            </a:endParaRPr>
          </a:p>
          <a:p>
            <a:pPr marL="0" indent="0">
              <a:buNone/>
            </a:pPr>
            <a:r>
              <a:rPr lang="en-US" sz="2000" b="1" dirty="0">
                <a:latin typeface="Amasis MT Pro Black" panose="020F0502020204030204" pitchFamily="18" charset="0"/>
              </a:rPr>
              <a:t>WHERE:     Cosmopolitan Hotel, Las 	       	       Vegas, NV</a:t>
            </a:r>
          </a:p>
          <a:p>
            <a:pPr marL="0" indent="0">
              <a:buNone/>
            </a:pPr>
            <a:endParaRPr lang="en-US" sz="2000" b="1" dirty="0">
              <a:latin typeface="Amasis MT Pro Black" panose="020F0502020204030204" pitchFamily="18" charset="0"/>
            </a:endParaRPr>
          </a:p>
          <a:p>
            <a:pPr marL="0" indent="0">
              <a:buNone/>
            </a:pPr>
            <a:r>
              <a:rPr lang="en-US" sz="2000" b="1" dirty="0">
                <a:latin typeface="Amasis MT Pro Black" panose="020F0502020204030204" pitchFamily="18" charset="0"/>
              </a:rPr>
              <a:t>THEME:    Smart Production – Circular 	     	      Solutions – Global Collaboration</a:t>
            </a:r>
          </a:p>
        </p:txBody>
      </p:sp>
      <p:sp>
        <p:nvSpPr>
          <p:cNvPr id="12"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unglasses Face Outline">
            <a:extLst>
              <a:ext uri="{FF2B5EF4-FFF2-40B4-BE49-F238E27FC236}">
                <a16:creationId xmlns:a16="http://schemas.microsoft.com/office/drawing/2014/main" id="{25D9C138-D7CA-512B-7ECB-FFB76EC574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8508" y="1594022"/>
            <a:ext cx="4609070" cy="4744994"/>
          </a:xfrm>
          <a:prstGeom prst="rect">
            <a:avLst/>
          </a:prstGeom>
        </p:spPr>
      </p:pic>
    </p:spTree>
    <p:extLst>
      <p:ext uri="{BB962C8B-B14F-4D97-AF65-F5344CB8AC3E}">
        <p14:creationId xmlns:p14="http://schemas.microsoft.com/office/powerpoint/2010/main" val="326129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3CC6-1503-5872-5CA3-994E727555E6}"/>
              </a:ext>
            </a:extLst>
          </p:cNvPr>
          <p:cNvSpPr>
            <a:spLocks noGrp="1"/>
          </p:cNvSpPr>
          <p:nvPr>
            <p:ph type="title"/>
          </p:nvPr>
        </p:nvSpPr>
        <p:spPr>
          <a:xfrm>
            <a:off x="1077362" y="720434"/>
            <a:ext cx="9950103" cy="882898"/>
          </a:xfrm>
        </p:spPr>
        <p:txBody>
          <a:bodyPr/>
          <a:lstStyle/>
          <a:p>
            <a:r>
              <a:rPr lang="en-US" dirty="0"/>
              <a:t>Update: EPA empty container issues</a:t>
            </a:r>
          </a:p>
        </p:txBody>
      </p:sp>
      <p:sp>
        <p:nvSpPr>
          <p:cNvPr id="3" name="Content Placeholder 2">
            <a:extLst>
              <a:ext uri="{FF2B5EF4-FFF2-40B4-BE49-F238E27FC236}">
                <a16:creationId xmlns:a16="http://schemas.microsoft.com/office/drawing/2014/main" id="{EBBE2B93-C584-28AF-D23B-CBC7A05D892D}"/>
              </a:ext>
            </a:extLst>
          </p:cNvPr>
          <p:cNvSpPr>
            <a:spLocks noGrp="1"/>
          </p:cNvSpPr>
          <p:nvPr>
            <p:ph idx="1"/>
          </p:nvPr>
        </p:nvSpPr>
        <p:spPr>
          <a:xfrm>
            <a:off x="964504" y="1941533"/>
            <a:ext cx="10208712" cy="4471623"/>
          </a:xfrm>
        </p:spPr>
        <p:txBody>
          <a:bodyPr>
            <a:normAutofit fontScale="92500" lnSpcReduction="20000"/>
          </a:bodyPr>
          <a:lstStyle/>
          <a:p>
            <a:pPr marL="560070" lvl="1" indent="-285750">
              <a:buFontTx/>
              <a:buChar char="-"/>
            </a:pPr>
            <a:r>
              <a:rPr lang="en-US" sz="2400" dirty="0"/>
              <a:t>September 2025 – AFPM sends letter to Steven Cook (EPA) asking Agency to invest $2 million in national education program aimed at emptiers and reconditioners.  Program would include creation of:</a:t>
            </a:r>
          </a:p>
          <a:p>
            <a:pPr marL="834390" lvl="2" indent="-285750">
              <a:buFontTx/>
              <a:buChar char="-"/>
            </a:pPr>
            <a:r>
              <a:rPr lang="en-US" sz="2400" b="1" dirty="0"/>
              <a:t>Compliance tools</a:t>
            </a:r>
          </a:p>
          <a:p>
            <a:pPr marL="834390" lvl="2" indent="-285750">
              <a:buFontTx/>
              <a:buChar char="-"/>
            </a:pPr>
            <a:r>
              <a:rPr lang="en-US" sz="2400" b="1" dirty="0"/>
              <a:t>Training materials</a:t>
            </a:r>
          </a:p>
          <a:p>
            <a:pPr marL="834390" lvl="2" indent="-285750">
              <a:buFontTx/>
              <a:buChar char="-"/>
            </a:pPr>
            <a:r>
              <a:rPr lang="en-US" sz="2400" b="1" dirty="0"/>
              <a:t>Awareness campaigns </a:t>
            </a:r>
          </a:p>
          <a:p>
            <a:pPr marL="560070" lvl="1" indent="-285750">
              <a:buFontTx/>
              <a:buChar char="-"/>
            </a:pPr>
            <a:endParaRPr lang="en-US" sz="2400" dirty="0"/>
          </a:p>
          <a:p>
            <a:pPr marL="560070" lvl="1" indent="-285750">
              <a:buFontTx/>
              <a:buChar char="-"/>
            </a:pPr>
            <a:r>
              <a:rPr lang="en-US" sz="2400" dirty="0"/>
              <a:t>It is would not clear if EPA will recommend or provide funds.</a:t>
            </a:r>
          </a:p>
          <a:p>
            <a:pPr marL="560070" lvl="1" indent="-285750">
              <a:buFontTx/>
              <a:buChar char="-"/>
            </a:pPr>
            <a:endParaRPr lang="en-US" sz="2400" dirty="0"/>
          </a:p>
          <a:p>
            <a:pPr marL="560070" lvl="1" indent="-285750">
              <a:buFontTx/>
              <a:buChar char="-"/>
            </a:pPr>
            <a:r>
              <a:rPr lang="en-US" sz="2400" dirty="0"/>
              <a:t>RIPA leadership believes that the association should organize a national education program in cooperation with EPA and association partners.</a:t>
            </a:r>
          </a:p>
          <a:p>
            <a:pPr marL="560070" lvl="1" indent="-285750">
              <a:buFontTx/>
              <a:buChar char="-"/>
            </a:pPr>
            <a:endParaRPr lang="en-US" sz="1800" dirty="0"/>
          </a:p>
        </p:txBody>
      </p:sp>
    </p:spTree>
    <p:extLst>
      <p:ext uri="{BB962C8B-B14F-4D97-AF65-F5344CB8AC3E}">
        <p14:creationId xmlns:p14="http://schemas.microsoft.com/office/powerpoint/2010/main" val="261910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A199-119C-2719-4996-BA6B0E178CD9}"/>
              </a:ext>
            </a:extLst>
          </p:cNvPr>
          <p:cNvSpPr>
            <a:spLocks noGrp="1"/>
          </p:cNvSpPr>
          <p:nvPr>
            <p:ph type="title"/>
          </p:nvPr>
        </p:nvSpPr>
        <p:spPr>
          <a:xfrm>
            <a:off x="1077362" y="720434"/>
            <a:ext cx="9950103" cy="958054"/>
          </a:xfrm>
        </p:spPr>
        <p:txBody>
          <a:bodyPr>
            <a:normAutofit fontScale="90000"/>
          </a:bodyPr>
          <a:lstStyle/>
          <a:p>
            <a:pPr algn="ctr"/>
            <a:r>
              <a:rPr lang="en-US" dirty="0"/>
              <a:t>RIPA National Empty Container Compliance Program</a:t>
            </a:r>
          </a:p>
        </p:txBody>
      </p:sp>
      <p:sp>
        <p:nvSpPr>
          <p:cNvPr id="3" name="Content Placeholder 2">
            <a:extLst>
              <a:ext uri="{FF2B5EF4-FFF2-40B4-BE49-F238E27FC236}">
                <a16:creationId xmlns:a16="http://schemas.microsoft.com/office/drawing/2014/main" id="{ABF5051F-CD00-82E2-9703-2B89EC44E757}"/>
              </a:ext>
            </a:extLst>
          </p:cNvPr>
          <p:cNvSpPr>
            <a:spLocks noGrp="1"/>
          </p:cNvSpPr>
          <p:nvPr>
            <p:ph idx="1"/>
          </p:nvPr>
        </p:nvSpPr>
        <p:spPr>
          <a:xfrm>
            <a:off x="729050" y="2029217"/>
            <a:ext cx="10298416" cy="4216308"/>
          </a:xfrm>
        </p:spPr>
        <p:txBody>
          <a:bodyPr>
            <a:normAutofit fontScale="25000" lnSpcReduction="20000"/>
          </a:bodyPr>
          <a:lstStyle/>
          <a:p>
            <a:pPr>
              <a:buFontTx/>
              <a:buChar char="-"/>
            </a:pPr>
            <a:r>
              <a:rPr lang="en-US" sz="8800" b="1" dirty="0"/>
              <a:t>RIPA has drafted “A National Compliance Program” focusing on the management of emptied industrial packagings.</a:t>
            </a:r>
          </a:p>
          <a:p>
            <a:pPr marL="0" indent="0">
              <a:buNone/>
            </a:pPr>
            <a:endParaRPr lang="en-US" sz="6200" b="1" dirty="0"/>
          </a:p>
          <a:p>
            <a:pPr>
              <a:buFontTx/>
              <a:buChar char="-"/>
            </a:pPr>
            <a:r>
              <a:rPr lang="en-US" sz="8800" b="1" dirty="0"/>
              <a:t>The program contains four elements:</a:t>
            </a:r>
          </a:p>
          <a:p>
            <a:pPr lvl="0"/>
            <a:r>
              <a:rPr lang="en-US" sz="8000" b="1" dirty="0"/>
              <a:t>Understanding empty container management regulatory requirements;</a:t>
            </a:r>
          </a:p>
          <a:p>
            <a:pPr lvl="0"/>
            <a:r>
              <a:rPr lang="en-US" sz="8000" b="1" dirty="0"/>
              <a:t>Standard procedures for </a:t>
            </a:r>
            <a:r>
              <a:rPr lang="en-US" sz="8000" b="1" u="sng" dirty="0"/>
              <a:t>emptiers</a:t>
            </a:r>
            <a:r>
              <a:rPr lang="en-US" sz="8000" b="1" dirty="0"/>
              <a:t> of industrial packages; </a:t>
            </a:r>
          </a:p>
          <a:p>
            <a:pPr lvl="0"/>
            <a:r>
              <a:rPr lang="en-US" sz="8000" b="1" dirty="0"/>
              <a:t>Standard procedures for managing non-RCRA empty packages at reconditioning facilities; and </a:t>
            </a:r>
          </a:p>
          <a:p>
            <a:pPr lvl="0"/>
            <a:r>
              <a:rPr lang="en-US" sz="8000" b="1" dirty="0"/>
              <a:t>Standard procedures for managing containers at reconditioning facilities to reduce fire risks.</a:t>
            </a:r>
          </a:p>
          <a:p>
            <a:pPr lvl="1">
              <a:buFontTx/>
              <a:buChar char="-"/>
            </a:pPr>
            <a:endParaRPr lang="en-US" sz="2000" b="1" dirty="0"/>
          </a:p>
          <a:p>
            <a:pPr>
              <a:buFontTx/>
              <a:buChar char="-"/>
            </a:pPr>
            <a:endParaRPr lang="en-US" sz="2000" b="1" dirty="0"/>
          </a:p>
          <a:p>
            <a:pPr marL="0" indent="0">
              <a:buNone/>
            </a:pPr>
            <a:endParaRPr lang="en-US" sz="2000" b="1" dirty="0"/>
          </a:p>
        </p:txBody>
      </p:sp>
    </p:spTree>
    <p:extLst>
      <p:ext uri="{BB962C8B-B14F-4D97-AF65-F5344CB8AC3E}">
        <p14:creationId xmlns:p14="http://schemas.microsoft.com/office/powerpoint/2010/main" val="30804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CE4EE8BF-D523-4497-8D9A-BB4AC2F3E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BAB21-5F7B-8316-DEE7-1DE4CBB5FD20}"/>
              </a:ext>
            </a:extLst>
          </p:cNvPr>
          <p:cNvSpPr>
            <a:spLocks noGrp="1"/>
          </p:cNvSpPr>
          <p:nvPr>
            <p:ph type="title"/>
          </p:nvPr>
        </p:nvSpPr>
        <p:spPr>
          <a:xfrm>
            <a:off x="1084727" y="1597961"/>
            <a:ext cx="6415823" cy="3162300"/>
          </a:xfrm>
        </p:spPr>
        <p:txBody>
          <a:bodyPr vert="horz" lIns="91440" tIns="45720" rIns="91440" bIns="45720" rtlCol="0" anchor="b">
            <a:normAutofit/>
          </a:bodyPr>
          <a:lstStyle/>
          <a:p>
            <a:r>
              <a:rPr lang="en-US" sz="4000" dirty="0"/>
              <a:t>Model Empty Residue Container Policies for Corporations (Emptiers)</a:t>
            </a:r>
          </a:p>
        </p:txBody>
      </p:sp>
      <p:sp>
        <p:nvSpPr>
          <p:cNvPr id="12" name="Rectangle 11">
            <a:extLst>
              <a:ext uri="{FF2B5EF4-FFF2-40B4-BE49-F238E27FC236}">
                <a16:creationId xmlns:a16="http://schemas.microsoft.com/office/drawing/2014/main" id="{67B624B2-894D-4F7A-B2F3-393D6564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26335" y="0"/>
            <a:ext cx="3472488" cy="3448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34">
            <a:extLst>
              <a:ext uri="{FF2B5EF4-FFF2-40B4-BE49-F238E27FC236}">
                <a16:creationId xmlns:a16="http://schemas.microsoft.com/office/drawing/2014/main" id="{AE30F03F-004C-4719-9495-388C3B7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40131" y="-13795"/>
            <a:ext cx="3444895" cy="347248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A81208F-A90C-4F75-86C9-D42FDDEDF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26335" y="3444897"/>
            <a:ext cx="3465665" cy="343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CB7AD30-D65C-4325-8C21-558C1A05A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46203" y="3425029"/>
            <a:ext cx="3432752" cy="3472488"/>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211759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B30C-0370-9B0B-36A0-C88789351691}"/>
              </a:ext>
            </a:extLst>
          </p:cNvPr>
          <p:cNvSpPr>
            <a:spLocks noGrp="1"/>
          </p:cNvSpPr>
          <p:nvPr>
            <p:ph type="title"/>
          </p:nvPr>
        </p:nvSpPr>
        <p:spPr>
          <a:xfrm>
            <a:off x="1077362" y="720434"/>
            <a:ext cx="9950103" cy="1293717"/>
          </a:xfrm>
        </p:spPr>
        <p:txBody>
          <a:bodyPr/>
          <a:lstStyle/>
          <a:p>
            <a:pPr algn="ctr"/>
            <a:r>
              <a:rPr lang="en-US" dirty="0"/>
              <a:t>Model Empty Residue Container Policies </a:t>
            </a:r>
            <a:br>
              <a:rPr lang="en-US" dirty="0"/>
            </a:br>
            <a:r>
              <a:rPr lang="en-US" dirty="0"/>
              <a:t>for Corporations (Emptiers)</a:t>
            </a:r>
          </a:p>
        </p:txBody>
      </p:sp>
      <p:sp>
        <p:nvSpPr>
          <p:cNvPr id="3" name="Content Placeholder 2">
            <a:extLst>
              <a:ext uri="{FF2B5EF4-FFF2-40B4-BE49-F238E27FC236}">
                <a16:creationId xmlns:a16="http://schemas.microsoft.com/office/drawing/2014/main" id="{0E0DC4EE-92A4-4B6E-EF9E-2F9500283B87}"/>
              </a:ext>
            </a:extLst>
          </p:cNvPr>
          <p:cNvSpPr>
            <a:spLocks noGrp="1"/>
          </p:cNvSpPr>
          <p:nvPr>
            <p:ph idx="1"/>
          </p:nvPr>
        </p:nvSpPr>
        <p:spPr>
          <a:xfrm>
            <a:off x="1077362" y="2137719"/>
            <a:ext cx="9950103" cy="4374292"/>
          </a:xfrm>
        </p:spPr>
        <p:txBody>
          <a:bodyPr>
            <a:normAutofit/>
          </a:bodyPr>
          <a:lstStyle/>
          <a:p>
            <a:pPr marL="0" indent="0">
              <a:buNone/>
            </a:pPr>
            <a:r>
              <a:rPr lang="en-US" sz="2000" b="1" dirty="0"/>
              <a:t>This empty container management system is intended to be used by companies that receive and then empty industrial packages that contain regulated materials.  It addresses both regulatory compliance and practical implementation challenges</a:t>
            </a:r>
            <a:r>
              <a:rPr lang="en-US" dirty="0"/>
              <a:t>. </a:t>
            </a:r>
          </a:p>
          <a:p>
            <a:pPr marL="0" indent="0">
              <a:buNone/>
            </a:pPr>
            <a:endParaRPr lang="en-US" dirty="0"/>
          </a:p>
          <a:p>
            <a:r>
              <a:rPr lang="en-US" sz="2000" b="1" dirty="0"/>
              <a:t>The term “industrial container” includes all containers 30 liters (7.9 gallons) to 3,000 (792.6 gallons) liters in size.   </a:t>
            </a:r>
          </a:p>
          <a:p>
            <a:r>
              <a:rPr lang="en-US" sz="2000" b="1" dirty="0"/>
              <a:t>The Policies apply to all industrial containers used by [Company name], including containers that contain or formerly contained hazardous products as defined by the U.S. Department of Transportation or hazardous chemicals as defined by the U.S. Environmental Protection Agency.</a:t>
            </a:r>
          </a:p>
          <a:p>
            <a:pPr marL="0" indent="0">
              <a:buNone/>
            </a:pPr>
            <a:endParaRPr lang="en-US" dirty="0"/>
          </a:p>
        </p:txBody>
      </p:sp>
    </p:spTree>
    <p:extLst>
      <p:ext uri="{BB962C8B-B14F-4D97-AF65-F5344CB8AC3E}">
        <p14:creationId xmlns:p14="http://schemas.microsoft.com/office/powerpoint/2010/main" val="410885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4F24-CB8A-1FE4-0253-88AC88389F73}"/>
              </a:ext>
            </a:extLst>
          </p:cNvPr>
          <p:cNvSpPr>
            <a:spLocks noGrp="1"/>
          </p:cNvSpPr>
          <p:nvPr>
            <p:ph type="title"/>
          </p:nvPr>
        </p:nvSpPr>
        <p:spPr>
          <a:xfrm>
            <a:off x="1077362" y="720434"/>
            <a:ext cx="9950103" cy="1046582"/>
          </a:xfrm>
        </p:spPr>
        <p:txBody>
          <a:bodyPr>
            <a:normAutofit fontScale="90000"/>
          </a:bodyPr>
          <a:lstStyle/>
          <a:p>
            <a:pPr algn="ctr"/>
            <a:r>
              <a:rPr lang="en-US" dirty="0"/>
              <a:t>Model Empty Residue Container Policies </a:t>
            </a:r>
            <a:br>
              <a:rPr lang="en-US" dirty="0"/>
            </a:br>
            <a:r>
              <a:rPr lang="en-US" dirty="0"/>
              <a:t>for Emptiers</a:t>
            </a:r>
          </a:p>
        </p:txBody>
      </p:sp>
      <p:sp>
        <p:nvSpPr>
          <p:cNvPr id="3" name="Content Placeholder 2">
            <a:extLst>
              <a:ext uri="{FF2B5EF4-FFF2-40B4-BE49-F238E27FC236}">
                <a16:creationId xmlns:a16="http://schemas.microsoft.com/office/drawing/2014/main" id="{D1649560-BA61-EC22-56BB-BA9E3C5F7909}"/>
              </a:ext>
            </a:extLst>
          </p:cNvPr>
          <p:cNvSpPr>
            <a:spLocks noGrp="1"/>
          </p:cNvSpPr>
          <p:nvPr>
            <p:ph idx="1"/>
          </p:nvPr>
        </p:nvSpPr>
        <p:spPr>
          <a:xfrm>
            <a:off x="1077362" y="1952367"/>
            <a:ext cx="9950103" cy="4374291"/>
          </a:xfrm>
        </p:spPr>
        <p:txBody>
          <a:bodyPr>
            <a:normAutofit lnSpcReduction="10000"/>
          </a:bodyPr>
          <a:lstStyle/>
          <a:p>
            <a:r>
              <a:rPr lang="en-US" sz="2000" b="1" dirty="0"/>
              <a:t>Industrial containers shall be emptied to the maximum extent practicable, using emptying procedures approved by [Company name].  Industrial containers that previously contained hazardous products shall be emptied sufficiently to ensure they comply with the federal EPA empty container standard.  </a:t>
            </a:r>
          </a:p>
          <a:p>
            <a:r>
              <a:rPr lang="en-US" sz="2000" b="1" dirty="0"/>
              <a:t>Industrial containers emptied in the company’s California facilities shall meet the state empty packaging standard (22 CCR 66261.7)</a:t>
            </a:r>
          </a:p>
          <a:p>
            <a:r>
              <a:rPr lang="en-US" sz="2000" b="1" dirty="0"/>
              <a:t>All industrial containers shall be closed, using appropriate closures, sufficient to ensure no leakage occurs in storage or transportation.  </a:t>
            </a:r>
          </a:p>
          <a:p>
            <a:r>
              <a:rPr lang="en-US" sz="2000" b="1" dirty="0"/>
              <a:t>Marks and labels appearing on the original industrial container when it was received shall not be removed or purposely defaced by plant personnel prior to storage or transportation.</a:t>
            </a:r>
          </a:p>
          <a:p>
            <a:endParaRPr lang="en-US" dirty="0"/>
          </a:p>
        </p:txBody>
      </p:sp>
    </p:spTree>
    <p:extLst>
      <p:ext uri="{BB962C8B-B14F-4D97-AF65-F5344CB8AC3E}">
        <p14:creationId xmlns:p14="http://schemas.microsoft.com/office/powerpoint/2010/main" val="418590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4165-DBED-7A61-5B0B-CD3E02682951}"/>
              </a:ext>
            </a:extLst>
          </p:cNvPr>
          <p:cNvSpPr>
            <a:spLocks noGrp="1"/>
          </p:cNvSpPr>
          <p:nvPr>
            <p:ph type="title"/>
          </p:nvPr>
        </p:nvSpPr>
        <p:spPr>
          <a:xfrm>
            <a:off x="1077362" y="720434"/>
            <a:ext cx="9950103" cy="1009512"/>
          </a:xfrm>
        </p:spPr>
        <p:txBody>
          <a:bodyPr>
            <a:normAutofit fontScale="90000"/>
          </a:bodyPr>
          <a:lstStyle/>
          <a:p>
            <a:pPr algn="ctr"/>
            <a:r>
              <a:rPr lang="en-US" dirty="0"/>
              <a:t>Model Empty Residue Container Policies </a:t>
            </a:r>
            <a:br>
              <a:rPr lang="en-US" dirty="0"/>
            </a:br>
            <a:r>
              <a:rPr lang="en-US" dirty="0"/>
              <a:t>for Emptiers</a:t>
            </a:r>
          </a:p>
        </p:txBody>
      </p:sp>
      <p:sp>
        <p:nvSpPr>
          <p:cNvPr id="3" name="Content Placeholder 2">
            <a:extLst>
              <a:ext uri="{FF2B5EF4-FFF2-40B4-BE49-F238E27FC236}">
                <a16:creationId xmlns:a16="http://schemas.microsoft.com/office/drawing/2014/main" id="{D8C390ED-8D28-5596-09E6-D66DC6CBC003}"/>
              </a:ext>
            </a:extLst>
          </p:cNvPr>
          <p:cNvSpPr>
            <a:spLocks noGrp="1"/>
          </p:cNvSpPr>
          <p:nvPr>
            <p:ph idx="1"/>
          </p:nvPr>
        </p:nvSpPr>
        <p:spPr>
          <a:xfrm>
            <a:off x="1077362" y="1952368"/>
            <a:ext cx="9950103" cy="4386648"/>
          </a:xfrm>
        </p:spPr>
        <p:txBody>
          <a:bodyPr/>
          <a:lstStyle/>
          <a:p>
            <a:r>
              <a:rPr lang="en-US" sz="2000" b="1" dirty="0"/>
              <a:t>All empty industrial containers shall be transported to container reconditioning facilities that have been approved by [Company name].  </a:t>
            </a:r>
          </a:p>
          <a:p>
            <a:r>
              <a:rPr lang="en-US" sz="2000" b="1" dirty="0"/>
              <a:t>At each company facility that empties industrial containers, a designated individual shall be responsible for ensuring that industrial containers leaving the facility are “empty” as that term is defined in the RCRA empty container standard.  </a:t>
            </a:r>
          </a:p>
          <a:p>
            <a:r>
              <a:rPr lang="en-US" sz="2000" b="1" dirty="0"/>
              <a:t>The individual responsible for ensuring [Company name] compliance with this Policy shall sign or have signed an “empty container certificate” or similar document that confirms both that the industrial containers leaving the facility are empty and that the containers have been properly prepared for transportation.  </a:t>
            </a:r>
          </a:p>
          <a:p>
            <a:pPr marL="0" indent="0">
              <a:buNone/>
            </a:pPr>
            <a:endParaRPr lang="en-US" dirty="0"/>
          </a:p>
        </p:txBody>
      </p:sp>
    </p:spTree>
    <p:extLst>
      <p:ext uri="{BB962C8B-B14F-4D97-AF65-F5344CB8AC3E}">
        <p14:creationId xmlns:p14="http://schemas.microsoft.com/office/powerpoint/2010/main" val="1949579346"/>
      </p:ext>
    </p:extLst>
  </p:cSld>
  <p:clrMapOvr>
    <a:masterClrMapping/>
  </p:clrMapOvr>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832</TotalTime>
  <Words>2046</Words>
  <Application>Microsoft Office PowerPoint</Application>
  <PresentationFormat>Widescreen</PresentationFormat>
  <Paragraphs>140</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Amasis MT Pro Black</vt:lpstr>
      <vt:lpstr>Aptos</vt:lpstr>
      <vt:lpstr>Arial</vt:lpstr>
      <vt:lpstr>Avenir Next LT Pro</vt:lpstr>
      <vt:lpstr>Avenir Next LT Pro Demi</vt:lpstr>
      <vt:lpstr>Avenir Next LT Pro Light</vt:lpstr>
      <vt:lpstr>BlocksVTI</vt:lpstr>
      <vt:lpstr>Reusable Industrial Packaging Association 2025 Annual Conference Tucson, AZ</vt:lpstr>
      <vt:lpstr>Update: EPA Empty Container Issues</vt:lpstr>
      <vt:lpstr>Update: EPA empty container issues</vt:lpstr>
      <vt:lpstr>Update: EPA empty container issues</vt:lpstr>
      <vt:lpstr>RIPA National Empty Container Compliance Program</vt:lpstr>
      <vt:lpstr>Model Empty Residue Container Policies for Corporations (Emptiers)</vt:lpstr>
      <vt:lpstr>Model Empty Residue Container Policies  for Corporations (Emptiers)</vt:lpstr>
      <vt:lpstr>Model Empty Residue Container Policies  for Emptiers</vt:lpstr>
      <vt:lpstr>Model Empty Residue Container Policies  for Emptiers</vt:lpstr>
      <vt:lpstr>Model Empty Residue Container Policies  for Emptiers</vt:lpstr>
      <vt:lpstr>Model Empty Container Management Policies  for Reconditioners</vt:lpstr>
      <vt:lpstr>Model Empty Container Management Policies  for Reconditioners</vt:lpstr>
      <vt:lpstr>Model Empty Container Management Policies  for Reconditioners</vt:lpstr>
      <vt:lpstr>Model Empty Container Management Policies  for Reconditioners</vt:lpstr>
      <vt:lpstr>Model Procedures for Managing Fire Risks  at Reconditioning Facilities</vt:lpstr>
      <vt:lpstr>Model Procedures for Managing Fire Risks  at Reconditioning Facilities</vt:lpstr>
      <vt:lpstr>Model Procedures for Managing Fire Risks  at Reconditioning Facilities</vt:lpstr>
      <vt:lpstr>DOT REGULATORY UPDATE</vt:lpstr>
      <vt:lpstr>DOT REGULATORY UPDATE</vt:lpstr>
      <vt:lpstr>DOT Regulatory Update</vt:lpstr>
      <vt:lpstr>DOT Regulatory Update</vt:lpstr>
      <vt:lpstr>DOT Regulatory Update</vt:lpstr>
      <vt:lpstr>Regulatory Update: DOT Inspection Checklist</vt:lpstr>
      <vt:lpstr>Regulatory Update: DOT Inspection Checklist</vt:lpstr>
      <vt:lpstr>Regulatory Update: DOT Inspection Checklist</vt:lpstr>
      <vt:lpstr>FMCSA: Limits on CDLs and CLPs for Non-Domiciled Drivers</vt:lpstr>
      <vt:lpstr>CDL/CLP Limits for Non-Domiciled Drivers</vt:lpstr>
      <vt:lpstr>CDL/CLP Limits on Non-Domiciled Drivers</vt:lpstr>
      <vt:lpstr>PowerPoint Presentation</vt:lpstr>
      <vt:lpstr>International Conference on Industrial Packaging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Industrial Packaging Association 2024 Technical Conference Newport, Rhode Island</dc:title>
  <dc:creator>paul rankin</dc:creator>
  <cp:lastModifiedBy>C. L. Pettit</cp:lastModifiedBy>
  <cp:revision>53</cp:revision>
  <dcterms:created xsi:type="dcterms:W3CDTF">2024-04-25T16:06:20Z</dcterms:created>
  <dcterms:modified xsi:type="dcterms:W3CDTF">2025-10-22T18:57:43Z</dcterms:modified>
</cp:coreProperties>
</file>