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402" r:id="rId2"/>
    <p:sldId id="2689" r:id="rId3"/>
    <p:sldId id="2826" r:id="rId4"/>
    <p:sldId id="2823" r:id="rId5"/>
    <p:sldId id="2824" r:id="rId6"/>
    <p:sldId id="2835" r:id="rId7"/>
    <p:sldId id="2825" r:id="rId8"/>
    <p:sldId id="2836" r:id="rId9"/>
    <p:sldId id="2832" r:id="rId10"/>
    <p:sldId id="2833" r:id="rId11"/>
    <p:sldId id="2834" r:id="rId12"/>
    <p:sldId id="2768" r:id="rId13"/>
    <p:sldId id="2738" r:id="rId14"/>
    <p:sldId id="2648" r:id="rId15"/>
    <p:sldId id="2720" r:id="rId16"/>
    <p:sldId id="2831" r:id="rId17"/>
    <p:sldId id="2837" r:id="rId18"/>
    <p:sldId id="2838" r:id="rId19"/>
    <p:sldId id="2753" r:id="rId20"/>
    <p:sldId id="2799" r:id="rId21"/>
    <p:sldId id="2721" r:id="rId22"/>
    <p:sldId id="2754" r:id="rId23"/>
    <p:sldId id="2830" r:id="rId24"/>
    <p:sldId id="2818" r:id="rId25"/>
    <p:sldId id="2793" r:id="rId26"/>
    <p:sldId id="2819" r:id="rId27"/>
    <p:sldId id="2820" r:id="rId28"/>
    <p:sldId id="2821" r:id="rId29"/>
    <p:sldId id="2822" r:id="rId30"/>
    <p:sldId id="2257" r:id="rId31"/>
    <p:sldId id="2744" r:id="rId32"/>
    <p:sldId id="2670" r:id="rId33"/>
    <p:sldId id="2695" r:id="rId34"/>
    <p:sldId id="2803" r:id="rId35"/>
    <p:sldId id="2800" r:id="rId3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00" b="1" kern="1200">
        <a:solidFill>
          <a:schemeClr val="tx1"/>
        </a:solidFill>
        <a:latin typeface="Times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800" b="1" kern="1200">
        <a:solidFill>
          <a:schemeClr val="tx1"/>
        </a:solidFill>
        <a:latin typeface="Times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800" b="1" kern="1200">
        <a:solidFill>
          <a:schemeClr val="tx1"/>
        </a:solidFill>
        <a:latin typeface="Times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800" b="1" kern="1200">
        <a:solidFill>
          <a:schemeClr val="tx1"/>
        </a:solidFill>
        <a:latin typeface="Times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800" b="1" kern="1200">
        <a:solidFill>
          <a:schemeClr val="tx1"/>
        </a:solidFill>
        <a:latin typeface="Times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800" b="1" kern="1200">
        <a:solidFill>
          <a:schemeClr val="tx1"/>
        </a:solidFill>
        <a:latin typeface="Times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800" b="1" kern="1200">
        <a:solidFill>
          <a:schemeClr val="tx1"/>
        </a:solidFill>
        <a:latin typeface="Times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800" b="1" kern="1200">
        <a:solidFill>
          <a:schemeClr val="tx1"/>
        </a:solidFill>
        <a:latin typeface="Times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800" b="1" kern="1200">
        <a:solidFill>
          <a:schemeClr val="tx1"/>
        </a:solidFill>
        <a:latin typeface="Times" pitchFamily="84" charset="0"/>
        <a:ea typeface="ＭＳ Ｐゴシック" pitchFamily="84" charset="-128"/>
        <a:cs typeface="ＭＳ Ｐゴシック" pitchFamily="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808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467"/>
    <a:srgbClr val="B1FF7F"/>
    <a:srgbClr val="108740"/>
    <a:srgbClr val="0F6C33"/>
    <a:srgbClr val="1A6CCA"/>
    <a:srgbClr val="2E54BF"/>
    <a:srgbClr val="8E0505"/>
    <a:srgbClr val="8F0604"/>
    <a:srgbClr val="D1D6FF"/>
    <a:srgbClr val="D5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76" autoAdjust="0"/>
    <p:restoredTop sz="95918" autoAdjust="0"/>
  </p:normalViewPr>
  <p:slideViewPr>
    <p:cSldViewPr>
      <p:cViewPr varScale="1">
        <p:scale>
          <a:sx n="82" d="100"/>
          <a:sy n="82" d="100"/>
        </p:scale>
        <p:origin x="1100" y="60"/>
      </p:cViewPr>
      <p:guideLst>
        <p:guide orient="horz" pos="2808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4328" y="200"/>
      </p:cViewPr>
      <p:guideLst>
        <p:guide orient="horz" pos="2880"/>
        <p:guide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4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fld id="{86DEA493-B4AD-405A-815C-AC7DBC31276A}" type="datetime1">
              <a:rPr lang="en-US"/>
              <a:pPr>
                <a:defRPr/>
              </a:pPr>
              <a:t>10/21/2024</a:t>
            </a:fld>
            <a:endParaRPr lang="en-US" dirty="0"/>
          </a:p>
        </p:txBody>
      </p:sp>
      <p:sp>
        <p:nvSpPr>
          <p:cNvPr id="21504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4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fld id="{CCB58681-ED2B-41FA-A654-19F52F045E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fld id="{EB46BECC-9E0E-456E-BB28-8C15796157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2CA8CE7B-EF5E-8CD8-DEC2-4D63C8E2E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2DFD3E1-A2B7-08FA-C864-CB52E3D20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23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912B693D-AA66-EBC6-8205-01AA7D6A6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579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041802C2-5D1F-2E65-8A3B-065FF6048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4524DA1-A8CF-5AD5-9869-F0A654C76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00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13C6F4B-7780-8F90-51ED-510F8889D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36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8CB50-DC4E-DC4F-32F9-A2A3F9FD7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3F9598F-BC40-AF2B-3566-8742FAA65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8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536FE52-9078-80DB-6436-76E3255FC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23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85F17DA-D635-68B0-4C54-5470DC426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63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42799C9-5FCD-7877-E681-99B002A92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6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A2E1CCE-622E-E619-9C44-24DC8256C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08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135B56-631F-6FEE-E0B9-2D515A65A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40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FAC7F-DE67-9D50-3695-AE6D5D0E87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5CC85-F73D-034F-5152-FA51E5093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943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5D02DA21-1711-691A-CBFE-59D2592D2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7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13A2EFAC-085A-60CA-3E5A-9266C5DD4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002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1864F2-9F96-3C97-C87D-67AA2E48E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16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15F6101E-02C9-717C-4B60-9688FEB70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19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ABAC99BC-57C1-108A-3141-46EA6AC5B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592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FD49656F-F500-EAFC-F4DB-5168D7A87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0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4018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D65E704-223B-B0E8-C6EA-CC5EA634B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30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6988BF1-BDF5-AA37-814B-2882133BA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760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14ED5-2EE3-345F-A246-8A55BA8B0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841685F-8D0F-42F8-455F-776BD6D25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212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2A314B-FA01-D6D8-E518-5F5D830B9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140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C623020-2BC2-EDC6-7519-B998B7F0E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35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83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569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190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169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297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A1E5AAD-5DB7-CE15-CF99-8DBA0C4AA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198371"/>
            <a:ext cx="7772401" cy="826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185987"/>
            <a:ext cx="6400800" cy="98583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984EA-FB89-40BA-B17F-B88819D4E5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11486-2061-4D86-9D2A-21AA077BBC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3" y="342901"/>
            <a:ext cx="1943099" cy="3086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42901"/>
            <a:ext cx="5676901" cy="3086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F3A03-F448-468A-9624-33F70C06F2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107B5-CDD2-4320-B9B0-FC2E07A9C0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84F8A-E413-413D-A99A-8AD22E4040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2478882"/>
            <a:ext cx="7772401" cy="76616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1635028"/>
            <a:ext cx="7772401" cy="84385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FCEC5-0818-44DF-968B-AE6CC2A705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114426"/>
            <a:ext cx="3810001" cy="2314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114426"/>
            <a:ext cx="3810001" cy="2314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91CB1-A922-47D4-B310-F221DB4B68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154484"/>
            <a:ext cx="8229600" cy="6429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863503"/>
            <a:ext cx="4040188" cy="3598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223369"/>
            <a:ext cx="4040188" cy="22225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863503"/>
            <a:ext cx="4041775" cy="3598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223369"/>
            <a:ext cx="4041775" cy="22225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24BEB-7A43-4059-A7C8-964848ABB5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82E53-3103-4148-8C3A-08C8A5A23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A3648-2E8F-491B-9764-5BF47200A5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153591"/>
            <a:ext cx="3008313" cy="6536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153596"/>
            <a:ext cx="5111750" cy="32923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807249"/>
            <a:ext cx="3008313" cy="26387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DD982-8C87-4873-B1EA-B426607E4C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2700339"/>
            <a:ext cx="5486400" cy="3187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344687"/>
            <a:ext cx="5486400" cy="231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3019134"/>
            <a:ext cx="5486400" cy="4527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F0611-66F0-4698-8DF9-41D33866DB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fld id="{7370279A-B717-469E-8717-0F87E9229A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cdn.prod.website-files.com/64e31ae6c5fd44b10ff405a7/66b2bf45bd0dd034beefb5bd_Clean%20Investment%20Monitor_Tallying%20the%20Two-Year%20Impact%20of%20the%20Inflation%20Reduction%20Act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2864"/>
            </a:gs>
            <a:gs pos="100000">
              <a:srgbClr val="4B4BC3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0"/>
          <p:cNvSpPr>
            <a:spLocks noChangeArrowheads="1"/>
          </p:cNvSpPr>
          <p:nvPr/>
        </p:nvSpPr>
        <p:spPr bwMode="auto">
          <a:xfrm>
            <a:off x="1691680" y="442913"/>
            <a:ext cx="5972591" cy="898523"/>
          </a:xfrm>
          <a:prstGeom prst="rect">
            <a:avLst/>
          </a:prstGeom>
          <a:solidFill>
            <a:schemeClr val="bg1"/>
          </a:solidFill>
          <a:ln w="79375" cmpd="thinThick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387" name="Google Shape;90;p13"/>
          <p:cNvSpPr>
            <a:spLocks noChangeArrowheads="1"/>
          </p:cNvSpPr>
          <p:nvPr/>
        </p:nvSpPr>
        <p:spPr bwMode="auto">
          <a:xfrm>
            <a:off x="6012160" y="3843144"/>
            <a:ext cx="313352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buClr>
                <a:srgbClr val="000000"/>
              </a:buClr>
              <a:buFont typeface="Arial" pitchFamily="84" charset="0"/>
              <a:buNone/>
            </a:pPr>
            <a:r>
              <a:rPr lang="en-US" sz="1200" b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Bernard Baumohl</a:t>
            </a:r>
            <a:r>
              <a:rPr lang="en-US" sz="1200" b="0" dirty="0">
                <a:solidFill>
                  <a:srgbClr val="FFFFFF"/>
                </a:solidFill>
                <a:latin typeface="Times New Roman" panose="02020603050405020304" pitchFamily="18" charset="0"/>
                <a:ea typeface="Roboto Light" charset="0"/>
                <a:cs typeface="Times New Roman" panose="02020603050405020304" pitchFamily="18" charset="0"/>
              </a:rPr>
              <a:t> </a:t>
            </a:r>
          </a:p>
          <a:p>
            <a:pPr algn="ctr">
              <a:buClr>
                <a:srgbClr val="000000"/>
              </a:buClr>
              <a:buFont typeface="Arial" pitchFamily="84" charset="0"/>
              <a:buNone/>
            </a:pPr>
            <a:r>
              <a:rPr lang="en-US" sz="1200" b="0" dirty="0">
                <a:solidFill>
                  <a:srgbClr val="FFFFFF"/>
                </a:solidFill>
                <a:latin typeface="Times New Roman" panose="02020603050405020304" pitchFamily="18" charset="0"/>
                <a:ea typeface="Roboto Light" charset="0"/>
                <a:cs typeface="Times New Roman" panose="02020603050405020304" pitchFamily="18" charset="0"/>
              </a:rPr>
              <a:t>Chief Global Economist</a:t>
            </a:r>
            <a:br>
              <a:rPr lang="en-US" sz="1200" b="0" dirty="0">
                <a:solidFill>
                  <a:srgbClr val="FFFFFF"/>
                </a:solidFill>
                <a:latin typeface="Times New Roman" panose="02020603050405020304" pitchFamily="18" charset="0"/>
                <a:ea typeface="Roboto Light" charset="0"/>
                <a:cs typeface="Times New Roman" panose="02020603050405020304" pitchFamily="18" charset="0"/>
              </a:rPr>
            </a:br>
            <a:r>
              <a:rPr lang="en-US" sz="1200" b="0" dirty="0">
                <a:solidFill>
                  <a:srgbClr val="FFFFFF"/>
                </a:solidFill>
                <a:latin typeface="Times New Roman" panose="02020603050405020304" pitchFamily="18" charset="0"/>
                <a:ea typeface="Roboto Light" charset="0"/>
                <a:cs typeface="Times New Roman" panose="02020603050405020304" pitchFamily="18" charset="0"/>
              </a:rPr>
              <a:t>The Economic Outlook Group, LLC</a:t>
            </a:r>
          </a:p>
          <a:p>
            <a:pPr algn="ctr">
              <a:buClr>
                <a:srgbClr val="000000"/>
              </a:buClr>
              <a:buFont typeface="Arial" pitchFamily="84" charset="0"/>
              <a:buNone/>
            </a:pPr>
            <a:r>
              <a:rPr lang="en-US" sz="1200" b="0" dirty="0">
                <a:solidFill>
                  <a:srgbClr val="FFFFFF"/>
                </a:solidFill>
                <a:latin typeface="Times New Roman" panose="02020603050405020304" pitchFamily="18" charset="0"/>
                <a:ea typeface="Roboto Light" charset="0"/>
                <a:cs typeface="Times New Roman" panose="02020603050405020304" pitchFamily="18" charset="0"/>
              </a:rPr>
              <a:t>475 Wall Street, Princeton, NJ 08540</a:t>
            </a:r>
          </a:p>
          <a:p>
            <a:pPr algn="ctr">
              <a:buClr>
                <a:srgbClr val="000000"/>
              </a:buClr>
              <a:buFont typeface="Arial" pitchFamily="84" charset="0"/>
              <a:buNone/>
            </a:pPr>
            <a:r>
              <a:rPr lang="en-US" sz="1200" b="0" dirty="0">
                <a:solidFill>
                  <a:srgbClr val="FFFFFF"/>
                </a:solidFill>
                <a:latin typeface="Times New Roman" panose="02020603050405020304" pitchFamily="18" charset="0"/>
                <a:ea typeface="Roboto Light" charset="0"/>
                <a:cs typeface="Times New Roman" panose="02020603050405020304" pitchFamily="18" charset="0"/>
              </a:rPr>
              <a:t>(609) 529-1300</a:t>
            </a:r>
          </a:p>
        </p:txBody>
      </p:sp>
      <p:pic>
        <p:nvPicPr>
          <p:cNvPr id="16388" name="Google Shape;92;p1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4566" y="2877316"/>
            <a:ext cx="4877673" cy="61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Google Shape;93;p13"/>
          <p:cNvSpPr txBox="1">
            <a:spLocks noChangeArrowheads="1"/>
          </p:cNvSpPr>
          <p:nvPr/>
        </p:nvSpPr>
        <p:spPr bwMode="auto">
          <a:xfrm>
            <a:off x="2627784" y="3417634"/>
            <a:ext cx="300037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r">
              <a:buClr>
                <a:srgbClr val="000000"/>
              </a:buClr>
              <a:buFont typeface="Arial" pitchFamily="84" charset="0"/>
              <a:buNone/>
            </a:pPr>
            <a:r>
              <a:rPr lang="en-US" sz="1100" b="0" dirty="0">
                <a:solidFill>
                  <a:srgbClr val="FFFFFF"/>
                </a:solidFill>
                <a:latin typeface="Baskerville" pitchFamily="84" charset="0"/>
                <a:ea typeface="Roboto Light" charset="0"/>
                <a:cs typeface="Roboto Light" charset="0"/>
              </a:rPr>
              <a:t>www.EconomicOutlookGroup.com</a:t>
            </a:r>
          </a:p>
        </p:txBody>
      </p:sp>
      <p:cxnSp>
        <p:nvCxnSpPr>
          <p:cNvPr id="16390" name="Google Shape;94;p13"/>
          <p:cNvCxnSpPr>
            <a:cxnSpLocks noChangeShapeType="1"/>
          </p:cNvCxnSpPr>
          <p:nvPr/>
        </p:nvCxnSpPr>
        <p:spPr bwMode="auto">
          <a:xfrm>
            <a:off x="7938" y="1524000"/>
            <a:ext cx="9136062" cy="0"/>
          </a:xfrm>
          <a:prstGeom prst="straightConnector1">
            <a:avLst/>
          </a:prstGeom>
          <a:noFill/>
          <a:ln w="28575">
            <a:solidFill>
              <a:srgbClr val="1489C7"/>
            </a:solidFill>
            <a:round/>
            <a:headEnd/>
            <a:tailEnd/>
          </a:ln>
        </p:spPr>
      </p:cxnSp>
      <p:cxnSp>
        <p:nvCxnSpPr>
          <p:cNvPr id="16391" name="Google Shape;95;p13"/>
          <p:cNvCxnSpPr>
            <a:cxnSpLocks noChangeShapeType="1"/>
          </p:cNvCxnSpPr>
          <p:nvPr/>
        </p:nvCxnSpPr>
        <p:spPr bwMode="auto">
          <a:xfrm>
            <a:off x="0" y="2743200"/>
            <a:ext cx="9136063" cy="0"/>
          </a:xfrm>
          <a:prstGeom prst="straightConnector1">
            <a:avLst/>
          </a:prstGeom>
          <a:noFill/>
          <a:ln w="28575">
            <a:solidFill>
              <a:srgbClr val="1489C7"/>
            </a:solidFill>
            <a:round/>
            <a:headEnd/>
            <a:tailEnd/>
          </a:ln>
        </p:spPr>
      </p:cxnSp>
      <p:cxnSp>
        <p:nvCxnSpPr>
          <p:cNvPr id="16392" name="Google Shape;94;p13"/>
          <p:cNvCxnSpPr>
            <a:cxnSpLocks noChangeShapeType="1"/>
          </p:cNvCxnSpPr>
          <p:nvPr/>
        </p:nvCxnSpPr>
        <p:spPr bwMode="auto">
          <a:xfrm>
            <a:off x="7938" y="228600"/>
            <a:ext cx="9136062" cy="0"/>
          </a:xfrm>
          <a:prstGeom prst="straightConnector1">
            <a:avLst/>
          </a:prstGeom>
          <a:noFill/>
          <a:ln w="28575">
            <a:solidFill>
              <a:srgbClr val="1489C7"/>
            </a:solidFill>
            <a:round/>
            <a:headEnd/>
            <a:tailEnd/>
          </a:ln>
        </p:spPr>
      </p:cxnSp>
      <p:sp>
        <p:nvSpPr>
          <p:cNvPr id="16393" name="Rectangle 14"/>
          <p:cNvSpPr>
            <a:spLocks noChangeArrowheads="1"/>
          </p:cNvSpPr>
          <p:nvPr/>
        </p:nvSpPr>
        <p:spPr bwMode="auto">
          <a:xfrm>
            <a:off x="4572000" y="-533400"/>
            <a:ext cx="184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900" dirty="0"/>
          </a:p>
        </p:txBody>
      </p:sp>
      <p:sp>
        <p:nvSpPr>
          <p:cNvPr id="16394" name="Rectangle 15"/>
          <p:cNvSpPr>
            <a:spLocks noChangeArrowheads="1"/>
          </p:cNvSpPr>
          <p:nvPr/>
        </p:nvSpPr>
        <p:spPr bwMode="auto">
          <a:xfrm>
            <a:off x="4749800" y="1738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1800" dirty="0"/>
          </a:p>
        </p:txBody>
      </p:sp>
      <p:sp>
        <p:nvSpPr>
          <p:cNvPr id="16395" name="Rectangle 1035"/>
          <p:cNvSpPr>
            <a:spLocks noChangeArrowheads="1"/>
          </p:cNvSpPr>
          <p:nvPr/>
        </p:nvSpPr>
        <p:spPr bwMode="auto">
          <a:xfrm>
            <a:off x="2743200" y="457200"/>
            <a:ext cx="1841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sp>
        <p:nvSpPr>
          <p:cNvPr id="16396" name="Rectangle 1036"/>
          <p:cNvSpPr>
            <a:spLocks noChangeArrowheads="1"/>
          </p:cNvSpPr>
          <p:nvPr/>
        </p:nvSpPr>
        <p:spPr bwMode="auto">
          <a:xfrm>
            <a:off x="4191000" y="990600"/>
            <a:ext cx="406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       </a:t>
            </a:r>
          </a:p>
        </p:txBody>
      </p:sp>
      <p:sp>
        <p:nvSpPr>
          <p:cNvPr id="16398" name="Rectangle 33"/>
          <p:cNvSpPr>
            <a:spLocks noChangeArrowheads="1"/>
          </p:cNvSpPr>
          <p:nvPr/>
        </p:nvSpPr>
        <p:spPr bwMode="auto">
          <a:xfrm>
            <a:off x="7510463" y="-809625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400" dirty="0"/>
          </a:p>
        </p:txBody>
      </p:sp>
      <p:sp>
        <p:nvSpPr>
          <p:cNvPr id="16399" name="Rectangle 36"/>
          <p:cNvSpPr>
            <a:spLocks noChangeArrowheads="1"/>
          </p:cNvSpPr>
          <p:nvPr/>
        </p:nvSpPr>
        <p:spPr bwMode="auto">
          <a:xfrm>
            <a:off x="3429000" y="685800"/>
            <a:ext cx="184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76BC03-2F6E-BF12-383E-27753AA56CC6}"/>
              </a:ext>
            </a:extLst>
          </p:cNvPr>
          <p:cNvSpPr/>
          <p:nvPr/>
        </p:nvSpPr>
        <p:spPr bwMode="auto">
          <a:xfrm>
            <a:off x="960996" y="1720850"/>
            <a:ext cx="7272808" cy="809624"/>
          </a:xfrm>
          <a:prstGeom prst="rect">
            <a:avLst/>
          </a:prstGeom>
          <a:solidFill>
            <a:schemeClr val="bg1"/>
          </a:solidFill>
          <a:ln w="73025" cap="flat" cmpd="tri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669E5-FCCE-D9D6-C041-8A091985C094}"/>
              </a:ext>
            </a:extLst>
          </p:cNvPr>
          <p:cNvSpPr txBox="1"/>
          <p:nvPr/>
        </p:nvSpPr>
        <p:spPr>
          <a:xfrm>
            <a:off x="1049587" y="1800164"/>
            <a:ext cx="70368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Navigating Through Economic and Political Uncertainty: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Opportunities and Risks Ahead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199AF-C4F4-16F0-B89B-366811379878}"/>
              </a:ext>
            </a:extLst>
          </p:cNvPr>
          <p:cNvSpPr txBox="1"/>
          <p:nvPr/>
        </p:nvSpPr>
        <p:spPr>
          <a:xfrm>
            <a:off x="4857750" y="-120650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12C17-1F48-E1D4-E6A0-08A5928C6D1D}"/>
              </a:ext>
            </a:extLst>
          </p:cNvPr>
          <p:cNvSpPr txBox="1"/>
          <p:nvPr/>
        </p:nvSpPr>
        <p:spPr>
          <a:xfrm>
            <a:off x="2743200" y="553620"/>
            <a:ext cx="44247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IPANA 2024 Annual Conference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76DD4-70C0-E5A2-651C-26DCB38495CE}"/>
              </a:ext>
            </a:extLst>
          </p:cNvPr>
          <p:cNvSpPr txBox="1"/>
          <p:nvPr/>
        </p:nvSpPr>
        <p:spPr>
          <a:xfrm>
            <a:off x="3826513" y="985131"/>
            <a:ext cx="1483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October 17,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3CC925-034A-2DD2-D8BA-D1E33F182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86890"/>
            <a:ext cx="8640958" cy="4536503"/>
          </a:xfrm>
          <a:prstGeom prst="rect">
            <a:avLst/>
          </a:prstGeom>
          <a:ln w="69850" cmpd="thinThick">
            <a:solidFill>
              <a:srgbClr val="8E050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304E82-5CE7-5C53-AF82-1CE9AA748884}"/>
              </a:ext>
            </a:extLst>
          </p:cNvPr>
          <p:cNvSpPr txBox="1"/>
          <p:nvPr/>
        </p:nvSpPr>
        <p:spPr>
          <a:xfrm>
            <a:off x="8043824" y="762258"/>
            <a:ext cx="6431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8E0505"/>
                </a:solidFill>
              </a:rPr>
              <a:t>21.51%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2C6B9-38A9-7C6C-ABD5-7DE2C999D955}"/>
              </a:ext>
            </a:extLst>
          </p:cNvPr>
          <p:cNvSpPr txBox="1"/>
          <p:nvPr/>
        </p:nvSpPr>
        <p:spPr>
          <a:xfrm>
            <a:off x="7308304" y="3934966"/>
            <a:ext cx="1487908" cy="55399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March 2022: </a:t>
            </a:r>
          </a:p>
          <a:p>
            <a:pPr algn="ctr"/>
            <a:r>
              <a:rPr lang="en-US" sz="1000" dirty="0"/>
              <a:t>Federal Reserve begins </a:t>
            </a:r>
          </a:p>
          <a:p>
            <a:pPr algn="ctr"/>
            <a:r>
              <a:rPr lang="en-US" sz="1000" dirty="0"/>
              <a:t>to raise rates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DC52A7-5E79-7E6A-E2BD-269DBF0A1AAB}"/>
              </a:ext>
            </a:extLst>
          </p:cNvPr>
          <p:cNvCxnSpPr>
            <a:cxnSpLocks/>
          </p:cNvCxnSpPr>
          <p:nvPr/>
        </p:nvCxnSpPr>
        <p:spPr bwMode="auto">
          <a:xfrm flipV="1">
            <a:off x="8316416" y="3410953"/>
            <a:ext cx="0" cy="5240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12F71A-22DA-A09F-DCE9-EFEA30236376}"/>
              </a:ext>
            </a:extLst>
          </p:cNvPr>
          <p:cNvSpPr txBox="1"/>
          <p:nvPr/>
        </p:nvSpPr>
        <p:spPr>
          <a:xfrm>
            <a:off x="827584" y="362893"/>
            <a:ext cx="7968628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       </a:t>
            </a:r>
            <a:r>
              <a:rPr lang="en-US" sz="1400" dirty="0"/>
              <a:t>Interest rates on Bank Credit Cards are the </a:t>
            </a:r>
            <a:r>
              <a:rPr lang="en-US" sz="1400" u="sng" dirty="0"/>
              <a:t>highest since the Fed tracked this series in 1994!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FEC25-0461-5628-AB68-991FFEABF18C}"/>
              </a:ext>
            </a:extLst>
          </p:cNvPr>
          <p:cNvSpPr txBox="1"/>
          <p:nvPr/>
        </p:nvSpPr>
        <p:spPr>
          <a:xfrm>
            <a:off x="683568" y="808424"/>
            <a:ext cx="31550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Bank Interest Rate on Credit Card Plans, All Accounts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9D6A4-FF9C-08AA-238C-5E03C323A14C}"/>
              </a:ext>
            </a:extLst>
          </p:cNvPr>
          <p:cNvSpPr txBox="1"/>
          <p:nvPr/>
        </p:nvSpPr>
        <p:spPr>
          <a:xfrm>
            <a:off x="7410408" y="4918752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220AAD-E9BB-86BA-484C-D967EB984522}"/>
              </a:ext>
            </a:extLst>
          </p:cNvPr>
          <p:cNvSpPr txBox="1"/>
          <p:nvPr/>
        </p:nvSpPr>
        <p:spPr>
          <a:xfrm>
            <a:off x="323528" y="4928056"/>
            <a:ext cx="12089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Source: Federal Reserve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E12211-2AC1-0A3C-4447-E1336125AFA9}"/>
              </a:ext>
            </a:extLst>
          </p:cNvPr>
          <p:cNvCxnSpPr/>
          <p:nvPr/>
        </p:nvCxnSpPr>
        <p:spPr bwMode="auto">
          <a:xfrm>
            <a:off x="683568" y="3410953"/>
            <a:ext cx="811264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8F060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11B6747-1900-6C2A-DE3E-49DC2118B163}"/>
              </a:ext>
            </a:extLst>
          </p:cNvPr>
          <p:cNvSpPr txBox="1"/>
          <p:nvPr/>
        </p:nvSpPr>
        <p:spPr>
          <a:xfrm>
            <a:off x="3045107" y="3128069"/>
            <a:ext cx="352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8E0505"/>
                </a:solidFill>
              </a:rPr>
              <a:t>Long-term average bank credit card rate (14.12%)</a:t>
            </a:r>
          </a:p>
        </p:txBody>
      </p:sp>
    </p:spTree>
    <p:extLst>
      <p:ext uri="{BB962C8B-B14F-4D97-AF65-F5344CB8AC3E}">
        <p14:creationId xmlns:p14="http://schemas.microsoft.com/office/powerpoint/2010/main" val="1628413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660BF4-2B9F-6DFB-2F68-7EC5C83D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771550"/>
            <a:ext cx="4176464" cy="3333114"/>
          </a:xfrm>
          <a:prstGeom prst="rect">
            <a:avLst/>
          </a:prstGeom>
          <a:ln w="50800" cmpd="thinThick">
            <a:solidFill>
              <a:srgbClr val="C0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F350B-B70D-D57F-77D2-A424279A1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30" y="771550"/>
            <a:ext cx="4440732" cy="3333115"/>
          </a:xfrm>
          <a:prstGeom prst="rect">
            <a:avLst/>
          </a:prstGeom>
          <a:ln w="57150" cmpd="thinThick"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7EACBB-38B2-C1D1-1D92-6C9D7DEE2DD9}"/>
              </a:ext>
            </a:extLst>
          </p:cNvPr>
          <p:cNvSpPr txBox="1"/>
          <p:nvPr/>
        </p:nvSpPr>
        <p:spPr>
          <a:xfrm>
            <a:off x="251520" y="4876006"/>
            <a:ext cx="2015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Source: Federal Reserve Bank of New York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35532-984E-28E7-DCAF-A27A0ABD2857}"/>
              </a:ext>
            </a:extLst>
          </p:cNvPr>
          <p:cNvSpPr/>
          <p:nvPr/>
        </p:nvSpPr>
        <p:spPr bwMode="auto">
          <a:xfrm>
            <a:off x="5894817" y="988053"/>
            <a:ext cx="1800200" cy="28803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C4E699-E6ED-9E1C-34EC-90A7CA6602F1}"/>
              </a:ext>
            </a:extLst>
          </p:cNvPr>
          <p:cNvSpPr/>
          <p:nvPr/>
        </p:nvSpPr>
        <p:spPr bwMode="auto">
          <a:xfrm>
            <a:off x="1454085" y="988053"/>
            <a:ext cx="1800200" cy="28803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FB77A-C4E0-DFF4-7450-77E8691DACC3}"/>
              </a:ext>
            </a:extLst>
          </p:cNvPr>
          <p:cNvSpPr txBox="1"/>
          <p:nvPr/>
        </p:nvSpPr>
        <p:spPr>
          <a:xfrm>
            <a:off x="3896412" y="1851670"/>
            <a:ext cx="5469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2Q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BD9F2-0557-3E21-895E-404ADF3CB833}"/>
              </a:ext>
            </a:extLst>
          </p:cNvPr>
          <p:cNvSpPr txBox="1"/>
          <p:nvPr/>
        </p:nvSpPr>
        <p:spPr>
          <a:xfrm>
            <a:off x="8316416" y="1491630"/>
            <a:ext cx="5469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2Q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FDC1C4-3B87-BAAE-9787-464963482EA3}"/>
              </a:ext>
            </a:extLst>
          </p:cNvPr>
          <p:cNvSpPr txBox="1"/>
          <p:nvPr/>
        </p:nvSpPr>
        <p:spPr>
          <a:xfrm>
            <a:off x="7458891" y="4937760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275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749278-F7C6-9DAA-35A5-04BDCEC8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35" y="1199357"/>
            <a:ext cx="4382431" cy="2062503"/>
          </a:xfrm>
          <a:prstGeom prst="rect">
            <a:avLst/>
          </a:prstGeom>
          <a:noFill/>
          <a:ln w="53975" cmpd="sng">
            <a:solidFill>
              <a:srgbClr val="8E050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0A4AA-636A-81D9-0C8C-12D2315DA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999" y="620264"/>
            <a:ext cx="4178336" cy="3612764"/>
          </a:xfrm>
          <a:prstGeom prst="rect">
            <a:avLst/>
          </a:prstGeom>
          <a:ln w="53975" cmpd="thickThin">
            <a:solidFill>
              <a:srgbClr val="C00000"/>
            </a:solidFill>
          </a:ln>
        </p:spPr>
      </p:pic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4167188" y="52228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400" dirty="0"/>
          </a:p>
        </p:txBody>
      </p:sp>
      <p:sp>
        <p:nvSpPr>
          <p:cNvPr id="746503" name="Rectangle 7"/>
          <p:cNvSpPr>
            <a:spLocks noChangeArrowheads="1"/>
          </p:cNvSpPr>
          <p:nvPr/>
        </p:nvSpPr>
        <p:spPr bwMode="auto">
          <a:xfrm>
            <a:off x="351655" y="557746"/>
            <a:ext cx="4178341" cy="507831"/>
          </a:xfrm>
          <a:prstGeom prst="rect">
            <a:avLst/>
          </a:prstGeom>
          <a:solidFill>
            <a:schemeClr val="bg1"/>
          </a:solidFill>
          <a:ln w="41275" cmpd="dbl">
            <a:solidFill>
              <a:srgbClr val="8E0505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rgbClr val="8F0604"/>
                </a:solidFill>
              </a:rPr>
              <a:t>      </a:t>
            </a:r>
            <a:r>
              <a:rPr lang="en-US" sz="1000" u="sng" dirty="0">
                <a:solidFill>
                  <a:srgbClr val="8F0604"/>
                </a:solidFill>
              </a:rPr>
              <a:t>ON WATCH! </a:t>
            </a:r>
            <a:r>
              <a:rPr lang="en-US" sz="1000" dirty="0">
                <a:solidFill>
                  <a:srgbClr val="8F0604"/>
                </a:solidFill>
              </a:rPr>
              <a:t>  </a:t>
            </a:r>
            <a:r>
              <a:rPr lang="en-US" sz="1000" dirty="0"/>
              <a:t>• Weekly applications for unemployment benefits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                                 •  How high will the unemployment rate climb?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	    •  Will take-home pay remain above inflation rate?</a:t>
            </a:r>
          </a:p>
        </p:txBody>
      </p:sp>
      <p:sp>
        <p:nvSpPr>
          <p:cNvPr id="746504" name="Rectangle 8"/>
          <p:cNvSpPr>
            <a:spLocks noChangeArrowheads="1"/>
          </p:cNvSpPr>
          <p:nvPr/>
        </p:nvSpPr>
        <p:spPr bwMode="auto">
          <a:xfrm>
            <a:off x="172996" y="3410847"/>
            <a:ext cx="2267830" cy="784830"/>
          </a:xfrm>
          <a:prstGeom prst="rect">
            <a:avLst/>
          </a:prstGeom>
          <a:solidFill>
            <a:schemeClr val="bg1"/>
          </a:solidFill>
          <a:ln w="31750" cmpd="dbl">
            <a:solidFill>
              <a:srgbClr val="8E0505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      </a:t>
            </a:r>
            <a:r>
              <a:rPr lang="en-US" sz="900" u="sng" dirty="0"/>
              <a:t>Will employers accelerate layoffs?</a:t>
            </a:r>
          </a:p>
          <a:p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rgbClr val="00B050"/>
                </a:solidFill>
              </a:rPr>
              <a:t>CURRENT (4-week avg):            231,000</a:t>
            </a:r>
          </a:p>
          <a:p>
            <a:r>
              <a:rPr lang="en-US" sz="900" dirty="0">
                <a:solidFill>
                  <a:srgbClr val="DCB100"/>
                </a:solidFill>
              </a:rPr>
              <a:t>ECONOMY IS WEAKENING: 285,000</a:t>
            </a:r>
          </a:p>
          <a:p>
            <a:r>
              <a:rPr lang="en-US" sz="900" dirty="0">
                <a:solidFill>
                  <a:srgbClr val="FF0000"/>
                </a:solidFill>
              </a:rPr>
              <a:t>RECESSION LIKELY:              350,000+</a:t>
            </a:r>
          </a:p>
        </p:txBody>
      </p:sp>
      <p:sp>
        <p:nvSpPr>
          <p:cNvPr id="746506" name="Rectangle 10"/>
          <p:cNvSpPr>
            <a:spLocks noChangeArrowheads="1"/>
          </p:cNvSpPr>
          <p:nvPr/>
        </p:nvSpPr>
        <p:spPr bwMode="auto">
          <a:xfrm>
            <a:off x="7092280" y="4929188"/>
            <a:ext cx="18488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</a:rPr>
              <a:t>The Economic Outlook Group</a:t>
            </a:r>
            <a:endParaRPr lang="en-US" sz="1400" dirty="0"/>
          </a:p>
        </p:txBody>
      </p:sp>
      <p:sp>
        <p:nvSpPr>
          <p:cNvPr id="746507" name="Rectangle 11"/>
          <p:cNvSpPr>
            <a:spLocks noChangeArrowheads="1"/>
          </p:cNvSpPr>
          <p:nvPr/>
        </p:nvSpPr>
        <p:spPr bwMode="auto">
          <a:xfrm>
            <a:off x="228599" y="4929188"/>
            <a:ext cx="362332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Sources: Bureau of Economic Analysis;  Bureau of Labor Statistics via FRED</a:t>
            </a:r>
          </a:p>
        </p:txBody>
      </p:sp>
      <p:sp>
        <p:nvSpPr>
          <p:cNvPr id="746519" name="Rectangle 23"/>
          <p:cNvSpPr>
            <a:spLocks noChangeArrowheads="1"/>
          </p:cNvSpPr>
          <p:nvPr/>
        </p:nvSpPr>
        <p:spPr bwMode="auto">
          <a:xfrm>
            <a:off x="0" y="166587"/>
            <a:ext cx="9144000" cy="11321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70112" y="4523497"/>
            <a:ext cx="8999984" cy="9630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6523" name="Rectangle 27"/>
          <p:cNvSpPr>
            <a:spLocks noChangeArrowheads="1"/>
          </p:cNvSpPr>
          <p:nvPr/>
        </p:nvSpPr>
        <p:spPr bwMode="auto">
          <a:xfrm>
            <a:off x="5118427" y="670291"/>
            <a:ext cx="3756156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i="1" dirty="0"/>
              <a:t>Real disposable personal income</a:t>
            </a:r>
            <a:r>
              <a:rPr lang="en-US" sz="1100" dirty="0"/>
              <a:t> growth: positive but fading!</a:t>
            </a:r>
          </a:p>
        </p:txBody>
      </p:sp>
      <p:sp>
        <p:nvSpPr>
          <p:cNvPr id="746524" name="Rectangle 28"/>
          <p:cNvSpPr>
            <a:spLocks noChangeArrowheads="1"/>
          </p:cNvSpPr>
          <p:nvPr/>
        </p:nvSpPr>
        <p:spPr bwMode="auto">
          <a:xfrm>
            <a:off x="6830065" y="1488783"/>
            <a:ext cx="10021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hlink"/>
                </a:solidFill>
              </a:rPr>
              <a:t>Take-home pay </a:t>
            </a:r>
          </a:p>
          <a:p>
            <a:r>
              <a:rPr lang="en-US" sz="900" dirty="0">
                <a:solidFill>
                  <a:schemeClr val="hlink"/>
                </a:solidFill>
              </a:rPr>
              <a:t>exceeds inflation</a:t>
            </a:r>
          </a:p>
        </p:txBody>
      </p:sp>
      <p:sp>
        <p:nvSpPr>
          <p:cNvPr id="746525" name="Rectangle 29"/>
          <p:cNvSpPr>
            <a:spLocks noChangeArrowheads="1"/>
          </p:cNvSpPr>
          <p:nvPr/>
        </p:nvSpPr>
        <p:spPr bwMode="auto">
          <a:xfrm>
            <a:off x="6804248" y="1945962"/>
            <a:ext cx="1571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Take-home pay fails to keep </a:t>
            </a:r>
          </a:p>
          <a:p>
            <a:r>
              <a:rPr lang="en-US" sz="900" dirty="0">
                <a:solidFill>
                  <a:srgbClr val="FF0000"/>
                </a:solidFill>
              </a:rPr>
              <a:t>pace with inflation</a:t>
            </a:r>
            <a:r>
              <a:rPr lang="en-US" sz="900" dirty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746528" name="Line 32"/>
          <p:cNvSpPr>
            <a:spLocks noChangeShapeType="1"/>
          </p:cNvSpPr>
          <p:nvPr/>
        </p:nvSpPr>
        <p:spPr bwMode="auto">
          <a:xfrm>
            <a:off x="6804248" y="1879267"/>
            <a:ext cx="0" cy="3102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6529" name="Line 33"/>
          <p:cNvSpPr>
            <a:spLocks noChangeShapeType="1"/>
          </p:cNvSpPr>
          <p:nvPr/>
        </p:nvSpPr>
        <p:spPr bwMode="auto">
          <a:xfrm flipH="1" flipV="1">
            <a:off x="6804248" y="1580046"/>
            <a:ext cx="0" cy="299221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F34D9-806F-65D6-0FF3-269E119EA8BE}"/>
              </a:ext>
            </a:extLst>
          </p:cNvPr>
          <p:cNvSpPr txBox="1"/>
          <p:nvPr/>
        </p:nvSpPr>
        <p:spPr>
          <a:xfrm>
            <a:off x="8306481" y="1322395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/>
              <a:t>August  2024</a:t>
            </a:r>
          </a:p>
          <a:p>
            <a:pPr algn="ctr"/>
            <a:r>
              <a:rPr lang="en-US" sz="700" dirty="0"/>
              <a:t> 3.1% YOY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5D2F0-E89C-0F8E-1470-EA2AACF75472}"/>
              </a:ext>
            </a:extLst>
          </p:cNvPr>
          <p:cNvSpPr txBox="1"/>
          <p:nvPr/>
        </p:nvSpPr>
        <p:spPr>
          <a:xfrm>
            <a:off x="2491568" y="3394117"/>
            <a:ext cx="2204083" cy="784830"/>
          </a:xfrm>
          <a:prstGeom prst="rect">
            <a:avLst/>
          </a:prstGeom>
          <a:solidFill>
            <a:schemeClr val="bg1"/>
          </a:solidFill>
          <a:ln w="31750" cmpd="dbl">
            <a:solidFill>
              <a:srgbClr val="8E0505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u="sng" dirty="0"/>
              <a:t>  How high will the jobless rate climb?   </a:t>
            </a:r>
          </a:p>
          <a:p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rgbClr val="00B050"/>
                </a:solidFill>
              </a:rPr>
              <a:t>Sept. unemployment rate:             4.1%</a:t>
            </a:r>
          </a:p>
          <a:p>
            <a:r>
              <a:rPr lang="en-US" sz="900" dirty="0">
                <a:solidFill>
                  <a:srgbClr val="DCB100"/>
                </a:solidFill>
              </a:rPr>
              <a:t>ECONOMY IS WEAKENING:   4.5%</a:t>
            </a:r>
          </a:p>
          <a:p>
            <a:r>
              <a:rPr lang="en-US" sz="900" dirty="0">
                <a:solidFill>
                  <a:srgbClr val="FF0000"/>
                </a:solidFill>
              </a:rPr>
              <a:t>RECESSION LIKELY:                5.5%+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E17D-F2EE-4241-7254-53BB1EB9931F}"/>
              </a:ext>
            </a:extLst>
          </p:cNvPr>
          <p:cNvSpPr txBox="1"/>
          <p:nvPr/>
        </p:nvSpPr>
        <p:spPr>
          <a:xfrm>
            <a:off x="5407212" y="2745218"/>
            <a:ext cx="35637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Real disposable personal income, % change from year ago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1DEBB-61B5-2EE1-26FD-76818CB6ABCF}"/>
              </a:ext>
            </a:extLst>
          </p:cNvPr>
          <p:cNvSpPr txBox="1"/>
          <p:nvPr/>
        </p:nvSpPr>
        <p:spPr>
          <a:xfrm>
            <a:off x="6777129" y="1070283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/>
              <a:t>June 2023</a:t>
            </a:r>
          </a:p>
          <a:p>
            <a:pPr algn="ctr"/>
            <a:r>
              <a:rPr lang="en-US" sz="700" dirty="0"/>
              <a:t> 5.3% YOY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660E93-994C-4866-4421-10526C5E1AF3}"/>
              </a:ext>
            </a:extLst>
          </p:cNvPr>
          <p:cNvSpPr txBox="1"/>
          <p:nvPr/>
        </p:nvSpPr>
        <p:spPr>
          <a:xfrm>
            <a:off x="557407" y="1222083"/>
            <a:ext cx="3972589" cy="2308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        Weekly applications for unemployment benefits since beginning of 2024.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818E5-1FCA-4060-EB6C-D0CC7661B62D}"/>
              </a:ext>
            </a:extLst>
          </p:cNvPr>
          <p:cNvSpPr txBox="1"/>
          <p:nvPr/>
        </p:nvSpPr>
        <p:spPr>
          <a:xfrm>
            <a:off x="1874781" y="1608319"/>
            <a:ext cx="12474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4-week moving averages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82C98-87C8-8DF6-6961-281429C8D624}"/>
              </a:ext>
            </a:extLst>
          </p:cNvPr>
          <p:cNvSpPr txBox="1"/>
          <p:nvPr/>
        </p:nvSpPr>
        <p:spPr>
          <a:xfrm>
            <a:off x="3892412" y="1472958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/>
              <a:t>Oct, 10, 2024</a:t>
            </a:r>
          </a:p>
          <a:p>
            <a:pPr algn="ctr"/>
            <a:r>
              <a:rPr lang="en-US" sz="700" dirty="0"/>
              <a:t>231,000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242560-702A-9557-E656-AB2ED7AB2297}"/>
              </a:ext>
            </a:extLst>
          </p:cNvPr>
          <p:cNvSpPr txBox="1"/>
          <p:nvPr/>
        </p:nvSpPr>
        <p:spPr>
          <a:xfrm>
            <a:off x="755576" y="277525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/>
              <a:t>Jan 6, 2024</a:t>
            </a:r>
          </a:p>
          <a:p>
            <a:pPr algn="ctr"/>
            <a:r>
              <a:rPr lang="en-US" sz="700" dirty="0"/>
              <a:t>204,000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745E69-E77C-37FE-504C-15221F885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7" y="195485"/>
            <a:ext cx="8702570" cy="4664450"/>
          </a:xfrm>
          <a:prstGeom prst="rect">
            <a:avLst/>
          </a:prstGeom>
          <a:ln w="53975" cmpd="thickThin">
            <a:solidFill>
              <a:srgbClr val="8E0505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A351A0-2130-6BF5-9162-023D0B1A4501}"/>
              </a:ext>
            </a:extLst>
          </p:cNvPr>
          <p:cNvSpPr/>
          <p:nvPr/>
        </p:nvSpPr>
        <p:spPr bwMode="auto">
          <a:xfrm>
            <a:off x="877484" y="238844"/>
            <a:ext cx="7898349" cy="3722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2758D-0C32-6CB4-F715-030C86E889F0}"/>
              </a:ext>
            </a:extLst>
          </p:cNvPr>
          <p:cNvSpPr txBox="1"/>
          <p:nvPr/>
        </p:nvSpPr>
        <p:spPr>
          <a:xfrm>
            <a:off x="8388424" y="2067694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2Q 2024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1.42%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4A0EE-C160-893C-ECBB-065166D4D248}"/>
              </a:ext>
            </a:extLst>
          </p:cNvPr>
          <p:cNvSpPr txBox="1"/>
          <p:nvPr/>
        </p:nvSpPr>
        <p:spPr>
          <a:xfrm>
            <a:off x="1187624" y="752344"/>
            <a:ext cx="54040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Delinquency rates on CRE loans (excluding farmlands), booked in domestic offices, all commercial banks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58026C-F243-98D6-85D2-7BBABDAA7083}"/>
              </a:ext>
            </a:extLst>
          </p:cNvPr>
          <p:cNvSpPr txBox="1"/>
          <p:nvPr/>
        </p:nvSpPr>
        <p:spPr>
          <a:xfrm>
            <a:off x="6516216" y="2633015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March 2022</a:t>
            </a:r>
          </a:p>
          <a:p>
            <a:pPr algn="ctr"/>
            <a:r>
              <a:rPr lang="en-US" dirty="0"/>
              <a:t>Fed begins to increase </a:t>
            </a:r>
          </a:p>
          <a:p>
            <a:pPr algn="ctr"/>
            <a:r>
              <a:rPr lang="en-US" dirty="0"/>
              <a:t>interest rates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880104-77F1-9FF8-8A5D-BB74E51CA67A}"/>
              </a:ext>
            </a:extLst>
          </p:cNvPr>
          <p:cNvCxnSpPr>
            <a:cxnSpLocks/>
          </p:cNvCxnSpPr>
          <p:nvPr/>
        </p:nvCxnSpPr>
        <p:spPr bwMode="auto">
          <a:xfrm flipV="1">
            <a:off x="7164288" y="3094680"/>
            <a:ext cx="0" cy="1971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A173C4-E55A-047A-3739-EC6484CC0EDC}"/>
              </a:ext>
            </a:extLst>
          </p:cNvPr>
          <p:cNvSpPr txBox="1"/>
          <p:nvPr/>
        </p:nvSpPr>
        <p:spPr>
          <a:xfrm>
            <a:off x="7367189" y="4923530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</a:rPr>
              <a:t>The Economic Outlook Group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1080D3-B919-A936-9697-05BB10CD69DB}"/>
              </a:ext>
            </a:extLst>
          </p:cNvPr>
          <p:cNvSpPr txBox="1"/>
          <p:nvPr/>
        </p:nvSpPr>
        <p:spPr>
          <a:xfrm>
            <a:off x="258447" y="4863821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Source: Federal Reserve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A3836-96FC-B0FF-82F9-223C174C2A3A}"/>
              </a:ext>
            </a:extLst>
          </p:cNvPr>
          <p:cNvSpPr txBox="1"/>
          <p:nvPr/>
        </p:nvSpPr>
        <p:spPr>
          <a:xfrm>
            <a:off x="902284" y="302439"/>
            <a:ext cx="78487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500" dirty="0"/>
              <a:t>          Delinquency rates on Commercial Real Estate loans now highest in a decade!  </a:t>
            </a:r>
          </a:p>
        </p:txBody>
      </p:sp>
    </p:spTree>
    <p:extLst>
      <p:ext uri="{BB962C8B-B14F-4D97-AF65-F5344CB8AC3E}">
        <p14:creationId xmlns:p14="http://schemas.microsoft.com/office/powerpoint/2010/main" val="684322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93FA3AE-B437-CAA9-AFC8-B404B1AD4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92" y="161563"/>
            <a:ext cx="6573699" cy="2607122"/>
          </a:xfrm>
          <a:prstGeom prst="rect">
            <a:avLst/>
          </a:prstGeom>
          <a:ln w="50800" cmpd="thickThin">
            <a:solidFill>
              <a:srgbClr val="8E0505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9F8620B-4A95-6DA6-E90F-CB996D7B2ABF}"/>
              </a:ext>
            </a:extLst>
          </p:cNvPr>
          <p:cNvSpPr/>
          <p:nvPr/>
        </p:nvSpPr>
        <p:spPr bwMode="auto">
          <a:xfrm>
            <a:off x="2267744" y="3021520"/>
            <a:ext cx="4903678" cy="1904296"/>
          </a:xfrm>
          <a:prstGeom prst="rect">
            <a:avLst/>
          </a:prstGeom>
          <a:solidFill>
            <a:schemeClr val="bg1"/>
          </a:solidFill>
          <a:ln w="38100" cap="flat" cmpd="thinThick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F32FA-21EF-E38C-45BD-2E864EDA6805}"/>
              </a:ext>
            </a:extLst>
          </p:cNvPr>
          <p:cNvSpPr txBox="1"/>
          <p:nvPr/>
        </p:nvSpPr>
        <p:spPr>
          <a:xfrm>
            <a:off x="2956144" y="3042703"/>
            <a:ext cx="3920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CMBS delinquency rate by property type (% 30 days +)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E47CF-2204-5260-9D86-808384848E71}"/>
              </a:ext>
            </a:extLst>
          </p:cNvPr>
          <p:cNvSpPr txBox="1"/>
          <p:nvPr/>
        </p:nvSpPr>
        <p:spPr>
          <a:xfrm>
            <a:off x="7496488" y="1340510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Overall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0449D-4CE3-90AA-9546-285C082634D4}"/>
              </a:ext>
            </a:extLst>
          </p:cNvPr>
          <p:cNvSpPr txBox="1"/>
          <p:nvPr/>
        </p:nvSpPr>
        <p:spPr>
          <a:xfrm>
            <a:off x="7416460" y="2158370"/>
            <a:ext cx="625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Industrial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3A1EF-CBCA-909B-9A95-404ADF8FDB42}"/>
              </a:ext>
            </a:extLst>
          </p:cNvPr>
          <p:cNvSpPr txBox="1"/>
          <p:nvPr/>
        </p:nvSpPr>
        <p:spPr>
          <a:xfrm>
            <a:off x="7355227" y="1763499"/>
            <a:ext cx="7088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Multifamily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EE98D-03E7-2C34-7812-293F2D09BE6D}"/>
              </a:ext>
            </a:extLst>
          </p:cNvPr>
          <p:cNvSpPr txBox="1"/>
          <p:nvPr/>
        </p:nvSpPr>
        <p:spPr>
          <a:xfrm>
            <a:off x="7602287" y="642740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Office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A40EB-A37C-22D9-C793-B79B048FE0FA}"/>
              </a:ext>
            </a:extLst>
          </p:cNvPr>
          <p:cNvSpPr txBox="1"/>
          <p:nvPr/>
        </p:nvSpPr>
        <p:spPr>
          <a:xfrm>
            <a:off x="7565417" y="919591"/>
            <a:ext cx="4459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22B8C"/>
                </a:solidFill>
              </a:rPr>
              <a:t>Retail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7649D-75B2-8F76-0DDD-7440D40A68AC}"/>
              </a:ext>
            </a:extLst>
          </p:cNvPr>
          <p:cNvSpPr txBox="1"/>
          <p:nvPr/>
        </p:nvSpPr>
        <p:spPr>
          <a:xfrm>
            <a:off x="7582834" y="1096672"/>
            <a:ext cx="5517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921A"/>
                </a:solidFill>
              </a:rPr>
              <a:t>Lodging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159F9-AB63-671E-57AC-5A15F15981FB}"/>
              </a:ext>
            </a:extLst>
          </p:cNvPr>
          <p:cNvSpPr txBox="1"/>
          <p:nvPr/>
        </p:nvSpPr>
        <p:spPr>
          <a:xfrm>
            <a:off x="323528" y="4899965"/>
            <a:ext cx="9685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Source: Trepp.com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C6BCA0-C6A3-18BF-EFFC-A6E89C448DED}"/>
              </a:ext>
            </a:extLst>
          </p:cNvPr>
          <p:cNvSpPr txBox="1"/>
          <p:nvPr/>
        </p:nvSpPr>
        <p:spPr>
          <a:xfrm>
            <a:off x="7596336" y="4844302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</a:rPr>
              <a:t>The Economic Outlook Group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8A9D2-9548-CCA3-2311-53EE51D83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793" y="3352310"/>
            <a:ext cx="4841960" cy="155670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1367D75-1BB3-98C7-C5F1-C277F0510483}"/>
              </a:ext>
            </a:extLst>
          </p:cNvPr>
          <p:cNvSpPr/>
          <p:nvPr/>
        </p:nvSpPr>
        <p:spPr bwMode="auto">
          <a:xfrm>
            <a:off x="6484114" y="4683941"/>
            <a:ext cx="651639" cy="216024"/>
          </a:xfrm>
          <a:prstGeom prst="rect">
            <a:avLst/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08B08A-3BC2-F76D-EAB0-EF311693811E}"/>
              </a:ext>
            </a:extLst>
          </p:cNvPr>
          <p:cNvSpPr/>
          <p:nvPr/>
        </p:nvSpPr>
        <p:spPr bwMode="auto">
          <a:xfrm>
            <a:off x="6475475" y="4467917"/>
            <a:ext cx="651639" cy="216024"/>
          </a:xfrm>
          <a:prstGeom prst="rect">
            <a:avLst/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6FB758-B438-1472-CF3E-10340078E962}"/>
              </a:ext>
            </a:extLst>
          </p:cNvPr>
          <p:cNvSpPr/>
          <p:nvPr/>
        </p:nvSpPr>
        <p:spPr bwMode="auto">
          <a:xfrm>
            <a:off x="6466836" y="4251893"/>
            <a:ext cx="651639" cy="216024"/>
          </a:xfrm>
          <a:prstGeom prst="rect">
            <a:avLst/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7CC60F-948F-5184-0DC1-002AF59EA5E0}"/>
              </a:ext>
            </a:extLst>
          </p:cNvPr>
          <p:cNvSpPr/>
          <p:nvPr/>
        </p:nvSpPr>
        <p:spPr bwMode="auto">
          <a:xfrm>
            <a:off x="6466835" y="4017463"/>
            <a:ext cx="651639" cy="216024"/>
          </a:xfrm>
          <a:prstGeom prst="rect">
            <a:avLst/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0B958D-470D-6CAB-68F3-CD4A9EE05C8C}"/>
              </a:ext>
            </a:extLst>
          </p:cNvPr>
          <p:cNvSpPr/>
          <p:nvPr/>
        </p:nvSpPr>
        <p:spPr bwMode="auto">
          <a:xfrm>
            <a:off x="6466834" y="3783033"/>
            <a:ext cx="651639" cy="216024"/>
          </a:xfrm>
          <a:prstGeom prst="rect">
            <a:avLst/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28D414-CCD2-FA19-C71A-393D924F29F2}"/>
              </a:ext>
            </a:extLst>
          </p:cNvPr>
          <p:cNvSpPr/>
          <p:nvPr/>
        </p:nvSpPr>
        <p:spPr bwMode="auto">
          <a:xfrm>
            <a:off x="6476935" y="3567009"/>
            <a:ext cx="651639" cy="216024"/>
          </a:xfrm>
          <a:prstGeom prst="rect">
            <a:avLst/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3B1E3C-A1C9-6131-F6A3-C9EC52FDE475}"/>
              </a:ext>
            </a:extLst>
          </p:cNvPr>
          <p:cNvSpPr/>
          <p:nvPr/>
        </p:nvSpPr>
        <p:spPr bwMode="auto">
          <a:xfrm>
            <a:off x="3275856" y="3586157"/>
            <a:ext cx="639409" cy="216024"/>
          </a:xfrm>
          <a:prstGeom prst="rect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BB8363-2BCC-018D-D9C1-76325964B189}"/>
              </a:ext>
            </a:extLst>
          </p:cNvPr>
          <p:cNvSpPr/>
          <p:nvPr/>
        </p:nvSpPr>
        <p:spPr bwMode="auto">
          <a:xfrm>
            <a:off x="3263626" y="4009474"/>
            <a:ext cx="651639" cy="216024"/>
          </a:xfrm>
          <a:prstGeom prst="rect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96E6E1-2F4B-F5CC-CE30-933D78739BCB}"/>
              </a:ext>
            </a:extLst>
          </p:cNvPr>
          <p:cNvSpPr/>
          <p:nvPr/>
        </p:nvSpPr>
        <p:spPr bwMode="auto">
          <a:xfrm>
            <a:off x="3267345" y="4210516"/>
            <a:ext cx="651639" cy="216024"/>
          </a:xfrm>
          <a:prstGeom prst="rect">
            <a:avLst/>
          </a:prstGeom>
          <a:noFill/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C5C3AB-8455-15FD-5850-EF08B35A2F91}"/>
              </a:ext>
            </a:extLst>
          </p:cNvPr>
          <p:cNvSpPr/>
          <p:nvPr/>
        </p:nvSpPr>
        <p:spPr bwMode="auto">
          <a:xfrm>
            <a:off x="3256401" y="4467917"/>
            <a:ext cx="658864" cy="216024"/>
          </a:xfrm>
          <a:prstGeom prst="rect">
            <a:avLst/>
          </a:prstGeom>
          <a:noFill/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C41CBF-23AD-869F-D75B-D51161A4D53B}"/>
              </a:ext>
            </a:extLst>
          </p:cNvPr>
          <p:cNvSpPr/>
          <p:nvPr/>
        </p:nvSpPr>
        <p:spPr bwMode="auto">
          <a:xfrm>
            <a:off x="3256401" y="4674821"/>
            <a:ext cx="651639" cy="216024"/>
          </a:xfrm>
          <a:prstGeom prst="rect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55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DFAEBD-C494-A632-3DFC-3BE480B23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969" y="153312"/>
            <a:ext cx="2847459" cy="4777636"/>
          </a:xfrm>
          <a:prstGeom prst="rect">
            <a:avLst/>
          </a:prstGeom>
          <a:ln w="50800" cmpd="thickThin">
            <a:solidFill>
              <a:srgbClr val="8F0604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95448F-96EF-6E9F-7C99-8A26F358A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674" y="138005"/>
            <a:ext cx="2840562" cy="4792943"/>
          </a:xfrm>
          <a:prstGeom prst="rect">
            <a:avLst/>
          </a:prstGeom>
          <a:ln w="44450" cmpd="sng">
            <a:solidFill>
              <a:srgbClr val="8E0505"/>
            </a:solidFill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762" y="130348"/>
            <a:ext cx="2881313" cy="4800600"/>
          </a:xfrm>
          <a:prstGeom prst="rect">
            <a:avLst/>
          </a:prstGeom>
          <a:noFill/>
          <a:ln w="5080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612967" y="268095"/>
            <a:ext cx="3810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5583236" y="268095"/>
            <a:ext cx="3810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8548160" y="268095"/>
            <a:ext cx="3810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6421436" y="1779662"/>
            <a:ext cx="2399036" cy="2936975"/>
          </a:xfrm>
          <a:prstGeom prst="rect">
            <a:avLst/>
          </a:prstGeom>
          <a:solidFill>
            <a:srgbClr val="FF0000">
              <a:alpha val="2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406400" y="1874258"/>
            <a:ext cx="2437408" cy="2819400"/>
          </a:xfrm>
          <a:prstGeom prst="rect">
            <a:avLst/>
          </a:prstGeom>
          <a:solidFill>
            <a:srgbClr val="FF0000">
              <a:alpha val="2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3386664" y="2355726"/>
            <a:ext cx="2432049" cy="2364788"/>
          </a:xfrm>
          <a:prstGeom prst="rect">
            <a:avLst/>
          </a:prstGeom>
          <a:solidFill>
            <a:srgbClr val="FF0000">
              <a:alpha val="2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1190625" y="-347207"/>
            <a:ext cx="1841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77232" name="Rectangle 16"/>
          <p:cNvSpPr>
            <a:spLocks noChangeArrowheads="1"/>
          </p:cNvSpPr>
          <p:nvPr/>
        </p:nvSpPr>
        <p:spPr bwMode="auto">
          <a:xfrm>
            <a:off x="7434262" y="4923294"/>
            <a:ext cx="15779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v </a:t>
            </a:r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6639" name="Rectangle 17"/>
          <p:cNvSpPr>
            <a:spLocks noChangeArrowheads="1"/>
          </p:cNvSpPr>
          <p:nvPr/>
        </p:nvSpPr>
        <p:spPr bwMode="auto">
          <a:xfrm>
            <a:off x="131762" y="4928056"/>
            <a:ext cx="21675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Source: J.P. Morgan Global Manufacturing PMI</a:t>
            </a:r>
          </a:p>
        </p:txBody>
      </p:sp>
      <p:sp>
        <p:nvSpPr>
          <p:cNvPr id="3" name="Line 12">
            <a:extLst>
              <a:ext uri="{FF2B5EF4-FFF2-40B4-BE49-F238E27FC236}">
                <a16:creationId xmlns:a16="http://schemas.microsoft.com/office/drawing/2014/main" id="{9F122F79-7AFD-2752-75A3-503F8B9F8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513" y="2565856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Line 13">
            <a:extLst>
              <a:ext uri="{FF2B5EF4-FFF2-40B4-BE49-F238E27FC236}">
                <a16:creationId xmlns:a16="http://schemas.microsoft.com/office/drawing/2014/main" id="{F20641C5-71E7-6DC4-04FF-6615B9B3D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157" y="1707654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Line 14">
            <a:extLst>
              <a:ext uri="{FF2B5EF4-FFF2-40B4-BE49-F238E27FC236}">
                <a16:creationId xmlns:a16="http://schemas.microsoft.com/office/drawing/2014/main" id="{6982625D-765B-41FD-BC43-28E202E3F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3017" y="2365346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Line 14">
            <a:extLst>
              <a:ext uri="{FF2B5EF4-FFF2-40B4-BE49-F238E27FC236}">
                <a16:creationId xmlns:a16="http://schemas.microsoft.com/office/drawing/2014/main" id="{7DA9C34F-4D50-4B2D-AF13-101427936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3017" y="3579862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54043D92-4422-EB79-E24F-0CBF1EA34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5857" y="2283719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Line 12">
            <a:extLst>
              <a:ext uri="{FF2B5EF4-FFF2-40B4-BE49-F238E27FC236}">
                <a16:creationId xmlns:a16="http://schemas.microsoft.com/office/drawing/2014/main" id="{58D77B2B-28C9-DA7A-56A9-D2F61FC07C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513" y="4299942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Line 14">
            <a:extLst>
              <a:ext uri="{FF2B5EF4-FFF2-40B4-BE49-F238E27FC236}">
                <a16:creationId xmlns:a16="http://schemas.microsoft.com/office/drawing/2014/main" id="{DF1BDA68-C7CD-BB83-D8CC-55B166376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3017" y="2643758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69E02176-DF7A-E356-13F2-3BA1C71A1F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157" y="1563638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EE008103-8467-2026-33BC-E3B0BD979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513" y="2427734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1FD98C-09F9-4A91-1261-BC34BDBA6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3478"/>
            <a:ext cx="8856984" cy="4896544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40B74A1B-4EED-54B9-DEFE-389C9D830FAB}"/>
              </a:ext>
            </a:extLst>
          </p:cNvPr>
          <p:cNvSpPr/>
          <p:nvPr/>
        </p:nvSpPr>
        <p:spPr bwMode="auto">
          <a:xfrm>
            <a:off x="4139952" y="483518"/>
            <a:ext cx="72008" cy="72008"/>
          </a:xfrm>
          <a:custGeom>
            <a:avLst/>
            <a:gdLst>
              <a:gd name="connsiteX0" fmla="*/ 9525 w 48317"/>
              <a:gd name="connsiteY0" fmla="*/ 604 h 38704"/>
              <a:gd name="connsiteX1" fmla="*/ 6350 w 48317"/>
              <a:gd name="connsiteY1" fmla="*/ 22829 h 38704"/>
              <a:gd name="connsiteX2" fmla="*/ 3175 w 48317"/>
              <a:gd name="connsiteY2" fmla="*/ 32354 h 38704"/>
              <a:gd name="connsiteX3" fmla="*/ 12700 w 48317"/>
              <a:gd name="connsiteY3" fmla="*/ 38704 h 38704"/>
              <a:gd name="connsiteX4" fmla="*/ 38100 w 48317"/>
              <a:gd name="connsiteY4" fmla="*/ 32354 h 38704"/>
              <a:gd name="connsiteX5" fmla="*/ 47625 w 48317"/>
              <a:gd name="connsiteY5" fmla="*/ 29179 h 38704"/>
              <a:gd name="connsiteX6" fmla="*/ 41275 w 48317"/>
              <a:gd name="connsiteY6" fmla="*/ 6954 h 38704"/>
              <a:gd name="connsiteX7" fmla="*/ 31750 w 48317"/>
              <a:gd name="connsiteY7" fmla="*/ 604 h 38704"/>
              <a:gd name="connsiteX8" fmla="*/ 47625 w 48317"/>
              <a:gd name="connsiteY8" fmla="*/ 3779 h 38704"/>
              <a:gd name="connsiteX9" fmla="*/ 38100 w 48317"/>
              <a:gd name="connsiteY9" fmla="*/ 604 h 38704"/>
              <a:gd name="connsiteX10" fmla="*/ 12700 w 48317"/>
              <a:gd name="connsiteY10" fmla="*/ 3779 h 38704"/>
              <a:gd name="connsiteX11" fmla="*/ 3175 w 48317"/>
              <a:gd name="connsiteY11" fmla="*/ 6954 h 38704"/>
              <a:gd name="connsiteX12" fmla="*/ 0 w 48317"/>
              <a:gd name="connsiteY12" fmla="*/ 16479 h 38704"/>
              <a:gd name="connsiteX13" fmla="*/ 9525 w 48317"/>
              <a:gd name="connsiteY13" fmla="*/ 604 h 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317" h="38704">
                <a:moveTo>
                  <a:pt x="9525" y="604"/>
                </a:moveTo>
                <a:cubicBezTo>
                  <a:pt x="8467" y="8012"/>
                  <a:pt x="7818" y="15491"/>
                  <a:pt x="6350" y="22829"/>
                </a:cubicBezTo>
                <a:cubicBezTo>
                  <a:pt x="5694" y="26111"/>
                  <a:pt x="1932" y="29247"/>
                  <a:pt x="3175" y="32354"/>
                </a:cubicBezTo>
                <a:cubicBezTo>
                  <a:pt x="4592" y="35897"/>
                  <a:pt x="9525" y="36587"/>
                  <a:pt x="12700" y="38704"/>
                </a:cubicBezTo>
                <a:cubicBezTo>
                  <a:pt x="34473" y="31446"/>
                  <a:pt x="7449" y="40017"/>
                  <a:pt x="38100" y="32354"/>
                </a:cubicBezTo>
                <a:cubicBezTo>
                  <a:pt x="41347" y="31542"/>
                  <a:pt x="44450" y="30237"/>
                  <a:pt x="47625" y="29179"/>
                </a:cubicBezTo>
                <a:cubicBezTo>
                  <a:pt x="47418" y="28349"/>
                  <a:pt x="42931" y="9024"/>
                  <a:pt x="41275" y="6954"/>
                </a:cubicBezTo>
                <a:cubicBezTo>
                  <a:pt x="38891" y="3974"/>
                  <a:pt x="28337" y="2311"/>
                  <a:pt x="31750" y="604"/>
                </a:cubicBezTo>
                <a:cubicBezTo>
                  <a:pt x="36577" y="-1809"/>
                  <a:pt x="42229" y="3779"/>
                  <a:pt x="47625" y="3779"/>
                </a:cubicBezTo>
                <a:cubicBezTo>
                  <a:pt x="50972" y="3779"/>
                  <a:pt x="41275" y="1662"/>
                  <a:pt x="38100" y="604"/>
                </a:cubicBezTo>
                <a:cubicBezTo>
                  <a:pt x="29633" y="1662"/>
                  <a:pt x="21095" y="2253"/>
                  <a:pt x="12700" y="3779"/>
                </a:cubicBezTo>
                <a:cubicBezTo>
                  <a:pt x="9407" y="4378"/>
                  <a:pt x="5542" y="4587"/>
                  <a:pt x="3175" y="6954"/>
                </a:cubicBezTo>
                <a:cubicBezTo>
                  <a:pt x="808" y="9321"/>
                  <a:pt x="1058" y="13304"/>
                  <a:pt x="0" y="16479"/>
                </a:cubicBezTo>
                <a:lnTo>
                  <a:pt x="9525" y="604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85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17AC5-0C4B-A740-0D90-95D5C03E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15" y="195486"/>
            <a:ext cx="8568952" cy="4638034"/>
          </a:xfrm>
          <a:prstGeom prst="rect">
            <a:avLst/>
          </a:prstGeom>
          <a:ln w="53975" cmpd="thickThin">
            <a:solidFill>
              <a:srgbClr val="8F0604"/>
            </a:solidFill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97B7E169-11B1-019B-3479-E38FDCEF3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688456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Nov. 2021</a:t>
            </a:r>
          </a:p>
          <a:p>
            <a:r>
              <a:rPr lang="en-US" sz="1000" dirty="0"/>
              <a:t>  +24.7%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2DDCAD2-5232-6B99-AC99-D5687C88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104" y="3737243"/>
            <a:ext cx="822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A31214"/>
                </a:solidFill>
              </a:rPr>
              <a:t>April 2020. </a:t>
            </a:r>
          </a:p>
          <a:p>
            <a:pPr algn="ctr"/>
            <a:r>
              <a:rPr lang="en-US" sz="1000" dirty="0">
                <a:solidFill>
                  <a:srgbClr val="A31214"/>
                </a:solidFill>
              </a:rPr>
              <a:t>-9.14%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98CC6D0-B1FA-C914-D92B-182FB0571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598" y="3525440"/>
            <a:ext cx="8114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A31214"/>
                </a:solidFill>
              </a:rPr>
              <a:t>Sept. 20243</a:t>
            </a:r>
          </a:p>
          <a:p>
            <a:pPr algn="ctr"/>
            <a:r>
              <a:rPr lang="en-US" sz="1000" dirty="0">
                <a:solidFill>
                  <a:srgbClr val="A31214"/>
                </a:solidFill>
              </a:rPr>
              <a:t>-3.32%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CC3212-484E-F73B-0C61-4D050F6D4939}"/>
              </a:ext>
            </a:extLst>
          </p:cNvPr>
          <p:cNvSpPr txBox="1"/>
          <p:nvPr/>
        </p:nvSpPr>
        <p:spPr>
          <a:xfrm>
            <a:off x="891163" y="1038604"/>
            <a:ext cx="3600400" cy="12234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Industrial commodities include…</a:t>
            </a:r>
            <a:endParaRPr lang="en-US" sz="1050" dirty="0"/>
          </a:p>
          <a:p>
            <a:r>
              <a:rPr lang="en-US" sz="1050" dirty="0"/>
              <a:t>Fossil fuels   (e.g. diesel fuel = </a:t>
            </a:r>
            <a:r>
              <a:rPr lang="en-US" sz="1050" dirty="0">
                <a:solidFill>
                  <a:srgbClr val="C00000"/>
                </a:solidFill>
              </a:rPr>
              <a:t>-36.0%, YOY</a:t>
            </a:r>
            <a:r>
              <a:rPr lang="en-US" sz="1050" dirty="0"/>
              <a:t>)</a:t>
            </a:r>
          </a:p>
          <a:p>
            <a:r>
              <a:rPr lang="en-US" sz="1050" dirty="0"/>
              <a:t>Metals  (e.g. steel mill products = </a:t>
            </a:r>
            <a:r>
              <a:rPr lang="en-US" sz="1050" dirty="0">
                <a:solidFill>
                  <a:srgbClr val="C00000"/>
                </a:solidFill>
              </a:rPr>
              <a:t>-12.3%</a:t>
            </a:r>
            <a:r>
              <a:rPr lang="en-US" sz="1050" dirty="0"/>
              <a:t>)</a:t>
            </a:r>
          </a:p>
          <a:p>
            <a:r>
              <a:rPr lang="en-US" sz="1050" dirty="0"/>
              <a:t>Lumber (-</a:t>
            </a:r>
            <a:r>
              <a:rPr lang="en-US" sz="1050" dirty="0">
                <a:solidFill>
                  <a:srgbClr val="C00000"/>
                </a:solidFill>
              </a:rPr>
              <a:t> 0.6%</a:t>
            </a:r>
            <a:r>
              <a:rPr lang="en-US" sz="1050" dirty="0"/>
              <a:t>)</a:t>
            </a:r>
          </a:p>
          <a:p>
            <a:r>
              <a:rPr lang="en-US" sz="1050" dirty="0"/>
              <a:t>Pulp &amp; Paper products = (</a:t>
            </a:r>
            <a:r>
              <a:rPr lang="en-US" sz="1050" dirty="0">
                <a:solidFill>
                  <a:srgbClr val="0F6C33"/>
                </a:solidFill>
              </a:rPr>
              <a:t>+2.1%)</a:t>
            </a:r>
          </a:p>
          <a:p>
            <a:r>
              <a:rPr lang="en-US" sz="1050" dirty="0"/>
              <a:t>Nonmetallic mineral products  (</a:t>
            </a:r>
            <a:r>
              <a:rPr lang="en-US" sz="1050" dirty="0">
                <a:solidFill>
                  <a:srgbClr val="108740"/>
                </a:solidFill>
              </a:rPr>
              <a:t>+4.0%</a:t>
            </a:r>
            <a:r>
              <a:rPr lang="en-US" sz="1050" dirty="0"/>
              <a:t>)</a:t>
            </a:r>
          </a:p>
          <a:p>
            <a:r>
              <a:rPr lang="en-US" sz="1050" dirty="0"/>
              <a:t>Chemicals (e.g. ethylene &amp; propylene (</a:t>
            </a:r>
            <a:r>
              <a:rPr lang="en-US" sz="1050" dirty="0">
                <a:solidFill>
                  <a:srgbClr val="108740"/>
                </a:solidFill>
              </a:rPr>
              <a:t>+ 12.8%</a:t>
            </a:r>
            <a:r>
              <a:rPr lang="en-US" sz="1050" dirty="0"/>
              <a:t>)</a:t>
            </a:r>
            <a:endParaRPr lang="en-US" sz="1050" dirty="0">
              <a:solidFill>
                <a:srgbClr val="10874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E972F-C4F2-BB3A-03E2-BE2D6DF3AE78}"/>
              </a:ext>
            </a:extLst>
          </p:cNvPr>
          <p:cNvSpPr txBox="1"/>
          <p:nvPr/>
        </p:nvSpPr>
        <p:spPr>
          <a:xfrm>
            <a:off x="897605" y="252474"/>
            <a:ext cx="7920880" cy="3154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50" dirty="0"/>
              <a:t> Soft demand for manufactured goods has depressed input prices on many industrial commodities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8B7D8-6D5B-CB6B-4B56-08F34F0A8D61}"/>
              </a:ext>
            </a:extLst>
          </p:cNvPr>
          <p:cNvSpPr txBox="1"/>
          <p:nvPr/>
        </p:nvSpPr>
        <p:spPr>
          <a:xfrm>
            <a:off x="786614" y="771478"/>
            <a:ext cx="39901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Producer price index (PPI): Industrial Commodities, % change from year ago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B3822-F406-F3BE-7B71-1A01474FC046}"/>
              </a:ext>
            </a:extLst>
          </p:cNvPr>
          <p:cNvSpPr txBox="1"/>
          <p:nvPr/>
        </p:nvSpPr>
        <p:spPr>
          <a:xfrm>
            <a:off x="7299158" y="4957011"/>
            <a:ext cx="1595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v </a:t>
            </a:r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915F6-A346-5537-8EE0-633FA43E2F37}"/>
              </a:ext>
            </a:extLst>
          </p:cNvPr>
          <p:cNvSpPr txBox="1"/>
          <p:nvPr/>
        </p:nvSpPr>
        <p:spPr>
          <a:xfrm>
            <a:off x="467544" y="4917942"/>
            <a:ext cx="16995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912940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D664-9170-0F5B-3892-1580A3DF2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95" y="253780"/>
            <a:ext cx="8503869" cy="4608512"/>
          </a:xfrm>
          <a:prstGeom prst="rect">
            <a:avLst/>
          </a:prstGeom>
          <a:noFill/>
          <a:ln w="53975">
            <a:solidFill>
              <a:srgbClr val="8E050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272CE-C8B6-2A2A-A8F8-B8772FDDD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901935"/>
            <a:ext cx="2448272" cy="190184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3B75E8-7345-0E98-A8EE-4D76956A4D50}"/>
              </a:ext>
            </a:extLst>
          </p:cNvPr>
          <p:cNvSpPr txBox="1"/>
          <p:nvPr/>
        </p:nvSpPr>
        <p:spPr>
          <a:xfrm>
            <a:off x="7145013" y="4077853"/>
            <a:ext cx="167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Unemployment in manufacturing </a:t>
            </a:r>
          </a:p>
          <a:p>
            <a:pPr algn="ctr"/>
            <a:r>
              <a:rPr lang="en-US" dirty="0"/>
              <a:t>September 2024 = 481,000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F3824-9E61-055A-03ED-03CF4237116E}"/>
              </a:ext>
            </a:extLst>
          </p:cNvPr>
          <p:cNvSpPr txBox="1"/>
          <p:nvPr/>
        </p:nvSpPr>
        <p:spPr>
          <a:xfrm>
            <a:off x="7160470" y="3257815"/>
            <a:ext cx="1604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Job openings in manufacturing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August 2024 = 506.000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5D7009-835C-66AC-818B-066897D3FA91}"/>
              </a:ext>
            </a:extLst>
          </p:cNvPr>
          <p:cNvSpPr txBox="1"/>
          <p:nvPr/>
        </p:nvSpPr>
        <p:spPr>
          <a:xfrm>
            <a:off x="827584" y="340428"/>
            <a:ext cx="7848872" cy="3624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dirty="0"/>
              <a:t>Despite sluggish manufacturing activity, job vacancies still exceed the number of unemployed.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E86CD1-BAC3-9E40-BE61-E07B5E8C2860}"/>
              </a:ext>
            </a:extLst>
          </p:cNvPr>
          <p:cNvSpPr txBox="1"/>
          <p:nvPr/>
        </p:nvSpPr>
        <p:spPr>
          <a:xfrm>
            <a:off x="7380312" y="4897891"/>
            <a:ext cx="1595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v </a:t>
            </a:r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91A6AB-2D37-789D-B907-2233AF07DBD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44752" y="2682021"/>
            <a:ext cx="1415718" cy="59767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3D467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E5D1F56-6B24-2FC4-B693-C629E4352704}"/>
              </a:ext>
            </a:extLst>
          </p:cNvPr>
          <p:cNvSpPr/>
          <p:nvPr/>
        </p:nvSpPr>
        <p:spPr bwMode="auto">
          <a:xfrm>
            <a:off x="4211960" y="2074407"/>
            <a:ext cx="1532792" cy="558964"/>
          </a:xfrm>
          <a:prstGeom prst="roundRect">
            <a:avLst/>
          </a:prstGeom>
          <a:solidFill>
            <a:srgbClr val="B1FF7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1D3C0-AE01-B125-9E96-B4B068137679}"/>
              </a:ext>
            </a:extLst>
          </p:cNvPr>
          <p:cNvSpPr txBox="1"/>
          <p:nvPr/>
        </p:nvSpPr>
        <p:spPr>
          <a:xfrm>
            <a:off x="4214247" y="2123057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Job openings</a:t>
            </a:r>
          </a:p>
          <a:p>
            <a:r>
              <a:rPr lang="en-US" dirty="0"/>
              <a:t>-- durable goods = 329,000</a:t>
            </a:r>
          </a:p>
          <a:p>
            <a:r>
              <a:rPr lang="en-US" dirty="0"/>
              <a:t>-- non-durable goods = 177,000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097F6-2160-4590-6D7D-68E8263B7A35}"/>
              </a:ext>
            </a:extLst>
          </p:cNvPr>
          <p:cNvSpPr txBox="1"/>
          <p:nvPr/>
        </p:nvSpPr>
        <p:spPr>
          <a:xfrm>
            <a:off x="323528" y="4912490"/>
            <a:ext cx="17251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Bureau of Labor Statistics </a:t>
            </a:r>
          </a:p>
        </p:txBody>
      </p:sp>
    </p:spTree>
    <p:extLst>
      <p:ext uri="{BB962C8B-B14F-4D97-AF65-F5344CB8AC3E}">
        <p14:creationId xmlns:p14="http://schemas.microsoft.com/office/powerpoint/2010/main" val="1069922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F8CD5-466F-E30B-F382-D8CD69742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4344"/>
            <a:ext cx="8784976" cy="4653806"/>
          </a:xfrm>
          <a:prstGeom prst="rect">
            <a:avLst/>
          </a:prstGeom>
          <a:ln w="63500" cmpd="tri">
            <a:solidFill>
              <a:srgbClr val="C00000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7B3AA7-5E8E-C380-957C-D25E40770916}"/>
              </a:ext>
            </a:extLst>
          </p:cNvPr>
          <p:cNvCxnSpPr>
            <a:cxnSpLocks/>
          </p:cNvCxnSpPr>
          <p:nvPr/>
        </p:nvCxnSpPr>
        <p:spPr bwMode="auto">
          <a:xfrm flipV="1">
            <a:off x="8319235" y="1131590"/>
            <a:ext cx="0" cy="338437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DDA717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1E917D-5670-6DD9-D7D5-BD671FBA8F1F}"/>
              </a:ext>
            </a:extLst>
          </p:cNvPr>
          <p:cNvSpPr txBox="1"/>
          <p:nvPr/>
        </p:nvSpPr>
        <p:spPr>
          <a:xfrm>
            <a:off x="7703615" y="775175"/>
            <a:ext cx="1059594" cy="307777"/>
          </a:xfrm>
          <a:prstGeom prst="rect">
            <a:avLst/>
          </a:prstGeom>
          <a:solidFill>
            <a:srgbClr val="FEC01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CHIPS Act &amp; IRA Act</a:t>
            </a:r>
          </a:p>
          <a:p>
            <a:pPr algn="ctr"/>
            <a:r>
              <a:rPr lang="en-US" sz="700" dirty="0"/>
              <a:t>August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E3B888-1BB9-06BE-A090-2F06A57B05CD}"/>
              </a:ext>
            </a:extLst>
          </p:cNvPr>
          <p:cNvSpPr txBox="1"/>
          <p:nvPr/>
        </p:nvSpPr>
        <p:spPr>
          <a:xfrm>
            <a:off x="3876569" y="843558"/>
            <a:ext cx="3176862" cy="1782026"/>
          </a:xfrm>
          <a:prstGeom prst="rect">
            <a:avLst/>
          </a:prstGeom>
          <a:solidFill>
            <a:srgbClr val="D1D6FF"/>
          </a:solidFill>
          <a:ln w="44450" cmpd="thickThin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US" sz="900" u="sng" dirty="0"/>
          </a:p>
          <a:p>
            <a:r>
              <a:rPr lang="en-US" sz="900" u="sng" dirty="0"/>
              <a:t> Highlights: Construction spending on manufacturing in U.S.  </a:t>
            </a:r>
          </a:p>
          <a:p>
            <a:endParaRPr lang="en-US" sz="900" dirty="0"/>
          </a:p>
          <a:p>
            <a:pPr>
              <a:lnSpc>
                <a:spcPct val="70000"/>
              </a:lnSpc>
            </a:pPr>
            <a:r>
              <a:rPr lang="en-US" sz="900" dirty="0">
                <a:solidFill>
                  <a:srgbClr val="C00000"/>
                </a:solidFill>
              </a:rPr>
              <a:t>• August 2024 = $238 billion (annual rate), an 85% jump</a:t>
            </a:r>
          </a:p>
          <a:p>
            <a:pPr>
              <a:lnSpc>
                <a:spcPct val="70000"/>
              </a:lnSpc>
            </a:pPr>
            <a:r>
              <a:rPr lang="en-US" sz="900" dirty="0">
                <a:solidFill>
                  <a:srgbClr val="C00000"/>
                </a:solidFill>
              </a:rPr>
              <a:t>                             from two years ago!</a:t>
            </a:r>
          </a:p>
          <a:p>
            <a:endParaRPr lang="en-US" sz="900" dirty="0"/>
          </a:p>
          <a:p>
            <a:r>
              <a:rPr lang="en-US" sz="900" dirty="0"/>
              <a:t> • Which manufacturing industries are spending the most on construction?</a:t>
            </a:r>
          </a:p>
          <a:p>
            <a:r>
              <a:rPr lang="en-US" sz="900" dirty="0"/>
              <a:t>     ---  Computers, Electronics &amp; Electrical  (63%)</a:t>
            </a:r>
          </a:p>
          <a:p>
            <a:r>
              <a:rPr lang="en-US" sz="900" dirty="0"/>
              <a:t>     ---  Chemicals  (19%)</a:t>
            </a:r>
          </a:p>
          <a:p>
            <a:r>
              <a:rPr lang="en-US" sz="900" dirty="0"/>
              <a:t>     ---  Food, Beverage Tobacco (8%) </a:t>
            </a:r>
          </a:p>
          <a:p>
            <a:r>
              <a:rPr lang="en-US" sz="900" dirty="0"/>
              <a:t>     ---  Transportation equipment (6%)</a:t>
            </a:r>
          </a:p>
          <a:p>
            <a:r>
              <a:rPr lang="en-US" sz="900" dirty="0"/>
              <a:t>     ---  Other (4%)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A1B9E-E5EE-BD95-7206-28B9C66DF5B3}"/>
              </a:ext>
            </a:extLst>
          </p:cNvPr>
          <p:cNvSpPr txBox="1"/>
          <p:nvPr/>
        </p:nvSpPr>
        <p:spPr>
          <a:xfrm>
            <a:off x="827584" y="240141"/>
            <a:ext cx="8042495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" dirty="0"/>
              <a:t>Construction spending on manufacturing surged since passage of the  </a:t>
            </a:r>
          </a:p>
          <a:p>
            <a:pPr algn="ctr"/>
            <a:r>
              <a:rPr lang="en-US" sz="1500" dirty="0"/>
              <a:t>Investment in Infrastructure &amp; Jobs Act (IIJA), Inflation Reduction Act (IRA), and CHIPS 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ECF60-9F12-22DF-7086-944F0F551CC8}"/>
              </a:ext>
            </a:extLst>
          </p:cNvPr>
          <p:cNvSpPr txBox="1"/>
          <p:nvPr/>
        </p:nvSpPr>
        <p:spPr>
          <a:xfrm>
            <a:off x="107504" y="4928056"/>
            <a:ext cx="66967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Sources: U.S. Census via Federal Reserve;  The Atlantic Council, February  13, 2024, “The IRA &amp; CHIPS Act are Supercharging US Manufacturing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BFE6C4-52D8-1AC8-B57F-449D3B11DDAC}"/>
              </a:ext>
            </a:extLst>
          </p:cNvPr>
          <p:cNvCxnSpPr>
            <a:cxnSpLocks/>
          </p:cNvCxnSpPr>
          <p:nvPr/>
        </p:nvCxnSpPr>
        <p:spPr bwMode="auto">
          <a:xfrm flipV="1">
            <a:off x="7956376" y="1131590"/>
            <a:ext cx="0" cy="338437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>
                <a:lumMod val="9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9D5BB6-A8EA-520E-FAE2-9CD638AD81E1}"/>
              </a:ext>
            </a:extLst>
          </p:cNvPr>
          <p:cNvSpPr txBox="1"/>
          <p:nvPr/>
        </p:nvSpPr>
        <p:spPr>
          <a:xfrm>
            <a:off x="7667594" y="1131467"/>
            <a:ext cx="565818" cy="30777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IIJA</a:t>
            </a:r>
          </a:p>
          <a:p>
            <a:pPr algn="ctr"/>
            <a:r>
              <a:rPr lang="en-US" sz="700" dirty="0"/>
              <a:t>Nov.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40B74B-48CA-984F-01D9-DC95DCA79F68}"/>
              </a:ext>
            </a:extLst>
          </p:cNvPr>
          <p:cNvSpPr txBox="1"/>
          <p:nvPr/>
        </p:nvSpPr>
        <p:spPr>
          <a:xfrm>
            <a:off x="7553399" y="4912300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0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</a:rPr>
              <a:t>The Economic Outlook Group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3355AA-BDAE-9B9B-33A2-2BF6F36DAF00}"/>
              </a:ext>
            </a:extLst>
          </p:cNvPr>
          <p:cNvSpPr txBox="1"/>
          <p:nvPr/>
        </p:nvSpPr>
        <p:spPr>
          <a:xfrm>
            <a:off x="810642" y="787504"/>
            <a:ext cx="248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Construction spending on manufacturing in the U.S.</a:t>
            </a:r>
          </a:p>
          <a:p>
            <a:r>
              <a:rPr lang="en-US" dirty="0"/>
              <a:t>(Monthly, in millions of dollars, annual rate)</a:t>
            </a:r>
          </a:p>
        </p:txBody>
      </p:sp>
    </p:spTree>
    <p:extLst>
      <p:ext uri="{BB962C8B-B14F-4D97-AF65-F5344CB8AC3E}">
        <p14:creationId xmlns:p14="http://schemas.microsoft.com/office/powerpoint/2010/main" val="416313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Oval 2"/>
          <p:cNvSpPr>
            <a:spLocks noChangeArrowheads="1"/>
          </p:cNvSpPr>
          <p:nvPr/>
        </p:nvSpPr>
        <p:spPr bwMode="auto">
          <a:xfrm>
            <a:off x="609600" y="762000"/>
            <a:ext cx="7772400" cy="396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34" name="Line 8"/>
          <p:cNvSpPr>
            <a:spLocks noChangeShapeType="1"/>
          </p:cNvSpPr>
          <p:nvPr/>
        </p:nvSpPr>
        <p:spPr bwMode="auto">
          <a:xfrm>
            <a:off x="457200" y="3505200"/>
            <a:ext cx="4876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3116" name="Rectangle 12"/>
          <p:cNvSpPr>
            <a:spLocks noChangeArrowheads="1"/>
          </p:cNvSpPr>
          <p:nvPr/>
        </p:nvSpPr>
        <p:spPr bwMode="auto">
          <a:xfrm>
            <a:off x="7331075" y="4913313"/>
            <a:ext cx="1501775" cy="214312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sz="1000" i="1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152400"/>
            <a:ext cx="8229600" cy="369332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   A maelstrom of forces will shape the economy 2025 – 2028</a:t>
            </a:r>
          </a:p>
        </p:txBody>
      </p:sp>
      <p:pic>
        <p:nvPicPr>
          <p:cNvPr id="1843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838200"/>
            <a:ext cx="9906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Oval 26"/>
          <p:cNvSpPr>
            <a:spLocks noChangeArrowheads="1"/>
          </p:cNvSpPr>
          <p:nvPr/>
        </p:nvSpPr>
        <p:spPr bwMode="auto">
          <a:xfrm>
            <a:off x="4343399" y="1143000"/>
            <a:ext cx="3295307" cy="162018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40" name="Oval 28"/>
          <p:cNvSpPr>
            <a:spLocks noChangeArrowheads="1"/>
          </p:cNvSpPr>
          <p:nvPr/>
        </p:nvSpPr>
        <p:spPr bwMode="auto">
          <a:xfrm>
            <a:off x="4213618" y="2655934"/>
            <a:ext cx="3429000" cy="145020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42" name="Oval 6"/>
          <p:cNvSpPr>
            <a:spLocks noChangeArrowheads="1"/>
          </p:cNvSpPr>
          <p:nvPr/>
        </p:nvSpPr>
        <p:spPr bwMode="auto">
          <a:xfrm>
            <a:off x="1393996" y="1142648"/>
            <a:ext cx="3101804" cy="1752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43" name="Rectangle 7"/>
          <p:cNvSpPr>
            <a:spLocks noChangeArrowheads="1"/>
          </p:cNvSpPr>
          <p:nvPr/>
        </p:nvSpPr>
        <p:spPr bwMode="auto">
          <a:xfrm>
            <a:off x="4425968" y="1194820"/>
            <a:ext cx="3270231" cy="145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solidFill>
                  <a:srgbClr val="710C0D"/>
                </a:solidFill>
                <a:latin typeface="Times New Roman" pitchFamily="84" charset="0"/>
              </a:rPr>
              <a:t>               Event risks:</a:t>
            </a:r>
            <a:r>
              <a:rPr lang="en-US" sz="1500" dirty="0">
                <a:latin typeface="Times New Roman" pitchFamily="8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Times New Roman" pitchFamily="84" charset="0"/>
              </a:rPr>
              <a:t>• Wider wars in Middle East &amp; Ukraine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Times New Roman" pitchFamily="84" charset="0"/>
              </a:rPr>
              <a:t>• Tensions rise over SCS, Taiwan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Times New Roman" pitchFamily="84" charset="0"/>
              </a:rPr>
              <a:t>• Attacks on maritime shipping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Times New Roman" pitchFamily="84" charset="0"/>
              </a:rPr>
              <a:t>       • Outbreak of trade war</a:t>
            </a:r>
          </a:p>
        </p:txBody>
      </p:sp>
      <p:grpSp>
        <p:nvGrpSpPr>
          <p:cNvPr id="18444" name="Group 31"/>
          <p:cNvGrpSpPr>
            <a:grpSpLocks/>
          </p:cNvGrpSpPr>
          <p:nvPr/>
        </p:nvGrpSpPr>
        <p:grpSpPr bwMode="auto">
          <a:xfrm>
            <a:off x="6875637" y="3960684"/>
            <a:ext cx="1133476" cy="685801"/>
            <a:chOff x="-45" y="499"/>
            <a:chExt cx="714" cy="432"/>
          </a:xfrm>
        </p:grpSpPr>
        <p:pic>
          <p:nvPicPr>
            <p:cNvPr id="18450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45" y="499"/>
              <a:ext cx="714" cy="4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8451" name="Picture 29" descr="Screenshot 2023-10-11 at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" y="499"/>
              <a:ext cx="246" cy="4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844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46508" y="757494"/>
            <a:ext cx="1371600" cy="762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48" name="Oval 27"/>
          <p:cNvSpPr>
            <a:spLocks noChangeArrowheads="1"/>
          </p:cNvSpPr>
          <p:nvPr/>
        </p:nvSpPr>
        <p:spPr bwMode="auto">
          <a:xfrm>
            <a:off x="1447800" y="2537214"/>
            <a:ext cx="3048000" cy="157758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4336791" y="2783728"/>
            <a:ext cx="3124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dirty="0"/>
              <a:t> </a:t>
            </a:r>
            <a:r>
              <a:rPr lang="en-US" sz="1500" dirty="0">
                <a:solidFill>
                  <a:srgbClr val="7F0E0F"/>
                </a:solidFill>
              </a:rPr>
              <a:t>China and Europe:</a:t>
            </a:r>
            <a:endParaRPr lang="en-US" sz="1400" dirty="0">
              <a:solidFill>
                <a:srgbClr val="7F0E0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400" dirty="0"/>
              <a:t>• When will their economies</a:t>
            </a:r>
          </a:p>
          <a:p>
            <a:pPr algn="ctr"/>
            <a:r>
              <a:rPr lang="en-US" sz="1400" dirty="0"/>
              <a:t> come back on line? </a:t>
            </a:r>
          </a:p>
          <a:p>
            <a:r>
              <a:rPr lang="en-US" sz="1400" dirty="0"/>
              <a:t> </a:t>
            </a:r>
          </a:p>
        </p:txBody>
      </p:sp>
      <p:sp>
        <p:nvSpPr>
          <p:cNvPr id="18441" name="Rectangle 24"/>
          <p:cNvSpPr>
            <a:spLocks noChangeArrowheads="1"/>
          </p:cNvSpPr>
          <p:nvPr/>
        </p:nvSpPr>
        <p:spPr bwMode="auto">
          <a:xfrm>
            <a:off x="1100393" y="1354124"/>
            <a:ext cx="353660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       </a:t>
            </a:r>
            <a:r>
              <a:rPr lang="en-US" sz="1500" dirty="0">
                <a:solidFill>
                  <a:srgbClr val="7F0E0F"/>
                </a:solidFill>
              </a:rPr>
              <a:t>Presidential elections</a:t>
            </a:r>
          </a:p>
          <a:p>
            <a:pPr algn="ctr">
              <a:lnSpc>
                <a:spcPct val="130000"/>
              </a:lnSpc>
            </a:pPr>
            <a:r>
              <a:rPr lang="en-US" sz="1500" dirty="0"/>
              <a:t>• Who wins the White House?</a:t>
            </a:r>
          </a:p>
          <a:p>
            <a:pPr algn="ctr">
              <a:lnSpc>
                <a:spcPct val="50000"/>
              </a:lnSpc>
            </a:pPr>
            <a:endParaRPr lang="en-US" sz="1500" dirty="0">
              <a:solidFill>
                <a:srgbClr val="7F0E0F"/>
              </a:solidFill>
            </a:endParaRPr>
          </a:p>
          <a:p>
            <a:pPr>
              <a:lnSpc>
                <a:spcPct val="50000"/>
              </a:lnSpc>
            </a:pPr>
            <a:r>
              <a:rPr lang="en-US" sz="1500" dirty="0">
                <a:solidFill>
                  <a:srgbClr val="7F0E0F"/>
                </a:solidFill>
              </a:rPr>
              <a:t>         </a:t>
            </a:r>
            <a:r>
              <a:rPr lang="en-US" sz="1500" dirty="0"/>
              <a:t> • </a:t>
            </a:r>
            <a:r>
              <a:rPr lang="en-US" sz="1450" dirty="0"/>
              <a:t>Which party controls the House </a:t>
            </a:r>
          </a:p>
          <a:p>
            <a:r>
              <a:rPr lang="en-US" sz="1450" dirty="0"/>
              <a:t>        and Senate---and by what margin?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357B6-3ADB-156F-073D-7570E3089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34" y="741452"/>
            <a:ext cx="1199061" cy="716183"/>
          </a:xfrm>
          <a:prstGeom prst="rect">
            <a:avLst/>
          </a:prstGeom>
        </p:spPr>
      </p:pic>
      <p:pic>
        <p:nvPicPr>
          <p:cNvPr id="18447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095" y="3777456"/>
            <a:ext cx="1371600" cy="762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9" name="Rectangle 11"/>
          <p:cNvSpPr>
            <a:spLocks noChangeArrowheads="1"/>
          </p:cNvSpPr>
          <p:nvPr/>
        </p:nvSpPr>
        <p:spPr bwMode="auto">
          <a:xfrm>
            <a:off x="1695078" y="2756898"/>
            <a:ext cx="2968826" cy="171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190500" indent="-190500">
              <a:buFont typeface="Arial" pitchFamily="84" charset="0"/>
              <a:buNone/>
            </a:pPr>
            <a:r>
              <a:rPr lang="en-US" sz="1500" dirty="0">
                <a:solidFill>
                  <a:srgbClr val="710C0D"/>
                </a:solidFill>
                <a:latin typeface="Times New Roman" pitchFamily="84" charset="0"/>
              </a:rPr>
              <a:t>   Inflation &amp; interest rates:</a:t>
            </a:r>
          </a:p>
          <a:p>
            <a:pPr marL="190500" indent="-190500">
              <a:lnSpc>
                <a:spcPct val="150000"/>
              </a:lnSpc>
              <a:buFont typeface="Arial" pitchFamily="84" charset="0"/>
              <a:buNone/>
            </a:pPr>
            <a:r>
              <a:rPr lang="en-US" sz="1500" dirty="0">
                <a:latin typeface="Times New Roman" pitchFamily="84" charset="0"/>
              </a:rPr>
              <a:t>• Will inflation continue to ease? </a:t>
            </a:r>
          </a:p>
          <a:p>
            <a:pPr marL="190500" indent="-190500">
              <a:lnSpc>
                <a:spcPct val="120000"/>
              </a:lnSpc>
              <a:buFont typeface="Arial" pitchFamily="84" charset="0"/>
              <a:buNone/>
            </a:pPr>
            <a:r>
              <a:rPr lang="en-US" sz="1500" dirty="0">
                <a:latin typeface="Times New Roman" pitchFamily="84" charset="0"/>
              </a:rPr>
              <a:t>• How much more will the Fed</a:t>
            </a:r>
          </a:p>
          <a:p>
            <a:pPr marL="190500" indent="-190500">
              <a:lnSpc>
                <a:spcPct val="120000"/>
              </a:lnSpc>
              <a:buFont typeface="Arial" pitchFamily="84" charset="0"/>
              <a:buNone/>
            </a:pPr>
            <a:r>
              <a:rPr lang="en-US" sz="1500" dirty="0">
                <a:latin typeface="Times New Roman" pitchFamily="84" charset="0"/>
              </a:rPr>
              <a:t>      cut rates and when?</a:t>
            </a:r>
          </a:p>
          <a:p>
            <a:pPr marL="190500" indent="-190500">
              <a:lnSpc>
                <a:spcPct val="120000"/>
              </a:lnSpc>
              <a:buFont typeface="Arial" pitchFamily="84" charset="0"/>
              <a:buNone/>
            </a:pPr>
            <a:endParaRPr lang="en-US" sz="1500" dirty="0">
              <a:latin typeface="Times New Roman" pitchFamily="84" charset="0"/>
            </a:endParaRPr>
          </a:p>
          <a:p>
            <a:pPr marL="190500" indent="-190500">
              <a:buFont typeface="Arial" pitchFamily="84" charset="0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6332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F11F65-A3C0-BCCC-DBAA-B895A7732FCF}"/>
              </a:ext>
            </a:extLst>
          </p:cNvPr>
          <p:cNvSpPr/>
          <p:nvPr/>
        </p:nvSpPr>
        <p:spPr bwMode="auto">
          <a:xfrm>
            <a:off x="4644008" y="412676"/>
            <a:ext cx="4227068" cy="3672408"/>
          </a:xfrm>
          <a:prstGeom prst="rect">
            <a:avLst/>
          </a:prstGeom>
          <a:solidFill>
            <a:schemeClr val="bg1"/>
          </a:solidFill>
          <a:ln w="53975" cap="flat" cmpd="thickThin" algn="ctr">
            <a:solidFill>
              <a:srgbClr val="8E050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0B9728-DD67-A930-21D9-8FDECBBE7AD0}"/>
              </a:ext>
            </a:extLst>
          </p:cNvPr>
          <p:cNvSpPr/>
          <p:nvPr/>
        </p:nvSpPr>
        <p:spPr bwMode="auto">
          <a:xfrm>
            <a:off x="200916" y="411510"/>
            <a:ext cx="4227068" cy="3672408"/>
          </a:xfrm>
          <a:prstGeom prst="rect">
            <a:avLst/>
          </a:prstGeom>
          <a:solidFill>
            <a:schemeClr val="bg1"/>
          </a:solidFill>
          <a:ln w="53975" cap="flat" cmpd="thickThin" algn="ctr">
            <a:solidFill>
              <a:srgbClr val="8F060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7B4D0-047D-A536-EBAA-49A608ECE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31590"/>
            <a:ext cx="3960440" cy="2880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6D78C2-11B1-738F-64EB-D35B46F5F8AC}"/>
              </a:ext>
            </a:extLst>
          </p:cNvPr>
          <p:cNvSpPr txBox="1"/>
          <p:nvPr/>
        </p:nvSpPr>
        <p:spPr>
          <a:xfrm>
            <a:off x="707302" y="517042"/>
            <a:ext cx="32735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b="1" i="0" u="none" strike="noStrike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Actual investment in manufacturing for </a:t>
            </a:r>
          </a:p>
          <a:p>
            <a:pPr algn="ctr"/>
            <a:r>
              <a:rPr lang="en-US" sz="1350" b="1" i="0" u="none" strike="noStrike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clean energy technology in the U.S.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74781-FD35-F948-EC4D-214A957515DA}"/>
              </a:ext>
            </a:extLst>
          </p:cNvPr>
          <p:cNvSpPr txBox="1"/>
          <p:nvPr/>
        </p:nvSpPr>
        <p:spPr>
          <a:xfrm>
            <a:off x="207582" y="4788023"/>
            <a:ext cx="31806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Massachusetts Institute of Technology and the Rhodium Group.</a:t>
            </a:r>
            <a:endParaRPr lang="en-US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FE380-360A-2FFF-5221-0C11317D9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476" y="1131590"/>
            <a:ext cx="3845006" cy="2880320"/>
          </a:xfrm>
          <a:prstGeom prst="rect">
            <a:avLst/>
          </a:prstGeom>
          <a:ln w="47625" cmpd="thickThin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601218-B7E1-624D-3C3B-0E4951F4F3BD}"/>
              </a:ext>
            </a:extLst>
          </p:cNvPr>
          <p:cNvSpPr txBox="1"/>
          <p:nvPr/>
        </p:nvSpPr>
        <p:spPr>
          <a:xfrm>
            <a:off x="4742476" y="536362"/>
            <a:ext cx="374653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b="1" i="0" u="none" strike="noStrike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Geographic distribution in clean investment in</a:t>
            </a:r>
          </a:p>
          <a:p>
            <a:pPr algn="ctr"/>
            <a:r>
              <a:rPr lang="en-US" sz="1350" dirty="0">
                <a:solidFill>
                  <a:srgbClr val="17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two years since IRA passed</a:t>
            </a:r>
            <a:endParaRPr lang="en-US" sz="1350" b="1" i="0" u="none" strike="noStrike" dirty="0">
              <a:solidFill>
                <a:srgbClr val="17171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0E42E-8A49-9FC0-295A-B4587CD2DDD8}"/>
              </a:ext>
            </a:extLst>
          </p:cNvPr>
          <p:cNvSpPr txBox="1"/>
          <p:nvPr/>
        </p:nvSpPr>
        <p:spPr>
          <a:xfrm>
            <a:off x="1331640" y="1543737"/>
            <a:ext cx="202491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0" dirty="0">
                <a:latin typeface="+mn-lt"/>
              </a:rPr>
              <a:t>By type of technology:  1Q 2018 – 2Q 2024</a:t>
            </a:r>
          </a:p>
        </p:txBody>
      </p:sp>
    </p:spTree>
    <p:extLst>
      <p:ext uri="{BB962C8B-B14F-4D97-AF65-F5344CB8AC3E}">
        <p14:creationId xmlns:p14="http://schemas.microsoft.com/office/powerpoint/2010/main" val="244542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69" name="Rectangle 3"/>
          <p:cNvSpPr>
            <a:spLocks noChangeArrowheads="1"/>
          </p:cNvSpPr>
          <p:nvPr/>
        </p:nvSpPr>
        <p:spPr bwMode="auto">
          <a:xfrm>
            <a:off x="152400" y="838200"/>
            <a:ext cx="8839200" cy="4134145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38150" indent="-438150">
              <a:lnSpc>
                <a:spcPct val="12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altLang="ja-JP" sz="1200" u="sng" dirty="0">
                <a:solidFill>
                  <a:srgbClr val="A31214"/>
                </a:solidFill>
              </a:rPr>
              <a:t>Problem:</a:t>
            </a:r>
            <a:r>
              <a:rPr lang="en-US" altLang="ja-JP" sz="1200" dirty="0">
                <a:solidFill>
                  <a:srgbClr val="A31214"/>
                </a:solidFill>
              </a:rPr>
              <a:t>  </a:t>
            </a:r>
            <a:r>
              <a:rPr lang="en-US" altLang="ja-JP" sz="1200" dirty="0"/>
              <a:t>Multinationals struggle with the fragilities and uncertainties of current </a:t>
            </a:r>
            <a:r>
              <a:rPr lang="en-US" sz="1200" dirty="0"/>
              <a:t>supply chain routes:</a:t>
            </a:r>
            <a:r>
              <a:rPr lang="en-US" sz="1300" dirty="0"/>
              <a:t> </a:t>
            </a:r>
            <a:endParaRPr lang="en-US" altLang="ja-JP" sz="1300" dirty="0"/>
          </a:p>
          <a:p>
            <a:pPr marL="438150" indent="-438150">
              <a:lnSpc>
                <a:spcPct val="15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300" dirty="0">
                <a:solidFill>
                  <a:srgbClr val="A31214"/>
                </a:solidFill>
              </a:rPr>
              <a:t>                            </a:t>
            </a:r>
            <a:r>
              <a:rPr lang="en-US" sz="1200" dirty="0">
                <a:solidFill>
                  <a:srgbClr val="A31214"/>
                </a:solidFill>
              </a:rPr>
              <a:t>--&gt; </a:t>
            </a:r>
            <a:r>
              <a:rPr lang="en-US" sz="1200" dirty="0"/>
              <a:t>Tensions</a:t>
            </a:r>
            <a:r>
              <a:rPr lang="en-US" sz="1200" dirty="0">
                <a:solidFill>
                  <a:srgbClr val="A31214"/>
                </a:solidFill>
              </a:rPr>
              <a:t> </a:t>
            </a:r>
            <a:r>
              <a:rPr lang="en-US" sz="1200" dirty="0"/>
              <a:t>brewing with China over South China Sea &amp; Taiwan</a:t>
            </a:r>
          </a:p>
          <a:p>
            <a:pPr marL="438150" indent="-438150"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      	                   </a:t>
            </a:r>
            <a:r>
              <a:rPr lang="en-US" sz="1200" dirty="0">
                <a:solidFill>
                  <a:srgbClr val="A31214"/>
                </a:solidFill>
              </a:rPr>
              <a:t>--&gt;</a:t>
            </a:r>
            <a:r>
              <a:rPr lang="en-US" sz="1200" dirty="0"/>
              <a:t>  More destructive wars in the Middle East &amp; Europe</a:t>
            </a:r>
          </a:p>
          <a:p>
            <a:pPr marL="438150" indent="-438150">
              <a:lnSpc>
                <a:spcPct val="110000"/>
              </a:lnSpc>
              <a:tabLst>
                <a:tab pos="2176463" algn="l"/>
                <a:tab pos="3886200" algn="l"/>
              </a:tabLst>
            </a:pPr>
            <a:r>
              <a:rPr lang="en-US" sz="1200" dirty="0"/>
              <a:t>	                   </a:t>
            </a:r>
            <a:r>
              <a:rPr lang="en-US" sz="1200" dirty="0">
                <a:solidFill>
                  <a:srgbClr val="A31214"/>
                </a:solidFill>
              </a:rPr>
              <a:t>--&gt;</a:t>
            </a:r>
            <a:r>
              <a:rPr lang="en-US" sz="1200" dirty="0"/>
              <a:t>  Terrorists threats to navigation of the seas</a:t>
            </a:r>
          </a:p>
          <a:p>
            <a:pPr marL="438150" indent="-438150">
              <a:lnSpc>
                <a:spcPct val="11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	                   </a:t>
            </a:r>
            <a:r>
              <a:rPr lang="en-US" sz="1200" dirty="0">
                <a:solidFill>
                  <a:srgbClr val="A31214"/>
                </a:solidFill>
              </a:rPr>
              <a:t>--&gt;</a:t>
            </a:r>
            <a:r>
              <a:rPr lang="en-US" sz="1200" dirty="0"/>
              <a:t>  A patchwork of US trade sanctions against Russia, Iran, China, North Korea…</a:t>
            </a:r>
          </a:p>
          <a:p>
            <a:pPr marL="438150" indent="-438150">
              <a:lnSpc>
                <a:spcPct val="11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	                   </a:t>
            </a:r>
            <a:r>
              <a:rPr lang="en-US" sz="1200" dirty="0">
                <a:solidFill>
                  <a:srgbClr val="A31214"/>
                </a:solidFill>
              </a:rPr>
              <a:t>--&gt;</a:t>
            </a:r>
            <a:r>
              <a:rPr lang="en-US" sz="1200" dirty="0"/>
              <a:t>  Shipping firms pass on higher costs from insurance premiums to cleaner fuels.</a:t>
            </a:r>
          </a:p>
          <a:p>
            <a:pPr marL="438150" indent="-438150">
              <a:lnSpc>
                <a:spcPct val="11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>
                <a:solidFill>
                  <a:srgbClr val="A31214"/>
                </a:solidFill>
              </a:rPr>
              <a:t>	                   --&gt;</a:t>
            </a:r>
            <a:r>
              <a:rPr lang="en-US" sz="1200" dirty="0"/>
              <a:t>  Risk of future pandemics</a:t>
            </a:r>
          </a:p>
          <a:p>
            <a:pPr marL="438150" indent="-438150">
              <a:lnSpc>
                <a:spcPct val="6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endParaRPr lang="en-US" sz="1200" dirty="0"/>
          </a:p>
          <a:p>
            <a:pPr marL="438150" indent="-438150">
              <a:lnSpc>
                <a:spcPct val="11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endParaRPr lang="en-US" sz="1200" dirty="0"/>
          </a:p>
          <a:p>
            <a:pPr marL="438150" indent="-438150">
              <a:lnSpc>
                <a:spcPct val="11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endParaRPr lang="en-US" sz="1200" dirty="0"/>
          </a:p>
          <a:p>
            <a:pPr marL="438150" indent="-438150">
              <a:lnSpc>
                <a:spcPct val="11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	 </a:t>
            </a:r>
            <a:r>
              <a:rPr lang="en-US" sz="1300" dirty="0"/>
              <a:t> </a:t>
            </a:r>
            <a:endParaRPr lang="en-US" sz="1200" dirty="0"/>
          </a:p>
          <a:p>
            <a:pPr marL="438150" indent="-438150">
              <a:lnSpc>
                <a:spcPct val="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             </a:t>
            </a:r>
          </a:p>
          <a:p>
            <a:pPr marL="438150" indent="-438150">
              <a:lnSpc>
                <a:spcPct val="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endParaRPr lang="en-US" sz="1200" u="sng" dirty="0">
              <a:solidFill>
                <a:srgbClr val="007272"/>
              </a:solidFill>
            </a:endParaRPr>
          </a:p>
          <a:p>
            <a:pPr marL="438150" indent="-438150">
              <a:lnSpc>
                <a:spcPct val="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endParaRPr lang="en-US" sz="1200" u="sng" dirty="0">
              <a:solidFill>
                <a:srgbClr val="007272"/>
              </a:solidFill>
            </a:endParaRPr>
          </a:p>
          <a:p>
            <a:pPr marL="438150" indent="-438150">
              <a:lnSpc>
                <a:spcPct val="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endParaRPr lang="en-US" sz="1200" u="sng" dirty="0">
              <a:solidFill>
                <a:srgbClr val="007272"/>
              </a:solidFill>
            </a:endParaRPr>
          </a:p>
          <a:p>
            <a:pPr marL="438150" indent="-438150">
              <a:lnSpc>
                <a:spcPct val="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u="sng" dirty="0">
                <a:solidFill>
                  <a:srgbClr val="007272"/>
                </a:solidFill>
              </a:rPr>
              <a:t>Solution:</a:t>
            </a:r>
            <a:r>
              <a:rPr lang="en-US" sz="1200" dirty="0"/>
              <a:t>  Companies seek more </a:t>
            </a:r>
            <a:r>
              <a:rPr lang="en-US" sz="1200" u="sng" dirty="0"/>
              <a:t>simplicity, dependability and control</a:t>
            </a:r>
            <a:r>
              <a:rPr lang="en-US" sz="1200" dirty="0">
                <a:solidFill>
                  <a:srgbClr val="4F0410"/>
                </a:solidFill>
              </a:rPr>
              <a:t> </a:t>
            </a:r>
            <a:r>
              <a:rPr lang="en-US" sz="1200" dirty="0"/>
              <a:t>over their supply chain.  </a:t>
            </a:r>
          </a:p>
          <a:p>
            <a:pPr marL="438150" indent="-438150"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       </a:t>
            </a:r>
          </a:p>
          <a:p>
            <a:pPr marL="438150" indent="-438150">
              <a:lnSpc>
                <a:spcPct val="12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       • </a:t>
            </a:r>
            <a:r>
              <a:rPr lang="en-US" sz="1200" dirty="0">
                <a:latin typeface="Times New Roman" pitchFamily="84" charset="0"/>
              </a:rPr>
              <a:t> Preference to relocate factories from adversarial countries to friendlier venues.  </a:t>
            </a:r>
          </a:p>
          <a:p>
            <a:pPr marL="438150" indent="-438150">
              <a:lnSpc>
                <a:spcPct val="12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       •  Combination of gov’t incentives and leading technologies have improved the </a:t>
            </a:r>
            <a:r>
              <a:rPr lang="en-US" sz="1200" u="sng" dirty="0"/>
              <a:t>economic calculus for domiciling plants</a:t>
            </a:r>
            <a:r>
              <a:rPr lang="en-US" sz="1200" dirty="0"/>
              <a:t>.</a:t>
            </a:r>
            <a:endParaRPr lang="en-US" altLang="ja-JP" sz="1200" dirty="0"/>
          </a:p>
          <a:p>
            <a:pPr marL="438150" indent="-438150">
              <a:lnSpc>
                <a:spcPct val="12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           --- New US legislation encouraging the domiciling of key industries for economic &amp; national security reasons.</a:t>
            </a:r>
          </a:p>
          <a:p>
            <a:pPr marL="438150" indent="-438150">
              <a:lnSpc>
                <a:spcPct val="12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                          (e.g.,  </a:t>
            </a:r>
            <a:r>
              <a:rPr lang="en-US" sz="1200" i="1" dirty="0">
                <a:solidFill>
                  <a:srgbClr val="670B0C"/>
                </a:solidFill>
              </a:rPr>
              <a:t>Chips &amp; Science Act of 2022;  Inflation Reduction Act of 2022;  Infrastructure Investment &amp; Jobs Act of 2021 </a:t>
            </a:r>
            <a:r>
              <a:rPr lang="en-US" sz="1200" dirty="0">
                <a:solidFill>
                  <a:srgbClr val="670B0C"/>
                </a:solidFill>
              </a:rPr>
              <a:t>)</a:t>
            </a:r>
          </a:p>
          <a:p>
            <a:pPr marL="438150" indent="-438150">
              <a:lnSpc>
                <a:spcPct val="12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/>
              <a:t>           --- AI, robotics, 3D printing, cloud computing ---&gt; can lead to a staggering jump in productivity. </a:t>
            </a:r>
            <a:endParaRPr lang="en-US" sz="1200" dirty="0">
              <a:solidFill>
                <a:srgbClr val="670B0C"/>
              </a:solidFill>
            </a:endParaRPr>
          </a:p>
          <a:p>
            <a:pPr marL="438150" indent="-438150">
              <a:lnSpc>
                <a:spcPct val="120000"/>
              </a:lnSpc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endParaRPr lang="en-US" sz="1200" dirty="0">
              <a:solidFill>
                <a:srgbClr val="670B0C"/>
              </a:solidFill>
            </a:endParaRPr>
          </a:p>
          <a:p>
            <a:pPr marL="438150" indent="-438150">
              <a:buFont typeface="Arial" pitchFamily="84" charset="0"/>
              <a:buNone/>
              <a:tabLst>
                <a:tab pos="2176463" algn="l"/>
                <a:tab pos="3886200" algn="l"/>
              </a:tabLst>
            </a:pPr>
            <a:r>
              <a:rPr lang="en-US" sz="1200" dirty="0">
                <a:solidFill>
                  <a:srgbClr val="C00000"/>
                </a:solidFill>
              </a:rPr>
              <a:t>      •  But…emerging markets still have some leverage over multinationals:  “</a:t>
            </a:r>
            <a:r>
              <a:rPr lang="en-US" sz="1200" i="1" dirty="0">
                <a:solidFill>
                  <a:srgbClr val="C00000"/>
                </a:solidFill>
              </a:rPr>
              <a:t>If you want to sell here, you have to build here!</a:t>
            </a:r>
            <a:r>
              <a:rPr lang="en-US" sz="1200" dirty="0">
                <a:solidFill>
                  <a:srgbClr val="C00000"/>
                </a:solidFill>
              </a:rPr>
              <a:t>” </a:t>
            </a:r>
          </a:p>
        </p:txBody>
      </p:sp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7391400" y="4929188"/>
            <a:ext cx="1666875" cy="214312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solidFill>
                <a:schemeClr val="bg1"/>
              </a:solidFill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75171" name="Rectangle 7"/>
          <p:cNvSpPr>
            <a:spLocks noChangeArrowheads="1"/>
          </p:cNvSpPr>
          <p:nvPr/>
        </p:nvSpPr>
        <p:spPr bwMode="auto">
          <a:xfrm>
            <a:off x="466725" y="-1062038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000" i="1" dirty="0"/>
          </a:p>
        </p:txBody>
      </p:sp>
      <p:sp>
        <p:nvSpPr>
          <p:cNvPr id="775172" name="Rectangle 6"/>
          <p:cNvSpPr>
            <a:spLocks noChangeArrowheads="1"/>
          </p:cNvSpPr>
          <p:nvPr/>
        </p:nvSpPr>
        <p:spPr bwMode="auto">
          <a:xfrm>
            <a:off x="228600" y="76200"/>
            <a:ext cx="8763000" cy="621517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/>
              <a:t>  </a:t>
            </a:r>
            <a:r>
              <a:rPr lang="en-US" sz="1800" dirty="0"/>
              <a:t>Pick your favorite term: </a:t>
            </a:r>
          </a:p>
          <a:p>
            <a:pPr algn="ctr">
              <a:lnSpc>
                <a:spcPct val="130000"/>
              </a:lnSpc>
            </a:pPr>
            <a:r>
              <a:rPr lang="en-US" sz="1400" dirty="0"/>
              <a:t>De-globalization, re-globalization, regionalization, friend-shoring, near-shoring, onshoring...</a:t>
            </a:r>
            <a:endParaRPr lang="en-US" sz="1500" dirty="0"/>
          </a:p>
        </p:txBody>
      </p:sp>
      <p:pic>
        <p:nvPicPr>
          <p:cNvPr id="775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248" y="1131591"/>
            <a:ext cx="2078910" cy="184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5174" name="Rectangle 7"/>
          <p:cNvSpPr>
            <a:spLocks noChangeArrowheads="1"/>
          </p:cNvSpPr>
          <p:nvPr/>
        </p:nvSpPr>
        <p:spPr bwMode="auto">
          <a:xfrm>
            <a:off x="8408988" y="2430463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230000"/>
              </a:lnSpc>
              <a:buFont typeface="Arial" pitchFamily="84" charset="0"/>
              <a:buNone/>
            </a:pPr>
            <a:endParaRPr lang="en-US" sz="1300" dirty="0"/>
          </a:p>
        </p:txBody>
      </p:sp>
      <p:sp>
        <p:nvSpPr>
          <p:cNvPr id="775175" name="Line 8"/>
          <p:cNvSpPr>
            <a:spLocks noChangeShapeType="1"/>
          </p:cNvSpPr>
          <p:nvPr/>
        </p:nvSpPr>
        <p:spPr bwMode="auto">
          <a:xfrm>
            <a:off x="650874" y="2715766"/>
            <a:ext cx="6009357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31886-BB8F-95C2-CBF6-F2F7AA4E5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3416"/>
            <a:ext cx="8839200" cy="2895599"/>
          </a:xfrm>
          <a:prstGeom prst="rect">
            <a:avLst/>
          </a:prstGeom>
          <a:ln w="50800" cmpd="thickThin">
            <a:solidFill>
              <a:srgbClr val="8E0505"/>
            </a:solidFill>
          </a:ln>
        </p:spPr>
      </p:pic>
      <p:sp>
        <p:nvSpPr>
          <p:cNvPr id="811010" name="Rectangle 17"/>
          <p:cNvSpPr>
            <a:spLocks noChangeArrowheads="1"/>
          </p:cNvSpPr>
          <p:nvPr/>
        </p:nvSpPr>
        <p:spPr bwMode="auto">
          <a:xfrm>
            <a:off x="11896725" y="-131603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0" dirty="0"/>
          </a:p>
        </p:txBody>
      </p:sp>
      <p:sp>
        <p:nvSpPr>
          <p:cNvPr id="811011" name="Rectangle 22"/>
          <p:cNvSpPr>
            <a:spLocks noChangeArrowheads="1"/>
          </p:cNvSpPr>
          <p:nvPr/>
        </p:nvSpPr>
        <p:spPr bwMode="auto">
          <a:xfrm>
            <a:off x="6228184" y="3234661"/>
            <a:ext cx="2590800" cy="1211485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87160B"/>
                </a:solidFill>
              </a:rPr>
              <a:t>2024 - 2026</a:t>
            </a:r>
            <a:endParaRPr lang="en-US" sz="1200" u="sng" dirty="0">
              <a:solidFill>
                <a:srgbClr val="87160B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1200" u="sng" dirty="0">
                <a:solidFill>
                  <a:srgbClr val="87160B"/>
                </a:solidFill>
              </a:rPr>
              <a:t>In or Near Recession</a:t>
            </a:r>
          </a:p>
          <a:p>
            <a:pPr algn="ctr">
              <a:lnSpc>
                <a:spcPct val="110000"/>
              </a:lnSpc>
            </a:pPr>
            <a:r>
              <a:rPr lang="en-US" sz="1100" dirty="0">
                <a:solidFill>
                  <a:srgbClr val="87160B"/>
                </a:solidFill>
              </a:rPr>
              <a:t>Eurozone (Germany)</a:t>
            </a:r>
            <a:endParaRPr lang="en-US" sz="1100" u="sng" dirty="0">
              <a:solidFill>
                <a:srgbClr val="87160B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1100" dirty="0">
                <a:solidFill>
                  <a:srgbClr val="87160B"/>
                </a:solidFill>
              </a:rPr>
              <a:t>United Kingdom</a:t>
            </a:r>
          </a:p>
          <a:p>
            <a:pPr algn="ctr">
              <a:lnSpc>
                <a:spcPct val="110000"/>
              </a:lnSpc>
            </a:pPr>
            <a:r>
              <a:rPr lang="en-US" sz="1100" dirty="0">
                <a:solidFill>
                  <a:srgbClr val="87160B"/>
                </a:solidFill>
              </a:rPr>
              <a:t>Japan</a:t>
            </a:r>
            <a:endParaRPr lang="en-US" sz="1100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1100" dirty="0">
                <a:solidFill>
                  <a:srgbClr val="800000"/>
                </a:solidFill>
              </a:rPr>
              <a:t>Argentina</a:t>
            </a:r>
          </a:p>
        </p:txBody>
      </p:sp>
      <p:sp>
        <p:nvSpPr>
          <p:cNvPr id="811012" name="Rectangle 22"/>
          <p:cNvSpPr>
            <a:spLocks noChangeArrowheads="1"/>
          </p:cNvSpPr>
          <p:nvPr/>
        </p:nvSpPr>
        <p:spPr bwMode="auto">
          <a:xfrm>
            <a:off x="683568" y="3198488"/>
            <a:ext cx="2057400" cy="1661993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5A5A5A"/>
                </a:solidFill>
              </a:rPr>
              <a:t> </a:t>
            </a:r>
            <a:r>
              <a:rPr lang="en-US" sz="1200" dirty="0">
                <a:solidFill>
                  <a:srgbClr val="005656"/>
                </a:solidFill>
              </a:rPr>
              <a:t>2024 - 2026</a:t>
            </a:r>
            <a:endParaRPr lang="en-US" sz="1200" u="sng" dirty="0">
              <a:solidFill>
                <a:srgbClr val="005656"/>
              </a:solidFill>
            </a:endParaRPr>
          </a:p>
          <a:p>
            <a:pPr algn="ctr"/>
            <a:r>
              <a:rPr lang="en-US" sz="1100" u="sng" dirty="0">
                <a:solidFill>
                  <a:srgbClr val="005656"/>
                </a:solidFill>
              </a:rPr>
              <a:t>Growth leaders </a:t>
            </a:r>
            <a:endParaRPr lang="en-US" sz="1100" dirty="0">
              <a:solidFill>
                <a:srgbClr val="005656"/>
              </a:solidFill>
            </a:endParaRPr>
          </a:p>
          <a:p>
            <a:pPr algn="ctr"/>
            <a:r>
              <a:rPr lang="en-US" sz="1100" dirty="0">
                <a:solidFill>
                  <a:srgbClr val="005656"/>
                </a:solidFill>
              </a:rPr>
              <a:t>India</a:t>
            </a:r>
          </a:p>
          <a:p>
            <a:pPr algn="ctr"/>
            <a:r>
              <a:rPr lang="en-US" sz="1100" dirty="0">
                <a:solidFill>
                  <a:srgbClr val="005656"/>
                </a:solidFill>
              </a:rPr>
              <a:t>Indonesia</a:t>
            </a:r>
          </a:p>
          <a:p>
            <a:pPr algn="ctr"/>
            <a:r>
              <a:rPr lang="en-US" sz="1100" dirty="0">
                <a:solidFill>
                  <a:srgbClr val="005656"/>
                </a:solidFill>
              </a:rPr>
              <a:t>Philippines</a:t>
            </a:r>
          </a:p>
          <a:p>
            <a:pPr algn="ctr"/>
            <a:r>
              <a:rPr lang="en-US" sz="1100" dirty="0">
                <a:solidFill>
                  <a:srgbClr val="005656"/>
                </a:solidFill>
              </a:rPr>
              <a:t>Thailand</a:t>
            </a:r>
          </a:p>
          <a:p>
            <a:pPr algn="ctr"/>
            <a:r>
              <a:rPr lang="en-US" sz="1100" dirty="0">
                <a:solidFill>
                  <a:srgbClr val="0F6C33"/>
                </a:solidFill>
              </a:rPr>
              <a:t>China*</a:t>
            </a:r>
          </a:p>
          <a:p>
            <a:pPr algn="ctr"/>
            <a:endParaRPr lang="en-US" sz="1000" dirty="0">
              <a:solidFill>
                <a:srgbClr val="685405"/>
              </a:solidFill>
            </a:endParaRPr>
          </a:p>
          <a:p>
            <a:pPr algn="ctr"/>
            <a:r>
              <a:rPr lang="en-US" sz="700" dirty="0">
                <a:solidFill>
                  <a:srgbClr val="9B7627"/>
                </a:solidFill>
              </a:rPr>
              <a:t>*China’s economic data</a:t>
            </a:r>
          </a:p>
          <a:p>
            <a:pPr algn="ctr"/>
            <a:r>
              <a:rPr lang="en-US" sz="700" dirty="0">
                <a:solidFill>
                  <a:srgbClr val="9B7627"/>
                </a:solidFill>
              </a:rPr>
              <a:t>lacks credibility</a:t>
            </a:r>
            <a:endParaRPr lang="en-US" sz="700" dirty="0">
              <a:solidFill>
                <a:srgbClr val="800000"/>
              </a:solidFill>
            </a:endParaRPr>
          </a:p>
        </p:txBody>
      </p:sp>
      <p:sp>
        <p:nvSpPr>
          <p:cNvPr id="811013" name="Rectangle 9"/>
          <p:cNvSpPr>
            <a:spLocks noChangeArrowheads="1"/>
          </p:cNvSpPr>
          <p:nvPr/>
        </p:nvSpPr>
        <p:spPr bwMode="auto">
          <a:xfrm>
            <a:off x="5114925" y="-641350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11014" name="Rectangle 22"/>
          <p:cNvSpPr>
            <a:spLocks noChangeArrowheads="1"/>
          </p:cNvSpPr>
          <p:nvPr/>
        </p:nvSpPr>
        <p:spPr bwMode="auto">
          <a:xfrm>
            <a:off x="3707904" y="3198488"/>
            <a:ext cx="1944216" cy="1425005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rgbClr val="685405"/>
                </a:solidFill>
              </a:rPr>
              <a:t>2024 - 2026</a:t>
            </a:r>
            <a:endParaRPr lang="en-US" sz="1200" u="sng" dirty="0">
              <a:solidFill>
                <a:srgbClr val="685405"/>
              </a:solidFill>
            </a:endParaRPr>
          </a:p>
          <a:p>
            <a:pPr algn="ctr"/>
            <a:r>
              <a:rPr lang="en-US" sz="1100" u="sng" dirty="0">
                <a:solidFill>
                  <a:srgbClr val="685405"/>
                </a:solidFill>
              </a:rPr>
              <a:t>Modest Growth</a:t>
            </a:r>
            <a:endParaRPr lang="en-US" sz="1100" dirty="0">
              <a:solidFill>
                <a:srgbClr val="685405"/>
              </a:solidFill>
            </a:endParaRPr>
          </a:p>
          <a:p>
            <a:pPr algn="ctr"/>
            <a:r>
              <a:rPr lang="en-US" sz="1100" dirty="0">
                <a:solidFill>
                  <a:srgbClr val="685405"/>
                </a:solidFill>
              </a:rPr>
              <a:t>US</a:t>
            </a:r>
          </a:p>
          <a:p>
            <a:pPr algn="ctr"/>
            <a:r>
              <a:rPr lang="en-US" sz="1100" dirty="0">
                <a:solidFill>
                  <a:srgbClr val="685405"/>
                </a:solidFill>
              </a:rPr>
              <a:t>Australia</a:t>
            </a:r>
          </a:p>
          <a:p>
            <a:pPr algn="ctr"/>
            <a:r>
              <a:rPr lang="en-US" sz="1100" dirty="0">
                <a:solidFill>
                  <a:srgbClr val="685405"/>
                </a:solidFill>
              </a:rPr>
              <a:t>Canada</a:t>
            </a:r>
          </a:p>
          <a:p>
            <a:pPr algn="ctr"/>
            <a:r>
              <a:rPr lang="en-US" sz="1100" dirty="0">
                <a:solidFill>
                  <a:srgbClr val="685405"/>
                </a:solidFill>
              </a:rPr>
              <a:t>Russia</a:t>
            </a:r>
          </a:p>
          <a:p>
            <a:pPr algn="ctr"/>
            <a:r>
              <a:rPr lang="en-US" sz="1100" dirty="0">
                <a:solidFill>
                  <a:srgbClr val="685405"/>
                </a:solidFill>
              </a:rPr>
              <a:t>Brazil</a:t>
            </a:r>
          </a:p>
          <a:p>
            <a:pPr algn="ctr"/>
            <a:r>
              <a:rPr lang="en-US" sz="1100" dirty="0">
                <a:solidFill>
                  <a:srgbClr val="685405"/>
                </a:solidFill>
              </a:rPr>
              <a:t>Mexico</a:t>
            </a:r>
          </a:p>
        </p:txBody>
      </p:sp>
      <p:sp>
        <p:nvSpPr>
          <p:cNvPr id="709641" name="Rectangle 9"/>
          <p:cNvSpPr>
            <a:spLocks noChangeArrowheads="1"/>
          </p:cNvSpPr>
          <p:nvPr/>
        </p:nvSpPr>
        <p:spPr bwMode="auto">
          <a:xfrm>
            <a:off x="7315200" y="4965700"/>
            <a:ext cx="1449388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</a:t>
            </a:r>
            <a:r>
              <a:rPr lang="en-US" sz="700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Economic</a:t>
            </a:r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 Outlook Group</a:t>
            </a:r>
            <a:endParaRPr lang="en-US" sz="1400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11017" name="Rectangle 12"/>
          <p:cNvSpPr>
            <a:spLocks noChangeArrowheads="1"/>
          </p:cNvSpPr>
          <p:nvPr/>
        </p:nvSpPr>
        <p:spPr bwMode="auto">
          <a:xfrm>
            <a:off x="7596336" y="533400"/>
            <a:ext cx="1395264" cy="2495615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A78B3-44CC-2A76-26B8-97D005E3BE51}"/>
              </a:ext>
            </a:extLst>
          </p:cNvPr>
          <p:cNvSpPr txBox="1"/>
          <p:nvPr/>
        </p:nvSpPr>
        <p:spPr>
          <a:xfrm>
            <a:off x="7931882" y="1828800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E0505"/>
                </a:solidFill>
              </a:rPr>
              <a:t>*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91772A-33F4-A127-1260-7885BFEBF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2" y="339502"/>
            <a:ext cx="8424936" cy="4248472"/>
          </a:xfrm>
          <a:prstGeom prst="rect">
            <a:avLst/>
          </a:prstGeom>
          <a:ln w="53975" cmpd="thickThin">
            <a:solidFill>
              <a:srgbClr val="8E050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1E07A4-0C5C-B909-0F1B-17F6CA375A5B}"/>
              </a:ext>
            </a:extLst>
          </p:cNvPr>
          <p:cNvSpPr txBox="1"/>
          <p:nvPr/>
        </p:nvSpPr>
        <p:spPr>
          <a:xfrm>
            <a:off x="7452320" y="4853151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5EA3A-9AA0-075B-FB61-0587ABD0D96D}"/>
              </a:ext>
            </a:extLst>
          </p:cNvPr>
          <p:cNvSpPr txBox="1"/>
          <p:nvPr/>
        </p:nvSpPr>
        <p:spPr>
          <a:xfrm>
            <a:off x="611560" y="4831546"/>
            <a:ext cx="3187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Inter"/>
              </a:rPr>
              <a:t>INSTITUTE FOR ENERGY ECONOMICS AND FINANCIAL ANALYSIS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2F952-94EC-F548-64FB-04336F5FB949}"/>
              </a:ext>
            </a:extLst>
          </p:cNvPr>
          <p:cNvSpPr txBox="1"/>
          <p:nvPr/>
        </p:nvSpPr>
        <p:spPr>
          <a:xfrm>
            <a:off x="2915816" y="1347614"/>
            <a:ext cx="5804089" cy="461665"/>
          </a:xfrm>
          <a:prstGeom prst="rect">
            <a:avLst/>
          </a:prstGeom>
          <a:noFill/>
          <a:ln>
            <a:solidFill>
              <a:srgbClr val="8F060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8F0604"/>
                </a:solidFill>
              </a:rPr>
              <a:t>Not only are European Union members STILL allowed to import LNG from Russia,</a:t>
            </a:r>
          </a:p>
          <a:p>
            <a:pPr algn="ctr"/>
            <a:r>
              <a:rPr lang="en-US" sz="1200" dirty="0">
                <a:solidFill>
                  <a:srgbClr val="8F0604"/>
                </a:solidFill>
              </a:rPr>
              <a:t>they bought more in 1H of 2024 than in previous years!!  </a:t>
            </a:r>
          </a:p>
        </p:txBody>
      </p:sp>
    </p:spTree>
    <p:extLst>
      <p:ext uri="{BB962C8B-B14F-4D97-AF65-F5344CB8AC3E}">
        <p14:creationId xmlns:p14="http://schemas.microsoft.com/office/powerpoint/2010/main" val="3837366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A577D9-CF61-9E7A-8211-11A0C68C540D}"/>
              </a:ext>
            </a:extLst>
          </p:cNvPr>
          <p:cNvSpPr txBox="1"/>
          <p:nvPr/>
        </p:nvSpPr>
        <p:spPr>
          <a:xfrm>
            <a:off x="4836626" y="150774"/>
            <a:ext cx="4190148" cy="4776013"/>
          </a:xfrm>
          <a:prstGeom prst="rect">
            <a:avLst/>
          </a:prstGeom>
          <a:solidFill>
            <a:schemeClr val="bg1"/>
          </a:solidFill>
          <a:ln w="50800" cmpd="dbl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  Former President Donald Trump</a:t>
            </a:r>
          </a:p>
          <a:p>
            <a:endParaRPr lang="en-US" sz="1600" dirty="0"/>
          </a:p>
          <a:p>
            <a:endParaRPr lang="en-US" sz="1400" dirty="0"/>
          </a:p>
          <a:p>
            <a:endParaRPr lang="en-US" sz="1200" dirty="0">
              <a:solidFill>
                <a:srgbClr val="0070C0"/>
              </a:solidFill>
            </a:endParaRPr>
          </a:p>
          <a:p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40000"/>
              </a:lnSpc>
            </a:pPr>
            <a:r>
              <a:rPr lang="en-US" sz="900" u="sng" dirty="0">
                <a:solidFill>
                  <a:srgbClr val="0070C0"/>
                </a:solidFill>
              </a:rPr>
              <a:t>Personal </a:t>
            </a:r>
            <a:r>
              <a:rPr lang="en-US" sz="900" dirty="0">
                <a:solidFill>
                  <a:srgbClr val="0070C0"/>
                </a:solidFill>
              </a:rPr>
              <a:t>– </a:t>
            </a:r>
            <a:r>
              <a:rPr lang="en-US" sz="900" dirty="0"/>
              <a:t> Make permanent 2017 individual income tax cuts;</a:t>
            </a:r>
          </a:p>
          <a:p>
            <a:r>
              <a:rPr lang="en-US" sz="900" dirty="0"/>
              <a:t>                    Exempt social security benefits from income tax. Ban tax on tips. </a:t>
            </a:r>
          </a:p>
          <a:p>
            <a:r>
              <a:rPr lang="en-US" sz="900" dirty="0"/>
              <a:t>                    Remove tax on overtime pay. Reinstate SALT deduction.</a:t>
            </a:r>
          </a:p>
          <a:p>
            <a:r>
              <a:rPr lang="en-US" sz="900" dirty="0"/>
              <a:t> </a:t>
            </a:r>
            <a:r>
              <a:rPr lang="en-US" sz="900" u="sng" dirty="0">
                <a:solidFill>
                  <a:srgbClr val="0070C0"/>
                </a:solidFill>
              </a:rPr>
              <a:t>Corporate:</a:t>
            </a:r>
          </a:p>
          <a:p>
            <a:r>
              <a:rPr lang="en-US" sz="900" dirty="0"/>
              <a:t>• Will further lower corporate tax rate from 21% to as low as 15% (for firms that</a:t>
            </a:r>
          </a:p>
          <a:p>
            <a:r>
              <a:rPr lang="en-US" sz="900" dirty="0"/>
              <a:t>   produce in the US).</a:t>
            </a:r>
          </a:p>
          <a:p>
            <a:r>
              <a:rPr lang="en-US" sz="900" dirty="0"/>
              <a:t>• Seek greater deregulation, especially in the oil and gas industry.  </a:t>
            </a:r>
          </a:p>
          <a:p>
            <a:pPr>
              <a:lnSpc>
                <a:spcPct val="80000"/>
              </a:lnSpc>
            </a:pPr>
            <a:endParaRPr lang="en-US" sz="900" dirty="0"/>
          </a:p>
          <a:p>
            <a:r>
              <a:rPr lang="en-US" sz="900" u="sng" dirty="0">
                <a:solidFill>
                  <a:srgbClr val="0070C0"/>
                </a:solidFill>
              </a:rPr>
              <a:t>Capital Gains: </a:t>
            </a:r>
          </a:p>
          <a:p>
            <a:r>
              <a:rPr lang="en-US" sz="900" dirty="0"/>
              <a:t>No new tax policies proposed.  Supports keeping tax on gains at 20%</a:t>
            </a:r>
          </a:p>
          <a:p>
            <a:endParaRPr lang="en-US" sz="900" dirty="0"/>
          </a:p>
          <a:p>
            <a:r>
              <a:rPr lang="en-US" sz="900" u="sng" dirty="0">
                <a:solidFill>
                  <a:srgbClr val="0070C0"/>
                </a:solidFill>
              </a:rPr>
              <a:t>Spending cuts</a:t>
            </a:r>
            <a:r>
              <a:rPr lang="en-US" sz="900" u="sng" dirty="0"/>
              <a:t>:  </a:t>
            </a:r>
          </a:p>
          <a:p>
            <a:r>
              <a:rPr lang="en-US" sz="900" dirty="0"/>
              <a:t>Slash outlays on foreign aid and the Inflation Reduction Act (IRA), especially its environmental programs. “Reduce waste &amp; fraud” from government spending.</a:t>
            </a:r>
          </a:p>
          <a:p>
            <a:r>
              <a:rPr lang="en-US" sz="900" dirty="0"/>
              <a:t>			        </a:t>
            </a:r>
          </a:p>
          <a:p>
            <a:r>
              <a:rPr lang="en-US" sz="900" u="sng" dirty="0">
                <a:solidFill>
                  <a:srgbClr val="0070C0"/>
                </a:solidFill>
              </a:rPr>
              <a:t>Tariffs &amp; Trade</a:t>
            </a:r>
            <a:r>
              <a:rPr lang="en-US" sz="900" dirty="0">
                <a:solidFill>
                  <a:srgbClr val="0070C0"/>
                </a:solidFill>
              </a:rPr>
              <a:t>:  </a:t>
            </a:r>
            <a:r>
              <a:rPr lang="en-US" sz="900" dirty="0"/>
              <a:t>Raise tariffs across the board</a:t>
            </a:r>
          </a:p>
          <a:p>
            <a:r>
              <a:rPr lang="en-US" sz="900" dirty="0"/>
              <a:t>• 10% - 20% tariff on ALL US imports (even from Canada and Mexico)</a:t>
            </a:r>
          </a:p>
          <a:p>
            <a:r>
              <a:rPr lang="en-US" sz="900" dirty="0"/>
              <a:t>• 60% tariff on US imports from China</a:t>
            </a:r>
          </a:p>
          <a:p>
            <a:r>
              <a:rPr lang="en-US" sz="900" dirty="0"/>
              <a:t>• As much as </a:t>
            </a:r>
            <a:r>
              <a:rPr lang="en-US" sz="900" dirty="0">
                <a:sym typeface="Wingdings" pitchFamily="2" charset="2"/>
              </a:rPr>
              <a:t>200% </a:t>
            </a:r>
            <a:r>
              <a:rPr lang="en-US" sz="900" dirty="0"/>
              <a:t>tariff on ALL Chinese motor vehicles imports made in Mexico</a:t>
            </a:r>
          </a:p>
          <a:p>
            <a:r>
              <a:rPr lang="en-US" sz="900" dirty="0"/>
              <a:t>• 100% tariff on imports from countries that seek to shun the dollar. </a:t>
            </a: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Monetary policy: </a:t>
            </a:r>
          </a:p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Trump seeks a role in setting interest rates policy; Unlikely to reappoint Powell. </a:t>
            </a:r>
          </a:p>
          <a:p>
            <a:pPr>
              <a:lnSpc>
                <a:spcPct val="80000"/>
              </a:lnSpc>
            </a:pP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00" u="sng" dirty="0">
                <a:solidFill>
                  <a:srgbClr val="0070C0"/>
                </a:solidFill>
              </a:rPr>
              <a:t>Foreign policy: </a:t>
            </a:r>
          </a:p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Will not protect NATO allies who fail to meet their targeted defense spending. </a:t>
            </a:r>
          </a:p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Has expressed little interest to support Taiwan in its conflict with China.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7C787-8883-6058-4C6C-CB9B68F816E0}"/>
              </a:ext>
            </a:extLst>
          </p:cNvPr>
          <p:cNvSpPr txBox="1"/>
          <p:nvPr/>
        </p:nvSpPr>
        <p:spPr>
          <a:xfrm>
            <a:off x="117226" y="142218"/>
            <a:ext cx="4670798" cy="4776013"/>
          </a:xfrm>
          <a:prstGeom prst="rect">
            <a:avLst/>
          </a:prstGeom>
          <a:solidFill>
            <a:schemeClr val="bg1"/>
          </a:solidFill>
          <a:ln w="50800" cmpd="dbl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           Vice President Kamala Harris</a:t>
            </a:r>
          </a:p>
          <a:p>
            <a:endParaRPr lang="en-US" sz="900" dirty="0">
              <a:solidFill>
                <a:srgbClr val="0070C0"/>
              </a:solidFill>
            </a:endParaRPr>
          </a:p>
          <a:p>
            <a:pPr>
              <a:lnSpc>
                <a:spcPct val="30000"/>
              </a:lnSpc>
            </a:pPr>
            <a:r>
              <a:rPr lang="en-US" sz="900" dirty="0">
                <a:solidFill>
                  <a:srgbClr val="0070C0"/>
                </a:solidFill>
              </a:rPr>
              <a:t>Trump Administration passed the Tax Cuts &amp; Jobs Act in 2017.</a:t>
            </a:r>
          </a:p>
          <a:p>
            <a:pPr>
              <a:lnSpc>
                <a:spcPct val="30000"/>
              </a:lnSpc>
            </a:pPr>
            <a:endParaRPr lang="en-US" sz="900" dirty="0">
              <a:solidFill>
                <a:srgbClr val="0070C0"/>
              </a:solidFill>
            </a:endParaRPr>
          </a:p>
          <a:p>
            <a:pPr>
              <a:lnSpc>
                <a:spcPct val="30000"/>
              </a:lnSpc>
            </a:pPr>
            <a:endParaRPr lang="en-US" sz="900" dirty="0">
              <a:solidFill>
                <a:srgbClr val="0070C0"/>
              </a:solidFill>
            </a:endParaRPr>
          </a:p>
          <a:p>
            <a:pPr>
              <a:lnSpc>
                <a:spcPct val="30000"/>
              </a:lnSpc>
            </a:pPr>
            <a:r>
              <a:rPr lang="en-US" sz="900" dirty="0"/>
              <a:t>  * Cut top personal tax rate (from 39.6% to 37%);  but it sunsets 12/31/25</a:t>
            </a:r>
          </a:p>
          <a:p>
            <a:r>
              <a:rPr lang="en-US" sz="900" dirty="0"/>
              <a:t>  * Corporate rate slashed (from 35% to 21%);  has no expiration</a:t>
            </a:r>
          </a:p>
          <a:p>
            <a:endParaRPr lang="en-US" sz="900" u="sng" dirty="0">
              <a:solidFill>
                <a:srgbClr val="0070C0"/>
              </a:solidFill>
            </a:endParaRPr>
          </a:p>
          <a:p>
            <a:r>
              <a:rPr lang="en-US" sz="900" u="sng" dirty="0">
                <a:solidFill>
                  <a:srgbClr val="0070C0"/>
                </a:solidFill>
              </a:rPr>
              <a:t>Personal</a:t>
            </a:r>
            <a:r>
              <a:rPr lang="en-US" sz="900" u="sng" dirty="0"/>
              <a:t> </a:t>
            </a:r>
            <a:r>
              <a:rPr lang="en-US" sz="900" dirty="0"/>
              <a:t>– Keep current tax rates for those making less than $400,000</a:t>
            </a:r>
          </a:p>
          <a:p>
            <a:r>
              <a:rPr lang="en-US" sz="900" dirty="0"/>
              <a:t>• Above $400,000, restore top tax rate to 39.6%.</a:t>
            </a:r>
          </a:p>
          <a:p>
            <a:r>
              <a:rPr lang="en-US" sz="900" dirty="0"/>
              <a:t>• Minimum 25% tax rate on wealthiest Americans (net worth above $100 million)</a:t>
            </a:r>
          </a:p>
          <a:p>
            <a:r>
              <a:rPr lang="en-US" sz="900" dirty="0"/>
              <a:t>  on broader definition of income (including unrealized capital gains).) </a:t>
            </a:r>
          </a:p>
          <a:p>
            <a:pPr>
              <a:lnSpc>
                <a:spcPct val="80000"/>
              </a:lnSpc>
            </a:pPr>
            <a:endParaRPr lang="en-US" sz="900" dirty="0"/>
          </a:p>
          <a:p>
            <a:r>
              <a:rPr lang="en-US" sz="900" u="sng" dirty="0">
                <a:solidFill>
                  <a:srgbClr val="0070C0"/>
                </a:solidFill>
              </a:rPr>
              <a:t>Capital Gains:</a:t>
            </a:r>
          </a:p>
          <a:p>
            <a:r>
              <a:rPr lang="en-US" sz="900" dirty="0"/>
              <a:t>• Raise capital gains from 20% to 28% on taxable income that exceeds $1 million, plus 5% </a:t>
            </a:r>
          </a:p>
          <a:p>
            <a:r>
              <a:rPr lang="en-US" sz="900" dirty="0"/>
              <a:t>   investment tax. </a:t>
            </a:r>
          </a:p>
          <a:p>
            <a:r>
              <a:rPr lang="en-US" sz="900" dirty="0"/>
              <a:t>   </a:t>
            </a:r>
          </a:p>
          <a:p>
            <a:r>
              <a:rPr lang="en-US" sz="900" u="sng" dirty="0">
                <a:solidFill>
                  <a:srgbClr val="0070C0"/>
                </a:solidFill>
              </a:rPr>
              <a:t>Tax reductions:</a:t>
            </a:r>
          </a:p>
          <a:p>
            <a:r>
              <a:rPr lang="en-US" sz="900" dirty="0"/>
              <a:t>• Expand child tax credit up to $3,600 per child; $6,000 for newborns in 1</a:t>
            </a:r>
            <a:r>
              <a:rPr lang="en-US" sz="900" baseline="30000" dirty="0"/>
              <a:t>st</a:t>
            </a:r>
            <a:r>
              <a:rPr lang="en-US" sz="900" dirty="0"/>
              <a:t> yr.</a:t>
            </a:r>
          </a:p>
          <a:p>
            <a:r>
              <a:rPr lang="en-US" sz="900" dirty="0"/>
              <a:t>• Ban tax on tips.</a:t>
            </a:r>
          </a:p>
          <a:p>
            <a:r>
              <a:rPr lang="en-US" sz="900" dirty="0"/>
              <a:t>• Provide tax deductions of up to $50,000 for small business start-ups.</a:t>
            </a:r>
          </a:p>
          <a:p>
            <a:endParaRPr lang="en-US" sz="900" dirty="0"/>
          </a:p>
          <a:p>
            <a:r>
              <a:rPr lang="en-US" sz="900" dirty="0">
                <a:solidFill>
                  <a:srgbClr val="0070C0"/>
                </a:solidFill>
              </a:rPr>
              <a:t> </a:t>
            </a:r>
            <a:r>
              <a:rPr lang="en-US" sz="900" u="sng" dirty="0">
                <a:solidFill>
                  <a:srgbClr val="0070C0"/>
                </a:solidFill>
              </a:rPr>
              <a:t>Corporate:</a:t>
            </a:r>
            <a:r>
              <a:rPr lang="en-US" sz="900" dirty="0">
                <a:solidFill>
                  <a:srgbClr val="0070C0"/>
                </a:solidFill>
              </a:rPr>
              <a:t> </a:t>
            </a:r>
          </a:p>
          <a:p>
            <a:r>
              <a:rPr lang="en-US" sz="900" dirty="0"/>
              <a:t>• Increase corporate tax rate from 21% to 28%</a:t>
            </a:r>
          </a:p>
          <a:p>
            <a:r>
              <a:rPr lang="en-US" sz="900" dirty="0"/>
              <a:t>• Raise minimum tax rate on largest firms ($1 bill profits) 15% to 21%</a:t>
            </a:r>
          </a:p>
          <a:p>
            <a:endParaRPr lang="en-US" sz="900" dirty="0"/>
          </a:p>
          <a:p>
            <a:r>
              <a:rPr lang="en-US" sz="900" u="sng" dirty="0">
                <a:solidFill>
                  <a:srgbClr val="0070C0"/>
                </a:solidFill>
              </a:rPr>
              <a:t>Spending cuts</a:t>
            </a:r>
            <a:r>
              <a:rPr lang="en-US" sz="900" dirty="0">
                <a:solidFill>
                  <a:srgbClr val="0070C0"/>
                </a:solidFill>
              </a:rPr>
              <a:t>: </a:t>
            </a:r>
          </a:p>
          <a:p>
            <a:r>
              <a:rPr lang="en-US" sz="900" dirty="0"/>
              <a:t>Medicare to further negotiate reductions on prescription drugs.</a:t>
            </a:r>
          </a:p>
          <a:p>
            <a:r>
              <a:rPr lang="en-US" sz="900" dirty="0"/>
              <a:t> 				 </a:t>
            </a:r>
          </a:p>
          <a:p>
            <a:r>
              <a:rPr lang="en-US" sz="900" u="sng" dirty="0">
                <a:solidFill>
                  <a:srgbClr val="0070C0"/>
                </a:solidFill>
              </a:rPr>
              <a:t>Tariffs:</a:t>
            </a:r>
            <a:r>
              <a:rPr lang="en-US" sz="900" dirty="0">
                <a:solidFill>
                  <a:srgbClr val="0070C0"/>
                </a:solidFill>
              </a:rPr>
              <a:t>  </a:t>
            </a:r>
            <a:r>
              <a:rPr lang="en-US" sz="900" dirty="0"/>
              <a:t>Did not yet release her own detailed proposal, but has largely aligned herself to Biden’s policy on certain Chinese imports</a:t>
            </a:r>
            <a:r>
              <a:rPr lang="en-US" sz="900" b="0" dirty="0"/>
              <a:t> </a:t>
            </a:r>
            <a:r>
              <a:rPr lang="en-US" sz="900" dirty="0"/>
              <a:t>(e.g., </a:t>
            </a:r>
            <a:r>
              <a:rPr lang="en-US" sz="9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100% tariff on electric cars and 50% rate on solar panels.)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00" dirty="0"/>
              <a:t>•</a:t>
            </a:r>
            <a:r>
              <a:rPr lang="en-US" sz="900" dirty="0">
                <a:solidFill>
                  <a:srgbClr val="0070C0"/>
                </a:solidFill>
              </a:rPr>
              <a:t> </a:t>
            </a:r>
            <a:r>
              <a:rPr lang="en-US" sz="900" dirty="0"/>
              <a:t>Undo those Trump tariffs viewed as nonstrategic &amp; inflationary.</a:t>
            </a:r>
          </a:p>
          <a:p>
            <a:pPr>
              <a:lnSpc>
                <a:spcPct val="80000"/>
              </a:lnSpc>
            </a:pPr>
            <a:endParaRPr lang="en-US" sz="900" dirty="0"/>
          </a:p>
          <a:p>
            <a:r>
              <a:rPr lang="en-US" sz="900" u="sng" dirty="0">
                <a:solidFill>
                  <a:srgbClr val="0070C0"/>
                </a:solidFill>
              </a:rPr>
              <a:t>Foreign policy:  </a:t>
            </a:r>
            <a:r>
              <a:rPr lang="en-US" sz="900" dirty="0"/>
              <a:t>•</a:t>
            </a:r>
            <a:r>
              <a:rPr lang="en-US" sz="900" dirty="0">
                <a:solidFill>
                  <a:srgbClr val="0070C0"/>
                </a:solidFill>
              </a:rPr>
              <a:t> </a:t>
            </a:r>
            <a:r>
              <a:rPr lang="en-US" sz="900" dirty="0"/>
              <a:t>Firmly opposes Russia’s actions in Ukraine  • Pledges to defend Taiwan from Chinese attack, but doesn’t support Taiwan’s independence.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446B8-A597-800D-89CE-0CAE5043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770" y="166693"/>
            <a:ext cx="792088" cy="912418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2F4E9F-8E2F-52FD-6C92-8630082F0BF3}"/>
              </a:ext>
            </a:extLst>
          </p:cNvPr>
          <p:cNvSpPr txBox="1"/>
          <p:nvPr/>
        </p:nvSpPr>
        <p:spPr>
          <a:xfrm>
            <a:off x="7226961" y="4928056"/>
            <a:ext cx="17819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</a:rPr>
              <a:t>The Economic Outlook Group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8BD995-9D96-0582-E98F-3ED4C4DCE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908" y="166693"/>
            <a:ext cx="831168" cy="9124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2451EB-1872-B8D4-2FE1-3BB15AB7DE92}"/>
              </a:ext>
            </a:extLst>
          </p:cNvPr>
          <p:cNvSpPr/>
          <p:nvPr/>
        </p:nvSpPr>
        <p:spPr bwMode="auto">
          <a:xfrm>
            <a:off x="141250" y="386796"/>
            <a:ext cx="3747056" cy="5040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680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DE2EF5-A001-AD4C-FA4C-0729E2E5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5486"/>
            <a:ext cx="885698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4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30650-36F2-6637-E215-7092C500C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3478"/>
            <a:ext cx="885698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07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F78B3D-7BB4-D276-F2D8-CFB80BC61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5486"/>
            <a:ext cx="835292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58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12A462-269F-A077-ABE5-6089EC2E2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3478"/>
            <a:ext cx="885698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21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209A9-B434-47FB-A2B8-D4743728C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3478"/>
            <a:ext cx="878497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6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80167-9689-C852-1B2B-A1E1E8C2E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3478"/>
            <a:ext cx="864096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4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82864"/>
            </a:gs>
            <a:gs pos="100000">
              <a:srgbClr val="4B4BC3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Google Shape;275;p26"/>
          <p:cNvSpPr>
            <a:spLocks noChangeArrowheads="1"/>
          </p:cNvSpPr>
          <p:nvPr/>
        </p:nvSpPr>
        <p:spPr bwMode="auto">
          <a:xfrm>
            <a:off x="1588" y="1236663"/>
            <a:ext cx="9144000" cy="1217612"/>
          </a:xfrm>
          <a:prstGeom prst="rect">
            <a:avLst/>
          </a:prstGeom>
          <a:gradFill rotWithShape="0">
            <a:gsLst>
              <a:gs pos="0">
                <a:srgbClr val="1489C7"/>
              </a:gs>
              <a:gs pos="100000">
                <a:srgbClr val="FFFFFF">
                  <a:alpha val="0"/>
                </a:srgbClr>
              </a:gs>
            </a:gsLst>
            <a:lin ang="0"/>
          </a:gra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84" charset="0"/>
              <a:buNone/>
            </a:pPr>
            <a:endParaRPr lang="en-US" sz="1400" b="0" dirty="0">
              <a:solidFill>
                <a:srgbClr val="000000"/>
              </a:solidFill>
              <a:latin typeface="Arial" pitchFamily="84" charset="0"/>
              <a:ea typeface="Arial" pitchFamily="84" charset="0"/>
              <a:cs typeface="Arial" pitchFamily="84" charset="0"/>
              <a:sym typeface="Arial" pitchFamily="84" charset="0"/>
            </a:endParaRPr>
          </a:p>
        </p:txBody>
      </p:sp>
      <p:sp>
        <p:nvSpPr>
          <p:cNvPr id="823300" name="Google Shape;277;p26"/>
          <p:cNvSpPr>
            <a:spLocks noChangeArrowheads="1"/>
          </p:cNvSpPr>
          <p:nvPr/>
        </p:nvSpPr>
        <p:spPr bwMode="auto">
          <a:xfrm>
            <a:off x="2699792" y="3002016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 pitchFamily="84" charset="0"/>
              <a:buNone/>
            </a:pPr>
            <a:r>
              <a:rPr lang="en-US" sz="1400" dirty="0">
                <a:solidFill>
                  <a:srgbClr val="FFFFFF"/>
                </a:solidFill>
                <a:latin typeface="Baskerville" pitchFamily="84" charset="0"/>
                <a:ea typeface="Roboto" charset="0"/>
                <a:cs typeface="Roboto" charset="0"/>
              </a:rPr>
              <a:t>       QUESTIONS OR COMMENTS?</a:t>
            </a:r>
            <a:endParaRPr lang="en-US" sz="1400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  <a:sym typeface="Roboto" charset="0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 pitchFamily="84" charset="0"/>
              <a:buNone/>
            </a:pPr>
            <a:r>
              <a:rPr lang="en-US" sz="1400" b="0" dirty="0">
                <a:solidFill>
                  <a:srgbClr val="FFFFFF"/>
                </a:solidFill>
                <a:latin typeface="Baskerville" pitchFamily="84" charset="0"/>
                <a:ea typeface="Roboto Light" charset="0"/>
                <a:cs typeface="Roboto Light" charset="0"/>
              </a:rPr>
              <a:t>     </a:t>
            </a:r>
            <a:r>
              <a:rPr lang="en-US" sz="1400" b="0" dirty="0">
                <a:solidFill>
                  <a:srgbClr val="FFFFFF"/>
                </a:solidFill>
                <a:latin typeface="Times New Roman" panose="02020603050405020304" pitchFamily="18" charset="0"/>
                <a:ea typeface="Roboto Light" charset="0"/>
                <a:cs typeface="Times New Roman" panose="02020603050405020304" pitchFamily="18" charset="0"/>
              </a:rPr>
              <a:t>bbaum@EconomicOutlookGroup.com</a:t>
            </a:r>
            <a:endParaRPr lang="en-US" sz="1600" b="0" dirty="0">
              <a:solidFill>
                <a:srgbClr val="FFFFFF"/>
              </a:solidFill>
              <a:latin typeface="Times New Roman" panose="02020603050405020304" pitchFamily="18" charset="0"/>
              <a:ea typeface="Roboto Light" charset="0"/>
              <a:cs typeface="Times New Roman" panose="02020603050405020304" pitchFamily="18" charset="0"/>
              <a:sym typeface="Roboto Light" charset="0"/>
            </a:endParaRPr>
          </a:p>
        </p:txBody>
      </p:sp>
      <p:cxnSp>
        <p:nvCxnSpPr>
          <p:cNvPr id="823301" name="Google Shape;278;p26"/>
          <p:cNvCxnSpPr>
            <a:cxnSpLocks noChangeShapeType="1"/>
          </p:cNvCxnSpPr>
          <p:nvPr/>
        </p:nvCxnSpPr>
        <p:spPr bwMode="auto">
          <a:xfrm>
            <a:off x="15875" y="1168400"/>
            <a:ext cx="9136063" cy="0"/>
          </a:xfrm>
          <a:prstGeom prst="straightConnector1">
            <a:avLst/>
          </a:prstGeom>
          <a:noFill/>
          <a:ln w="28575">
            <a:solidFill>
              <a:srgbClr val="00CCFF"/>
            </a:solidFill>
            <a:round/>
            <a:headEnd/>
            <a:tailEnd/>
          </a:ln>
        </p:spPr>
      </p:cxnSp>
      <p:cxnSp>
        <p:nvCxnSpPr>
          <p:cNvPr id="823302" name="Google Shape;279;p26"/>
          <p:cNvCxnSpPr>
            <a:cxnSpLocks noChangeShapeType="1"/>
          </p:cNvCxnSpPr>
          <p:nvPr/>
        </p:nvCxnSpPr>
        <p:spPr bwMode="auto">
          <a:xfrm>
            <a:off x="15875" y="2527300"/>
            <a:ext cx="9136063" cy="0"/>
          </a:xfrm>
          <a:prstGeom prst="straightConnector1">
            <a:avLst/>
          </a:prstGeom>
          <a:noFill/>
          <a:ln w="28575">
            <a:solidFill>
              <a:srgbClr val="00CCFF"/>
            </a:solidFill>
            <a:round/>
            <a:headEnd/>
            <a:tailEnd/>
          </a:ln>
        </p:spPr>
      </p:cxnSp>
      <p:pic>
        <p:nvPicPr>
          <p:cNvPr id="823303" name="Google Shape;280;p2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1404938"/>
            <a:ext cx="7723188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F44289-46C3-4150-BC97-ABE8753010A6}"/>
              </a:ext>
            </a:extLst>
          </p:cNvPr>
          <p:cNvSpPr/>
          <p:nvPr/>
        </p:nvSpPr>
        <p:spPr bwMode="auto">
          <a:xfrm>
            <a:off x="4536636" y="411510"/>
            <a:ext cx="4499860" cy="3672407"/>
          </a:xfrm>
          <a:prstGeom prst="rect">
            <a:avLst/>
          </a:prstGeom>
          <a:solidFill>
            <a:schemeClr val="bg1"/>
          </a:solidFill>
          <a:ln w="47625" cap="flat" cmpd="sng" algn="ctr">
            <a:solidFill>
              <a:srgbClr val="8F060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A39DBB-A38A-6867-2321-BB7F81E7DCD3}"/>
              </a:ext>
            </a:extLst>
          </p:cNvPr>
          <p:cNvSpPr/>
          <p:nvPr/>
        </p:nvSpPr>
        <p:spPr bwMode="auto">
          <a:xfrm>
            <a:off x="107504" y="411510"/>
            <a:ext cx="4338802" cy="3672407"/>
          </a:xfrm>
          <a:prstGeom prst="rect">
            <a:avLst/>
          </a:prstGeom>
          <a:solidFill>
            <a:schemeClr val="bg1"/>
          </a:solidFill>
          <a:ln w="63500" cap="flat" cmpd="sng" algn="ctr">
            <a:solidFill>
              <a:srgbClr val="8F060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A92EE-4B53-2AEB-1E7A-A640C372A510}"/>
              </a:ext>
            </a:extLst>
          </p:cNvPr>
          <p:cNvSpPr txBox="1"/>
          <p:nvPr/>
        </p:nvSpPr>
        <p:spPr>
          <a:xfrm>
            <a:off x="800741" y="473645"/>
            <a:ext cx="2983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Real GDP growth by states: 2Q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6682D-6FF4-3638-EA9B-F36C559D42C8}"/>
              </a:ext>
            </a:extLst>
          </p:cNvPr>
          <p:cNvSpPr txBox="1"/>
          <p:nvPr/>
        </p:nvSpPr>
        <p:spPr>
          <a:xfrm>
            <a:off x="4932040" y="433826"/>
            <a:ext cx="348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Personal income growth by states: 2Q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0638A-AAE7-887D-E82A-4A71E8B8FA11}"/>
              </a:ext>
            </a:extLst>
          </p:cNvPr>
          <p:cNvSpPr txBox="1"/>
          <p:nvPr/>
        </p:nvSpPr>
        <p:spPr>
          <a:xfrm>
            <a:off x="202200" y="4876006"/>
            <a:ext cx="17540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Source: Bureau of Economic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83C13-D3E1-73A5-A7BD-780240B4E033}"/>
              </a:ext>
            </a:extLst>
          </p:cNvPr>
          <p:cNvSpPr txBox="1"/>
          <p:nvPr/>
        </p:nvSpPr>
        <p:spPr>
          <a:xfrm>
            <a:off x="7443537" y="4908884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charset="0"/>
                <a:ea typeface="ＭＳ Ｐゴシック" charset="0"/>
              </a:rPr>
              <a:t>The Economic Outlook Group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B903E-B67E-B369-119B-C72D0CC1F7A1}"/>
              </a:ext>
            </a:extLst>
          </p:cNvPr>
          <p:cNvSpPr/>
          <p:nvPr/>
        </p:nvSpPr>
        <p:spPr bwMode="auto">
          <a:xfrm>
            <a:off x="197834" y="3867894"/>
            <a:ext cx="1205814" cy="1440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3AA109-1C64-54D4-8103-B48B45075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8" y="843557"/>
            <a:ext cx="4234844" cy="3187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B123BB-5D3E-3774-3523-7E5AECFBF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442" y="843556"/>
            <a:ext cx="4465054" cy="31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37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CE2F3E-3B80-8F7F-FA2E-903A931875EC}"/>
              </a:ext>
            </a:extLst>
          </p:cNvPr>
          <p:cNvSpPr txBox="1"/>
          <p:nvPr/>
        </p:nvSpPr>
        <p:spPr>
          <a:xfrm>
            <a:off x="7380312" y="4803998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solidFill>
                <a:schemeClr val="bg1"/>
              </a:solidFill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A24058-7BFE-7F96-7D89-F468462446D7}"/>
              </a:ext>
            </a:extLst>
          </p:cNvPr>
          <p:cNvGrpSpPr/>
          <p:nvPr/>
        </p:nvGrpSpPr>
        <p:grpSpPr>
          <a:xfrm>
            <a:off x="467544" y="483518"/>
            <a:ext cx="8208912" cy="4176463"/>
            <a:chOff x="467544" y="483518"/>
            <a:chExt cx="8208912" cy="417646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1631297-446F-2C5A-526E-38DDB53409E5}"/>
                </a:ext>
              </a:extLst>
            </p:cNvPr>
            <p:cNvGrpSpPr/>
            <p:nvPr/>
          </p:nvGrpSpPr>
          <p:grpSpPr>
            <a:xfrm>
              <a:off x="467544" y="483518"/>
              <a:ext cx="8208912" cy="4176463"/>
              <a:chOff x="467544" y="483518"/>
              <a:chExt cx="8208912" cy="417646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D0E0E5F4-EAD8-52E0-2F9F-F3FBB94C7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544" y="483518"/>
                <a:ext cx="8208912" cy="4176463"/>
              </a:xfrm>
              <a:prstGeom prst="rect">
                <a:avLst/>
              </a:prstGeom>
              <a:ln w="69850" cmpd="tri">
                <a:solidFill>
                  <a:srgbClr val="C00000"/>
                </a:solidFill>
              </a:ln>
            </p:spPr>
          </p:pic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E1321C34-D44A-CFC5-EFD9-325DB2AE934C}"/>
                  </a:ext>
                </a:extLst>
              </p:cNvPr>
              <p:cNvSpPr/>
              <p:nvPr/>
            </p:nvSpPr>
            <p:spPr bwMode="auto">
              <a:xfrm>
                <a:off x="7951524" y="4114800"/>
                <a:ext cx="580155" cy="514350"/>
              </a:xfrm>
              <a:custGeom>
                <a:avLst/>
                <a:gdLst>
                  <a:gd name="connsiteX0" fmla="*/ 490 w 580155"/>
                  <a:gd name="connsiteY0" fmla="*/ 81643 h 514350"/>
                  <a:gd name="connsiteX1" fmla="*/ 8655 w 580155"/>
                  <a:gd name="connsiteY1" fmla="*/ 187779 h 514350"/>
                  <a:gd name="connsiteX2" fmla="*/ 16819 w 580155"/>
                  <a:gd name="connsiteY2" fmla="*/ 473529 h 514350"/>
                  <a:gd name="connsiteX3" fmla="*/ 65805 w 580155"/>
                  <a:gd name="connsiteY3" fmla="*/ 489857 h 514350"/>
                  <a:gd name="connsiteX4" fmla="*/ 212762 w 580155"/>
                  <a:gd name="connsiteY4" fmla="*/ 498021 h 514350"/>
                  <a:gd name="connsiteX5" fmla="*/ 335226 w 580155"/>
                  <a:gd name="connsiteY5" fmla="*/ 514350 h 514350"/>
                  <a:gd name="connsiteX6" fmla="*/ 465855 w 580155"/>
                  <a:gd name="connsiteY6" fmla="*/ 506186 h 514350"/>
                  <a:gd name="connsiteX7" fmla="*/ 531169 w 580155"/>
                  <a:gd name="connsiteY7" fmla="*/ 465364 h 514350"/>
                  <a:gd name="connsiteX8" fmla="*/ 555662 w 580155"/>
                  <a:gd name="connsiteY8" fmla="*/ 391886 h 514350"/>
                  <a:gd name="connsiteX9" fmla="*/ 563826 w 580155"/>
                  <a:gd name="connsiteY9" fmla="*/ 367393 h 514350"/>
                  <a:gd name="connsiteX10" fmla="*/ 580155 w 580155"/>
                  <a:gd name="connsiteY10" fmla="*/ 261257 h 514350"/>
                  <a:gd name="connsiteX11" fmla="*/ 563826 w 580155"/>
                  <a:gd name="connsiteY11" fmla="*/ 130629 h 514350"/>
                  <a:gd name="connsiteX12" fmla="*/ 547497 w 580155"/>
                  <a:gd name="connsiteY12" fmla="*/ 81643 h 514350"/>
                  <a:gd name="connsiteX13" fmla="*/ 474019 w 580155"/>
                  <a:gd name="connsiteY13" fmla="*/ 48986 h 514350"/>
                  <a:gd name="connsiteX14" fmla="*/ 449526 w 580155"/>
                  <a:gd name="connsiteY14" fmla="*/ 40821 h 514350"/>
                  <a:gd name="connsiteX15" fmla="*/ 425033 w 580155"/>
                  <a:gd name="connsiteY15" fmla="*/ 24493 h 514350"/>
                  <a:gd name="connsiteX16" fmla="*/ 335226 w 580155"/>
                  <a:gd name="connsiteY16" fmla="*/ 0 h 514350"/>
                  <a:gd name="connsiteX17" fmla="*/ 73969 w 580155"/>
                  <a:gd name="connsiteY17" fmla="*/ 16329 h 514350"/>
                  <a:gd name="connsiteX18" fmla="*/ 49476 w 580155"/>
                  <a:gd name="connsiteY18" fmla="*/ 24493 h 514350"/>
                  <a:gd name="connsiteX19" fmla="*/ 24983 w 580155"/>
                  <a:gd name="connsiteY19" fmla="*/ 40821 h 514350"/>
                  <a:gd name="connsiteX20" fmla="*/ 490 w 580155"/>
                  <a:gd name="connsiteY20" fmla="*/ 81643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0155" h="514350">
                    <a:moveTo>
                      <a:pt x="490" y="81643"/>
                    </a:moveTo>
                    <a:cubicBezTo>
                      <a:pt x="-2231" y="106136"/>
                      <a:pt x="7178" y="152327"/>
                      <a:pt x="8655" y="187779"/>
                    </a:cubicBezTo>
                    <a:cubicBezTo>
                      <a:pt x="12622" y="282985"/>
                      <a:pt x="-894" y="379901"/>
                      <a:pt x="16819" y="473529"/>
                    </a:cubicBezTo>
                    <a:cubicBezTo>
                      <a:pt x="20019" y="490441"/>
                      <a:pt x="48620" y="488902"/>
                      <a:pt x="65805" y="489857"/>
                    </a:cubicBezTo>
                    <a:lnTo>
                      <a:pt x="212762" y="498021"/>
                    </a:lnTo>
                    <a:cubicBezTo>
                      <a:pt x="226862" y="500035"/>
                      <a:pt x="324666" y="514350"/>
                      <a:pt x="335226" y="514350"/>
                    </a:cubicBezTo>
                    <a:cubicBezTo>
                      <a:pt x="378854" y="514350"/>
                      <a:pt x="422312" y="508907"/>
                      <a:pt x="465855" y="506186"/>
                    </a:cubicBezTo>
                    <a:cubicBezTo>
                      <a:pt x="524149" y="486754"/>
                      <a:pt x="505293" y="504178"/>
                      <a:pt x="531169" y="465364"/>
                    </a:cubicBezTo>
                    <a:lnTo>
                      <a:pt x="555662" y="391886"/>
                    </a:lnTo>
                    <a:cubicBezTo>
                      <a:pt x="558383" y="383722"/>
                      <a:pt x="562138" y="375832"/>
                      <a:pt x="563826" y="367393"/>
                    </a:cubicBezTo>
                    <a:cubicBezTo>
                      <a:pt x="576293" y="305056"/>
                      <a:pt x="570269" y="340341"/>
                      <a:pt x="580155" y="261257"/>
                    </a:cubicBezTo>
                    <a:cubicBezTo>
                      <a:pt x="576272" y="218549"/>
                      <a:pt x="575328" y="172803"/>
                      <a:pt x="563826" y="130629"/>
                    </a:cubicBezTo>
                    <a:cubicBezTo>
                      <a:pt x="559297" y="114024"/>
                      <a:pt x="561818" y="91191"/>
                      <a:pt x="547497" y="81643"/>
                    </a:cubicBezTo>
                    <a:cubicBezTo>
                      <a:pt x="508683" y="55765"/>
                      <a:pt x="532316" y="68418"/>
                      <a:pt x="474019" y="48986"/>
                    </a:cubicBezTo>
                    <a:cubicBezTo>
                      <a:pt x="465855" y="46265"/>
                      <a:pt x="456687" y="45595"/>
                      <a:pt x="449526" y="40821"/>
                    </a:cubicBezTo>
                    <a:cubicBezTo>
                      <a:pt x="441362" y="35378"/>
                      <a:pt x="434000" y="28478"/>
                      <a:pt x="425033" y="24493"/>
                    </a:cubicBezTo>
                    <a:cubicBezTo>
                      <a:pt x="391130" y="9425"/>
                      <a:pt x="370152" y="6985"/>
                      <a:pt x="335226" y="0"/>
                    </a:cubicBezTo>
                    <a:cubicBezTo>
                      <a:pt x="241366" y="3476"/>
                      <a:pt x="160386" y="-5276"/>
                      <a:pt x="73969" y="16329"/>
                    </a:cubicBezTo>
                    <a:cubicBezTo>
                      <a:pt x="65620" y="18416"/>
                      <a:pt x="57173" y="20644"/>
                      <a:pt x="49476" y="24493"/>
                    </a:cubicBezTo>
                    <a:cubicBezTo>
                      <a:pt x="40700" y="28881"/>
                      <a:pt x="33147" y="35378"/>
                      <a:pt x="24983" y="40821"/>
                    </a:cubicBezTo>
                    <a:cubicBezTo>
                      <a:pt x="14385" y="72617"/>
                      <a:pt x="3211" y="57150"/>
                      <a:pt x="490" y="81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F6A0A02-8E2B-B9AA-E6F3-9013E5FD4A30}"/>
                </a:ext>
              </a:extLst>
            </p:cNvPr>
            <p:cNvSpPr/>
            <p:nvPr/>
          </p:nvSpPr>
          <p:spPr bwMode="auto">
            <a:xfrm>
              <a:off x="2441130" y="994095"/>
              <a:ext cx="1765949" cy="201336"/>
            </a:xfrm>
            <a:custGeom>
              <a:avLst/>
              <a:gdLst>
                <a:gd name="connsiteX0" fmla="*/ 4261 w 1765949"/>
                <a:gd name="connsiteY0" fmla="*/ 33556 h 201336"/>
                <a:gd name="connsiteX1" fmla="*/ 66 w 1765949"/>
                <a:gd name="connsiteY1" fmla="*/ 62918 h 201336"/>
                <a:gd name="connsiteX2" fmla="*/ 4261 w 1765949"/>
                <a:gd name="connsiteY2" fmla="*/ 167780 h 201336"/>
                <a:gd name="connsiteX3" fmla="*/ 29428 w 1765949"/>
                <a:gd name="connsiteY3" fmla="*/ 180364 h 201336"/>
                <a:gd name="connsiteX4" fmla="*/ 96540 w 1765949"/>
                <a:gd name="connsiteY4" fmla="*/ 184558 h 201336"/>
                <a:gd name="connsiteX5" fmla="*/ 218180 w 1765949"/>
                <a:gd name="connsiteY5" fmla="*/ 192947 h 201336"/>
                <a:gd name="connsiteX6" fmla="*/ 293681 w 1765949"/>
                <a:gd name="connsiteY6" fmla="*/ 188753 h 201336"/>
                <a:gd name="connsiteX7" fmla="*/ 398543 w 1765949"/>
                <a:gd name="connsiteY7" fmla="*/ 192947 h 201336"/>
                <a:gd name="connsiteX8" fmla="*/ 411127 w 1765949"/>
                <a:gd name="connsiteY8" fmla="*/ 188753 h 201336"/>
                <a:gd name="connsiteX9" fmla="*/ 595685 w 1765949"/>
                <a:gd name="connsiteY9" fmla="*/ 184558 h 201336"/>
                <a:gd name="connsiteX10" fmla="*/ 906077 w 1765949"/>
                <a:gd name="connsiteY10" fmla="*/ 188753 h 201336"/>
                <a:gd name="connsiteX11" fmla="*/ 1061274 w 1765949"/>
                <a:gd name="connsiteY11" fmla="*/ 188753 h 201336"/>
                <a:gd name="connsiteX12" fmla="*/ 1409417 w 1765949"/>
                <a:gd name="connsiteY12" fmla="*/ 192947 h 201336"/>
                <a:gd name="connsiteX13" fmla="*/ 1447167 w 1765949"/>
                <a:gd name="connsiteY13" fmla="*/ 197142 h 201336"/>
                <a:gd name="connsiteX14" fmla="*/ 1560419 w 1765949"/>
                <a:gd name="connsiteY14" fmla="*/ 201336 h 201336"/>
                <a:gd name="connsiteX15" fmla="*/ 1728198 w 1765949"/>
                <a:gd name="connsiteY15" fmla="*/ 197142 h 201336"/>
                <a:gd name="connsiteX16" fmla="*/ 1753365 w 1765949"/>
                <a:gd name="connsiteY16" fmla="*/ 192947 h 201336"/>
                <a:gd name="connsiteX17" fmla="*/ 1765949 w 1765949"/>
                <a:gd name="connsiteY17" fmla="*/ 184558 h 201336"/>
                <a:gd name="connsiteX18" fmla="*/ 1761754 w 1765949"/>
                <a:gd name="connsiteY18" fmla="*/ 130030 h 201336"/>
                <a:gd name="connsiteX19" fmla="*/ 1757560 w 1765949"/>
                <a:gd name="connsiteY19" fmla="*/ 113252 h 201336"/>
                <a:gd name="connsiteX20" fmla="*/ 1744976 w 1765949"/>
                <a:gd name="connsiteY20" fmla="*/ 83890 h 201336"/>
                <a:gd name="connsiteX21" fmla="*/ 1736587 w 1765949"/>
                <a:gd name="connsiteY21" fmla="*/ 71307 h 201336"/>
                <a:gd name="connsiteX22" fmla="*/ 1719809 w 1765949"/>
                <a:gd name="connsiteY22" fmla="*/ 50334 h 201336"/>
                <a:gd name="connsiteX23" fmla="*/ 1707226 w 1765949"/>
                <a:gd name="connsiteY23" fmla="*/ 37751 h 201336"/>
                <a:gd name="connsiteX24" fmla="*/ 1682059 w 1765949"/>
                <a:gd name="connsiteY24" fmla="*/ 20973 h 201336"/>
                <a:gd name="connsiteX25" fmla="*/ 1585586 w 1765949"/>
                <a:gd name="connsiteY25" fmla="*/ 8389 h 201336"/>
                <a:gd name="connsiteX26" fmla="*/ 889299 w 1765949"/>
                <a:gd name="connsiteY26" fmla="*/ 0 h 201336"/>
                <a:gd name="connsiteX27" fmla="*/ 675380 w 1765949"/>
                <a:gd name="connsiteY27" fmla="*/ 4195 h 201336"/>
                <a:gd name="connsiteX28" fmla="*/ 654408 w 1765949"/>
                <a:gd name="connsiteY28" fmla="*/ 0 h 201336"/>
                <a:gd name="connsiteX29" fmla="*/ 625046 w 1765949"/>
                <a:gd name="connsiteY29" fmla="*/ 4195 h 201336"/>
                <a:gd name="connsiteX30" fmla="*/ 553740 w 1765949"/>
                <a:gd name="connsiteY30" fmla="*/ 8389 h 201336"/>
                <a:gd name="connsiteX31" fmla="*/ 461461 w 1765949"/>
                <a:gd name="connsiteY31" fmla="*/ 12584 h 201336"/>
                <a:gd name="connsiteX32" fmla="*/ 402738 w 1765949"/>
                <a:gd name="connsiteY32" fmla="*/ 16778 h 201336"/>
                <a:gd name="connsiteX33" fmla="*/ 306264 w 1765949"/>
                <a:gd name="connsiteY33" fmla="*/ 20973 h 201336"/>
                <a:gd name="connsiteX34" fmla="*/ 201402 w 1765949"/>
                <a:gd name="connsiteY34" fmla="*/ 29362 h 201336"/>
                <a:gd name="connsiteX35" fmla="*/ 159457 w 1765949"/>
                <a:gd name="connsiteY35" fmla="*/ 25167 h 201336"/>
                <a:gd name="connsiteX36" fmla="*/ 138485 w 1765949"/>
                <a:gd name="connsiteY36" fmla="*/ 29362 h 201336"/>
                <a:gd name="connsiteX37" fmla="*/ 21039 w 1765949"/>
                <a:gd name="connsiteY37" fmla="*/ 33556 h 201336"/>
                <a:gd name="connsiteX38" fmla="*/ 4261 w 1765949"/>
                <a:gd name="connsiteY38" fmla="*/ 33556 h 20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765949" h="201336">
                  <a:moveTo>
                    <a:pt x="4261" y="33556"/>
                  </a:moveTo>
                  <a:cubicBezTo>
                    <a:pt x="765" y="38450"/>
                    <a:pt x="66" y="53031"/>
                    <a:pt x="66" y="62918"/>
                  </a:cubicBezTo>
                  <a:cubicBezTo>
                    <a:pt x="66" y="97900"/>
                    <a:pt x="-866" y="133176"/>
                    <a:pt x="4261" y="167780"/>
                  </a:cubicBezTo>
                  <a:cubicBezTo>
                    <a:pt x="4955" y="172467"/>
                    <a:pt x="25716" y="179973"/>
                    <a:pt x="29428" y="180364"/>
                  </a:cubicBezTo>
                  <a:cubicBezTo>
                    <a:pt x="51719" y="182710"/>
                    <a:pt x="74169" y="183160"/>
                    <a:pt x="96540" y="184558"/>
                  </a:cubicBezTo>
                  <a:cubicBezTo>
                    <a:pt x="146223" y="192840"/>
                    <a:pt x="140587" y="192947"/>
                    <a:pt x="218180" y="192947"/>
                  </a:cubicBezTo>
                  <a:cubicBezTo>
                    <a:pt x="243386" y="192947"/>
                    <a:pt x="268514" y="190151"/>
                    <a:pt x="293681" y="188753"/>
                  </a:cubicBezTo>
                  <a:cubicBezTo>
                    <a:pt x="328635" y="190151"/>
                    <a:pt x="363561" y="192947"/>
                    <a:pt x="398543" y="192947"/>
                  </a:cubicBezTo>
                  <a:cubicBezTo>
                    <a:pt x="402964" y="192947"/>
                    <a:pt x="406710" y="188941"/>
                    <a:pt x="411127" y="188753"/>
                  </a:cubicBezTo>
                  <a:cubicBezTo>
                    <a:pt x="472607" y="186137"/>
                    <a:pt x="534166" y="185956"/>
                    <a:pt x="595685" y="184558"/>
                  </a:cubicBezTo>
                  <a:lnTo>
                    <a:pt x="906077" y="188753"/>
                  </a:lnTo>
                  <a:cubicBezTo>
                    <a:pt x="1054459" y="191579"/>
                    <a:pt x="991399" y="200397"/>
                    <a:pt x="1061274" y="188753"/>
                  </a:cubicBezTo>
                  <a:lnTo>
                    <a:pt x="1409417" y="192947"/>
                  </a:lnTo>
                  <a:cubicBezTo>
                    <a:pt x="1422075" y="193222"/>
                    <a:pt x="1434526" y="196440"/>
                    <a:pt x="1447167" y="197142"/>
                  </a:cubicBezTo>
                  <a:cubicBezTo>
                    <a:pt x="1484885" y="199237"/>
                    <a:pt x="1522668" y="199938"/>
                    <a:pt x="1560419" y="201336"/>
                  </a:cubicBezTo>
                  <a:lnTo>
                    <a:pt x="1728198" y="197142"/>
                  </a:lnTo>
                  <a:cubicBezTo>
                    <a:pt x="1736695" y="196773"/>
                    <a:pt x="1745297" y="195637"/>
                    <a:pt x="1753365" y="192947"/>
                  </a:cubicBezTo>
                  <a:cubicBezTo>
                    <a:pt x="1758148" y="191353"/>
                    <a:pt x="1761754" y="187354"/>
                    <a:pt x="1765949" y="184558"/>
                  </a:cubicBezTo>
                  <a:cubicBezTo>
                    <a:pt x="1764551" y="166382"/>
                    <a:pt x="1763884" y="148135"/>
                    <a:pt x="1761754" y="130030"/>
                  </a:cubicBezTo>
                  <a:cubicBezTo>
                    <a:pt x="1761080" y="124305"/>
                    <a:pt x="1759144" y="118795"/>
                    <a:pt x="1757560" y="113252"/>
                  </a:cubicBezTo>
                  <a:cubicBezTo>
                    <a:pt x="1754199" y="101490"/>
                    <a:pt x="1751366" y="95072"/>
                    <a:pt x="1744976" y="83890"/>
                  </a:cubicBezTo>
                  <a:cubicBezTo>
                    <a:pt x="1742475" y="79513"/>
                    <a:pt x="1739383" y="75501"/>
                    <a:pt x="1736587" y="71307"/>
                  </a:cubicBezTo>
                  <a:cubicBezTo>
                    <a:pt x="1729702" y="50649"/>
                    <a:pt x="1737323" y="64928"/>
                    <a:pt x="1719809" y="50334"/>
                  </a:cubicBezTo>
                  <a:cubicBezTo>
                    <a:pt x="1715252" y="46537"/>
                    <a:pt x="1711908" y="41393"/>
                    <a:pt x="1707226" y="37751"/>
                  </a:cubicBezTo>
                  <a:cubicBezTo>
                    <a:pt x="1699267" y="31561"/>
                    <a:pt x="1691624" y="24161"/>
                    <a:pt x="1682059" y="20973"/>
                  </a:cubicBezTo>
                  <a:cubicBezTo>
                    <a:pt x="1637542" y="6134"/>
                    <a:pt x="1657000" y="10197"/>
                    <a:pt x="1585586" y="8389"/>
                  </a:cubicBezTo>
                  <a:cubicBezTo>
                    <a:pt x="1417448" y="4132"/>
                    <a:pt x="1014171" y="1201"/>
                    <a:pt x="889299" y="0"/>
                  </a:cubicBezTo>
                  <a:lnTo>
                    <a:pt x="675380" y="4195"/>
                  </a:lnTo>
                  <a:cubicBezTo>
                    <a:pt x="668251" y="4195"/>
                    <a:pt x="661537" y="0"/>
                    <a:pt x="654408" y="0"/>
                  </a:cubicBezTo>
                  <a:cubicBezTo>
                    <a:pt x="644521" y="0"/>
                    <a:pt x="634899" y="3374"/>
                    <a:pt x="625046" y="4195"/>
                  </a:cubicBezTo>
                  <a:cubicBezTo>
                    <a:pt x="601319" y="6172"/>
                    <a:pt x="577518" y="7170"/>
                    <a:pt x="553740" y="8389"/>
                  </a:cubicBezTo>
                  <a:lnTo>
                    <a:pt x="461461" y="12584"/>
                  </a:lnTo>
                  <a:cubicBezTo>
                    <a:pt x="441867" y="13673"/>
                    <a:pt x="422334" y="15719"/>
                    <a:pt x="402738" y="16778"/>
                  </a:cubicBezTo>
                  <a:cubicBezTo>
                    <a:pt x="370597" y="18515"/>
                    <a:pt x="338390" y="18965"/>
                    <a:pt x="306264" y="20973"/>
                  </a:cubicBezTo>
                  <a:cubicBezTo>
                    <a:pt x="271267" y="23160"/>
                    <a:pt x="201402" y="29362"/>
                    <a:pt x="201402" y="29362"/>
                  </a:cubicBezTo>
                  <a:cubicBezTo>
                    <a:pt x="187420" y="27964"/>
                    <a:pt x="173508" y="25167"/>
                    <a:pt x="159457" y="25167"/>
                  </a:cubicBezTo>
                  <a:cubicBezTo>
                    <a:pt x="152328" y="25167"/>
                    <a:pt x="145601" y="28931"/>
                    <a:pt x="138485" y="29362"/>
                  </a:cubicBezTo>
                  <a:cubicBezTo>
                    <a:pt x="99383" y="31732"/>
                    <a:pt x="60188" y="32158"/>
                    <a:pt x="21039" y="33556"/>
                  </a:cubicBezTo>
                  <a:cubicBezTo>
                    <a:pt x="-1873" y="38139"/>
                    <a:pt x="7757" y="28662"/>
                    <a:pt x="4261" y="33556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F4FD94-3F4A-D315-1634-A55C337E3DBE}"/>
              </a:ext>
            </a:extLst>
          </p:cNvPr>
          <p:cNvSpPr txBox="1"/>
          <p:nvPr/>
        </p:nvSpPr>
        <p:spPr>
          <a:xfrm>
            <a:off x="467544" y="4813518"/>
            <a:ext cx="22140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Source: U.S. Energy Information Administration </a:t>
            </a:r>
          </a:p>
        </p:txBody>
      </p:sp>
    </p:spTree>
    <p:extLst>
      <p:ext uri="{BB962C8B-B14F-4D97-AF65-F5344CB8AC3E}">
        <p14:creationId xmlns:p14="http://schemas.microsoft.com/office/powerpoint/2010/main" val="539184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2B1F2-B5A9-F26B-474C-D2CBB318E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FD9058-C09C-638F-FC09-02ABCD770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3" y="123478"/>
            <a:ext cx="2511111" cy="2046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2B478-C404-3B83-9A21-5CC527DF8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141" y="123478"/>
            <a:ext cx="3079995" cy="20431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E6F04F7-EECC-BDEC-EB2D-2EC15F3AECE6}"/>
              </a:ext>
            </a:extLst>
          </p:cNvPr>
          <p:cNvSpPr/>
          <p:nvPr/>
        </p:nvSpPr>
        <p:spPr bwMode="auto">
          <a:xfrm>
            <a:off x="2195736" y="771550"/>
            <a:ext cx="216024" cy="21602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02B6E-B605-DB6B-0F92-B29030909EF6}"/>
              </a:ext>
            </a:extLst>
          </p:cNvPr>
          <p:cNvSpPr txBox="1"/>
          <p:nvPr/>
        </p:nvSpPr>
        <p:spPr>
          <a:xfrm>
            <a:off x="5912322" y="2281540"/>
            <a:ext cx="3124173" cy="2469907"/>
          </a:xfrm>
          <a:prstGeom prst="rect">
            <a:avLst/>
          </a:prstGeom>
          <a:solidFill>
            <a:schemeClr val="bg1"/>
          </a:solidFill>
          <a:ln w="412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863130"/>
                </a:solidFill>
              </a:rPr>
              <a:t>China’s “10-dash line” in South China Sea</a:t>
            </a:r>
          </a:p>
          <a:p>
            <a:r>
              <a:rPr lang="en-US" sz="900" dirty="0">
                <a:solidFill>
                  <a:srgbClr val="863130"/>
                </a:solidFill>
              </a:rPr>
              <a:t>It has the potential to choke off maritime traffic within SCS.</a:t>
            </a:r>
          </a:p>
          <a:p>
            <a:pPr algn="ctr"/>
            <a:endParaRPr lang="en-US" sz="1000" dirty="0"/>
          </a:p>
          <a:p>
            <a:pPr>
              <a:lnSpc>
                <a:spcPct val="120000"/>
              </a:lnSpc>
            </a:pPr>
            <a:r>
              <a:rPr lang="en-US" sz="1000" dirty="0"/>
              <a:t>     • 60% of world’s</a:t>
            </a:r>
            <a:r>
              <a:rPr lang="en-US" altLang="ja-JP" sz="1000" dirty="0"/>
              <a:t> maritime trade transit the SCS</a:t>
            </a:r>
          </a:p>
          <a:p>
            <a:r>
              <a:rPr lang="en-US" sz="1000" dirty="0"/>
              <a:t>     • 30% of all oil shipments </a:t>
            </a:r>
          </a:p>
          <a:p>
            <a:r>
              <a:rPr lang="en-US" sz="1000" dirty="0"/>
              <a:t>     • 60% of all natural gas shipments.</a:t>
            </a:r>
          </a:p>
          <a:p>
            <a:r>
              <a:rPr lang="en-US" sz="1000" dirty="0"/>
              <a:t>     • Country dependence on energy supplies via SCS:</a:t>
            </a:r>
          </a:p>
          <a:p>
            <a:r>
              <a:rPr lang="en-US" sz="1000" dirty="0"/>
              <a:t>	South Korea 65%</a:t>
            </a:r>
          </a:p>
          <a:p>
            <a:r>
              <a:rPr lang="en-US" sz="1000" dirty="0"/>
              <a:t>	Japan 75%	</a:t>
            </a:r>
          </a:p>
          <a:p>
            <a:r>
              <a:rPr lang="en-US" sz="1000" dirty="0"/>
              <a:t>	Taiwan 60%</a:t>
            </a:r>
          </a:p>
          <a:p>
            <a:pPr>
              <a:lnSpc>
                <a:spcPct val="80000"/>
              </a:lnSpc>
            </a:pPr>
            <a:r>
              <a:rPr lang="en-US" sz="1000" u="sng" dirty="0">
                <a:solidFill>
                  <a:schemeClr val="bg1"/>
                </a:solidFill>
              </a:rPr>
              <a:t>	</a:t>
            </a:r>
            <a:r>
              <a:rPr lang="en-US" sz="1000" dirty="0"/>
              <a:t>China 80%</a:t>
            </a:r>
          </a:p>
          <a:p>
            <a:pPr>
              <a:lnSpc>
                <a:spcPct val="80000"/>
              </a:lnSpc>
            </a:pPr>
            <a:endParaRPr lang="en-US" sz="1000" dirty="0"/>
          </a:p>
          <a:p>
            <a:pPr>
              <a:lnSpc>
                <a:spcPct val="70000"/>
              </a:lnSpc>
            </a:pPr>
            <a:endParaRPr lang="en-US" sz="1000" dirty="0"/>
          </a:p>
          <a:p>
            <a:r>
              <a:rPr lang="en-US" sz="1000" dirty="0"/>
              <a:t>President Xi Jinping is determined to seize the “runaway province” of Taiwan. </a:t>
            </a:r>
          </a:p>
          <a:p>
            <a:r>
              <a:rPr lang="en-US" sz="1000" dirty="0"/>
              <a:t>Ordered his military to prepare such action by 2027.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A5B0A5-C381-C1B1-E7E2-47789132A4F2}"/>
              </a:ext>
            </a:extLst>
          </p:cNvPr>
          <p:cNvSpPr txBox="1"/>
          <p:nvPr/>
        </p:nvSpPr>
        <p:spPr>
          <a:xfrm>
            <a:off x="116674" y="2281540"/>
            <a:ext cx="2439102" cy="2545312"/>
          </a:xfrm>
          <a:prstGeom prst="rect">
            <a:avLst/>
          </a:prstGeom>
          <a:solidFill>
            <a:schemeClr val="bg1"/>
          </a:solidFill>
          <a:ln w="412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70" dirty="0">
                <a:solidFill>
                  <a:srgbClr val="A31214"/>
                </a:solidFill>
              </a:rPr>
              <a:t>Houthi attacks in Red Sea &amp; Gulf of Aden. Plans to strike ships in Indian Ocean too.</a:t>
            </a:r>
          </a:p>
          <a:p>
            <a:endParaRPr lang="en-US" sz="1000" dirty="0"/>
          </a:p>
          <a:p>
            <a:r>
              <a:rPr lang="en-US" sz="1000" dirty="0"/>
              <a:t>--12% of world trade cross this canal</a:t>
            </a:r>
          </a:p>
          <a:p>
            <a:r>
              <a:rPr lang="en-US" sz="1000" dirty="0"/>
              <a:t>--30% of global container traffic</a:t>
            </a:r>
          </a:p>
          <a:p>
            <a:r>
              <a:rPr lang="en-US" sz="1000" dirty="0"/>
              <a:t>--10% of oil trade (9.2 million bbl/day)</a:t>
            </a:r>
          </a:p>
          <a:p>
            <a:r>
              <a:rPr lang="en-US" sz="1000" dirty="0"/>
              <a:t>-- 8% of natural gas</a:t>
            </a:r>
          </a:p>
          <a:p>
            <a:endParaRPr lang="en-US" sz="1000" dirty="0"/>
          </a:p>
          <a:p>
            <a:r>
              <a:rPr lang="en-US" sz="1000" dirty="0"/>
              <a:t> • Ships that enter the Red Sea</a:t>
            </a:r>
          </a:p>
          <a:p>
            <a:r>
              <a:rPr lang="en-US" sz="1000" dirty="0"/>
              <a:t> pay costly “war insurance” premiums. </a:t>
            </a:r>
          </a:p>
          <a:p>
            <a:endParaRPr lang="en-US" sz="1000" dirty="0"/>
          </a:p>
          <a:p>
            <a:r>
              <a:rPr lang="en-US" sz="1000" dirty="0"/>
              <a:t>• More than 70% of ships chose to </a:t>
            </a:r>
          </a:p>
          <a:p>
            <a:r>
              <a:rPr lang="en-US" sz="1000" dirty="0"/>
              <a:t>re-route around Africa.  </a:t>
            </a:r>
          </a:p>
          <a:p>
            <a:endParaRPr lang="en-US" sz="1000" dirty="0"/>
          </a:p>
          <a:p>
            <a:r>
              <a:rPr lang="en-US" sz="1000" dirty="0"/>
              <a:t>• Result: Adds 7 – 10 days to travel each way and  $1 million more on fuel.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7C9B0-D7ED-3076-264D-5DE41244C4EE}"/>
              </a:ext>
            </a:extLst>
          </p:cNvPr>
          <p:cNvSpPr txBox="1"/>
          <p:nvPr/>
        </p:nvSpPr>
        <p:spPr>
          <a:xfrm>
            <a:off x="2716141" y="2281540"/>
            <a:ext cx="3007987" cy="2546851"/>
          </a:xfrm>
          <a:prstGeom prst="rect">
            <a:avLst/>
          </a:prstGeom>
          <a:solidFill>
            <a:schemeClr val="bg1"/>
          </a:solidFill>
          <a:ln w="412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A31214"/>
                </a:solidFill>
              </a:rPr>
              <a:t>Global warming also affects shipping traffic. </a:t>
            </a:r>
          </a:p>
          <a:p>
            <a:pPr algn="ctr"/>
            <a:endParaRPr lang="en-US" sz="1050" dirty="0">
              <a:solidFill>
                <a:srgbClr val="A31214"/>
              </a:solidFill>
            </a:endParaRPr>
          </a:p>
          <a:p>
            <a:r>
              <a:rPr lang="en-US" sz="1050" dirty="0"/>
              <a:t>• Example: Panama Canal restricted passage of ships in 2024 due to severe drought conditions.</a:t>
            </a:r>
          </a:p>
          <a:p>
            <a:endParaRPr lang="en-US" sz="1000" dirty="0">
              <a:solidFill>
                <a:srgbClr val="A31214"/>
              </a:solidFill>
            </a:endParaRPr>
          </a:p>
          <a:p>
            <a:r>
              <a:rPr lang="en-US" sz="1000" dirty="0"/>
              <a:t>• 5% of world maritime trade</a:t>
            </a:r>
          </a:p>
          <a:p>
            <a:r>
              <a:rPr lang="en-US" sz="1000" dirty="0"/>
              <a:t>• 40% of all US container traffic  </a:t>
            </a:r>
          </a:p>
          <a:p>
            <a:endParaRPr lang="en-US" sz="1000" dirty="0"/>
          </a:p>
          <a:p>
            <a:r>
              <a:rPr lang="en-US" sz="1000" dirty="0"/>
              <a:t>  </a:t>
            </a:r>
          </a:p>
          <a:p>
            <a:r>
              <a:rPr lang="en-US" sz="1000" dirty="0"/>
              <a:t>• Passage slowed from about 36 - 38 ship crossings  daily to about 27. Priority goes to highest bidder. </a:t>
            </a:r>
          </a:p>
          <a:p>
            <a:endParaRPr lang="en-US" sz="1000" dirty="0"/>
          </a:p>
          <a:p>
            <a:r>
              <a:rPr lang="en-US" sz="1000" dirty="0"/>
              <a:t>• Delays delivery of cars, fuel, food &amp; other commodities</a:t>
            </a:r>
          </a:p>
          <a:p>
            <a:pPr>
              <a:lnSpc>
                <a:spcPct val="75000"/>
              </a:lnSpc>
            </a:pPr>
            <a:r>
              <a:rPr lang="en-US" sz="1000" dirty="0"/>
              <a:t>  </a:t>
            </a:r>
          </a:p>
          <a:p>
            <a:r>
              <a:rPr lang="en-US" sz="1000" dirty="0"/>
              <a:t>• More ships detour around longer South America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D2A65D-3A25-7732-FB88-0D8C989B3179}"/>
              </a:ext>
            </a:extLst>
          </p:cNvPr>
          <p:cNvSpPr txBox="1"/>
          <p:nvPr/>
        </p:nvSpPr>
        <p:spPr>
          <a:xfrm>
            <a:off x="7452319" y="4904880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BBF88-4183-E187-B553-FD0352DC22B2}"/>
              </a:ext>
            </a:extLst>
          </p:cNvPr>
          <p:cNvSpPr txBox="1"/>
          <p:nvPr/>
        </p:nvSpPr>
        <p:spPr>
          <a:xfrm>
            <a:off x="157773" y="4909117"/>
            <a:ext cx="4799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Sources: CIA,  US Commerce Department,  International Maritime Organization; The Economic Outlook Group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C3749-AE76-9F88-31F9-53B4F9D7B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323" y="123478"/>
            <a:ext cx="3058360" cy="20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14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BDFA3-3E87-6B43-66CF-E181E3C0D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3478"/>
            <a:ext cx="9036496" cy="49685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592DE-F2B6-E54C-B421-800A4937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1563638"/>
            <a:ext cx="2376264" cy="7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62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BE863B-DD5D-0FC3-B711-EBBB5412653E}"/>
              </a:ext>
            </a:extLst>
          </p:cNvPr>
          <p:cNvSpPr/>
          <p:nvPr/>
        </p:nvSpPr>
        <p:spPr bwMode="auto">
          <a:xfrm>
            <a:off x="498541" y="339502"/>
            <a:ext cx="8280920" cy="4322745"/>
          </a:xfrm>
          <a:prstGeom prst="rect">
            <a:avLst/>
          </a:prstGeom>
          <a:solidFill>
            <a:schemeClr val="bg1"/>
          </a:solidFill>
          <a:ln w="53975" cap="flat" cmpd="thickThin" algn="ctr">
            <a:solidFill>
              <a:srgbClr val="8F060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1FD4D-115B-D4EA-3FCA-DA1CF6491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" y="917831"/>
            <a:ext cx="7961891" cy="3598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C7D2E-DC5A-5BBE-131D-7A32DF307D36}"/>
              </a:ext>
            </a:extLst>
          </p:cNvPr>
          <p:cNvSpPr txBox="1"/>
          <p:nvPr/>
        </p:nvSpPr>
        <p:spPr>
          <a:xfrm>
            <a:off x="1979712" y="443313"/>
            <a:ext cx="600331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Trade deficits with China are STILL deepening for many countries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433CC-70AB-2B32-5646-99E96558B001}"/>
              </a:ext>
            </a:extLst>
          </p:cNvPr>
          <p:cNvSpPr txBox="1"/>
          <p:nvPr/>
        </p:nvSpPr>
        <p:spPr>
          <a:xfrm>
            <a:off x="971600" y="1148807"/>
            <a:ext cx="13548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Trade balance with China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007B4-FF20-0913-F2C2-E800F08FBC81}"/>
              </a:ext>
            </a:extLst>
          </p:cNvPr>
          <p:cNvSpPr txBox="1"/>
          <p:nvPr/>
        </p:nvSpPr>
        <p:spPr>
          <a:xfrm>
            <a:off x="464949" y="4936210"/>
            <a:ext cx="3172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Sources: US Bureau of Economic Analysis; Eurostats, IMF, World Bank </a:t>
            </a:r>
          </a:p>
        </p:txBody>
      </p:sp>
    </p:spTree>
    <p:extLst>
      <p:ext uri="{BB962C8B-B14F-4D97-AF65-F5344CB8AC3E}">
        <p14:creationId xmlns:p14="http://schemas.microsoft.com/office/powerpoint/2010/main" val="2762887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46ADB-AE66-A6B6-B697-487CAC695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26" y="195486"/>
            <a:ext cx="8685898" cy="4619639"/>
          </a:xfrm>
          <a:prstGeom prst="rect">
            <a:avLst/>
          </a:prstGeom>
          <a:ln w="53975" cmpd="thickThin">
            <a:solidFill>
              <a:srgbClr val="8F0604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AC8A48-F5BC-1B49-E0E7-25577B53A596}"/>
              </a:ext>
            </a:extLst>
          </p:cNvPr>
          <p:cNvCxnSpPr>
            <a:cxnSpLocks/>
          </p:cNvCxnSpPr>
          <p:nvPr/>
        </p:nvCxnSpPr>
        <p:spPr bwMode="auto">
          <a:xfrm>
            <a:off x="683569" y="4011910"/>
            <a:ext cx="8136903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8E0505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9799CA4-7BB4-56F7-07C8-80665D164FF9}"/>
              </a:ext>
            </a:extLst>
          </p:cNvPr>
          <p:cNvSpPr txBox="1"/>
          <p:nvPr/>
        </p:nvSpPr>
        <p:spPr>
          <a:xfrm>
            <a:off x="3347864" y="1300014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6675D"/>
                </a:solidFill>
              </a:rPr>
              <a:t>PCE Inflation Peak</a:t>
            </a:r>
          </a:p>
          <a:p>
            <a:pPr algn="ctr"/>
            <a:r>
              <a:rPr lang="en-US" dirty="0">
                <a:solidFill>
                  <a:srgbClr val="F6675D"/>
                </a:solidFill>
              </a:rPr>
              <a:t>June 2022 = 7.1%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57A75-A721-8122-AB8A-35F7B17602D6}"/>
              </a:ext>
            </a:extLst>
          </p:cNvPr>
          <p:cNvSpPr txBox="1"/>
          <p:nvPr/>
        </p:nvSpPr>
        <p:spPr>
          <a:xfrm>
            <a:off x="4211960" y="4083918"/>
            <a:ext cx="2702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8F0604"/>
                </a:solidFill>
              </a:rPr>
              <a:t>Federal Reserve 2.0% inflation target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86BDC-C009-4E9B-CCE2-6FBED0EB47B0}"/>
              </a:ext>
            </a:extLst>
          </p:cNvPr>
          <p:cNvSpPr txBox="1"/>
          <p:nvPr/>
        </p:nvSpPr>
        <p:spPr>
          <a:xfrm>
            <a:off x="7236296" y="3683487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6675D"/>
                </a:solidFill>
              </a:rPr>
              <a:t>PCE Inflation</a:t>
            </a:r>
          </a:p>
          <a:p>
            <a:pPr algn="ctr"/>
            <a:r>
              <a:rPr lang="en-US" dirty="0">
                <a:solidFill>
                  <a:srgbClr val="F6675D"/>
                </a:solidFill>
              </a:rPr>
              <a:t>August 2024 = 2.2%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F7A2E-4840-B03B-985E-09937DAAD276}"/>
              </a:ext>
            </a:extLst>
          </p:cNvPr>
          <p:cNvSpPr txBox="1"/>
          <p:nvPr/>
        </p:nvSpPr>
        <p:spPr>
          <a:xfrm>
            <a:off x="3999730" y="736442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CPI Peak </a:t>
            </a:r>
          </a:p>
          <a:p>
            <a:pPr algn="ctr"/>
            <a:r>
              <a:rPr lang="en-US" dirty="0"/>
              <a:t>June 2022 = 9.0%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608D5-867B-6086-7EE4-0E81EEEEE184}"/>
              </a:ext>
            </a:extLst>
          </p:cNvPr>
          <p:cNvSpPr txBox="1"/>
          <p:nvPr/>
        </p:nvSpPr>
        <p:spPr>
          <a:xfrm>
            <a:off x="7871083" y="3124981"/>
            <a:ext cx="974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CPI  </a:t>
            </a:r>
          </a:p>
          <a:p>
            <a:pPr algn="ctr"/>
            <a:r>
              <a:rPr lang="en-US" dirty="0"/>
              <a:t>Sept. 2024 = 2.4%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998482-1273-CC3C-4630-0B5519403B1C}"/>
              </a:ext>
            </a:extLst>
          </p:cNvPr>
          <p:cNvSpPr txBox="1"/>
          <p:nvPr/>
        </p:nvSpPr>
        <p:spPr>
          <a:xfrm>
            <a:off x="874410" y="225713"/>
            <a:ext cx="7992888" cy="3957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      Inflation should reach the Fed’s 2.0% target before the end of this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E317B0-EDFE-F738-8B6F-6F8CD1213B66}"/>
              </a:ext>
            </a:extLst>
          </p:cNvPr>
          <p:cNvSpPr txBox="1"/>
          <p:nvPr/>
        </p:nvSpPr>
        <p:spPr>
          <a:xfrm>
            <a:off x="251520" y="4892115"/>
            <a:ext cx="33826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Sources: Bureau of Economic Analysis, Bureau of Labor Statistics  via FRED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60DA53-1A37-08C7-3E77-AA8E5AE162F2}"/>
              </a:ext>
            </a:extLst>
          </p:cNvPr>
          <p:cNvSpPr txBox="1"/>
          <p:nvPr/>
        </p:nvSpPr>
        <p:spPr>
          <a:xfrm>
            <a:off x="5618537" y="1296462"/>
            <a:ext cx="3236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6675D"/>
                </a:solidFill>
              </a:rPr>
              <a:t>Personal Consumption Expenditures (PCE): Chain-type Price Index</a:t>
            </a:r>
          </a:p>
          <a:p>
            <a:pPr algn="ctr"/>
            <a:r>
              <a:rPr lang="en-US" dirty="0">
                <a:solidFill>
                  <a:srgbClr val="F6675D"/>
                </a:solidFill>
              </a:rPr>
              <a:t>% Change from 12 months ago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8D7E3-BC7B-7E76-BE5D-6A514FA23330}"/>
              </a:ext>
            </a:extLst>
          </p:cNvPr>
          <p:cNvSpPr txBox="1"/>
          <p:nvPr/>
        </p:nvSpPr>
        <p:spPr>
          <a:xfrm>
            <a:off x="6578915" y="878215"/>
            <a:ext cx="154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/>
              <a:t>CPI inflation</a:t>
            </a:r>
          </a:p>
          <a:p>
            <a:pPr algn="ctr"/>
            <a:r>
              <a:rPr lang="en-US" dirty="0"/>
              <a:t>% Change from 12 months ago</a:t>
            </a:r>
            <a:endParaRPr 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96C21E-FDBF-E861-C595-B56C730D97F0}"/>
              </a:ext>
            </a:extLst>
          </p:cNvPr>
          <p:cNvSpPr txBox="1"/>
          <p:nvPr/>
        </p:nvSpPr>
        <p:spPr>
          <a:xfrm>
            <a:off x="7353326" y="4927108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569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8A2B1-9AD5-5328-BD54-B71557ED1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43558"/>
            <a:ext cx="8640960" cy="3960440"/>
          </a:xfrm>
          <a:prstGeom prst="rect">
            <a:avLst/>
          </a:prstGeom>
          <a:ln w="53975" cmpd="sng">
            <a:solidFill>
              <a:srgbClr val="8F0604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4EA4D-B3D5-EDDD-6187-F848814C4C10}"/>
              </a:ext>
            </a:extLst>
          </p:cNvPr>
          <p:cNvSpPr txBox="1"/>
          <p:nvPr/>
        </p:nvSpPr>
        <p:spPr>
          <a:xfrm>
            <a:off x="323528" y="123478"/>
            <a:ext cx="8496944" cy="584775"/>
          </a:xfrm>
          <a:prstGeom prst="rect">
            <a:avLst/>
          </a:prstGeom>
          <a:solidFill>
            <a:schemeClr val="bg1"/>
          </a:solidFill>
          <a:ln w="47625" cmpd="thickThin">
            <a:solidFill>
              <a:srgbClr val="8F060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Let’s call it right: </a:t>
            </a:r>
          </a:p>
          <a:p>
            <a:pPr algn="ctr"/>
            <a:r>
              <a:rPr lang="en-US" sz="1600" dirty="0"/>
              <a:t> EVERY NATION experienced a </a:t>
            </a:r>
            <a:r>
              <a:rPr lang="en-US" sz="1600" i="1" dirty="0"/>
              <a:t>temporary surge of inflation </a:t>
            </a:r>
            <a:r>
              <a:rPr lang="en-US" sz="1600" dirty="0"/>
              <a:t>following the Covid-19 pandemic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FC872D-AEE0-647B-E435-C9560740EC99}"/>
              </a:ext>
            </a:extLst>
          </p:cNvPr>
          <p:cNvSpPr txBox="1"/>
          <p:nvPr/>
        </p:nvSpPr>
        <p:spPr>
          <a:xfrm>
            <a:off x="7374116" y="4890633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29127-DA5E-0A27-1D99-8DC82204455B}"/>
              </a:ext>
            </a:extLst>
          </p:cNvPr>
          <p:cNvSpPr txBox="1"/>
          <p:nvPr/>
        </p:nvSpPr>
        <p:spPr>
          <a:xfrm>
            <a:off x="323528" y="4912300"/>
            <a:ext cx="25490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Sources:  World Bank;  IMF, National statistical agencies</a:t>
            </a:r>
          </a:p>
        </p:txBody>
      </p:sp>
    </p:spTree>
    <p:extLst>
      <p:ext uri="{BB962C8B-B14F-4D97-AF65-F5344CB8AC3E}">
        <p14:creationId xmlns:p14="http://schemas.microsoft.com/office/powerpoint/2010/main" val="78380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19E29-9C1E-DA8D-8042-A0DFEE095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5486"/>
            <a:ext cx="8640960" cy="4608512"/>
          </a:xfrm>
          <a:prstGeom prst="rect">
            <a:avLst/>
          </a:prstGeom>
          <a:ln w="53975" cmpd="thickThin">
            <a:solidFill>
              <a:srgbClr val="8E050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D6909-3ABB-8990-094D-0F1784643ABF}"/>
              </a:ext>
            </a:extLst>
          </p:cNvPr>
          <p:cNvSpPr txBox="1"/>
          <p:nvPr/>
        </p:nvSpPr>
        <p:spPr>
          <a:xfrm>
            <a:off x="971600" y="195486"/>
            <a:ext cx="7848872" cy="5463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The Federal Reserve achieved something rare in history!  </a:t>
            </a:r>
          </a:p>
          <a:p>
            <a:pPr algn="ctr"/>
            <a:r>
              <a:rPr lang="en-US" sz="1450" dirty="0"/>
              <a:t>They boosted interest rates to cool inflation </a:t>
            </a:r>
            <a:r>
              <a:rPr lang="en-US" sz="1450" i="1" u="sng" dirty="0"/>
              <a:t>without</a:t>
            </a:r>
            <a:r>
              <a:rPr lang="en-US" sz="1450" dirty="0"/>
              <a:t> causing a recession and much joblessness.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E8A773-981F-9773-25D7-54E987146F20}"/>
              </a:ext>
            </a:extLst>
          </p:cNvPr>
          <p:cNvSpPr txBox="1"/>
          <p:nvPr/>
        </p:nvSpPr>
        <p:spPr>
          <a:xfrm>
            <a:off x="7397747" y="4899485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CABDC-CF4B-120F-343B-6639D78B97F5}"/>
              </a:ext>
            </a:extLst>
          </p:cNvPr>
          <p:cNvSpPr txBox="1"/>
          <p:nvPr/>
        </p:nvSpPr>
        <p:spPr>
          <a:xfrm>
            <a:off x="251520" y="4899485"/>
            <a:ext cx="16209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Source: Bureau of Labor Statistics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7B4A0-4642-E7BF-3788-5F37A039C587}"/>
              </a:ext>
            </a:extLst>
          </p:cNvPr>
          <p:cNvSpPr txBox="1"/>
          <p:nvPr/>
        </p:nvSpPr>
        <p:spPr>
          <a:xfrm>
            <a:off x="3059832" y="1315762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Unemployment rate, monthly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7DC6EC-AD5A-71E5-F19F-AC24845E96A5}"/>
              </a:ext>
            </a:extLst>
          </p:cNvPr>
          <p:cNvSpPr txBox="1"/>
          <p:nvPr/>
        </p:nvSpPr>
        <p:spPr>
          <a:xfrm>
            <a:off x="7422288" y="1317074"/>
            <a:ext cx="127791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Unemployment rates</a:t>
            </a:r>
          </a:p>
          <a:p>
            <a:r>
              <a:rPr lang="en-US" dirty="0"/>
              <a:t>April   3.9%</a:t>
            </a:r>
          </a:p>
          <a:p>
            <a:r>
              <a:rPr lang="en-US" dirty="0"/>
              <a:t>May    4.0%</a:t>
            </a:r>
          </a:p>
          <a:p>
            <a:r>
              <a:rPr lang="en-US" dirty="0"/>
              <a:t>June.   4.1%</a:t>
            </a:r>
          </a:p>
          <a:p>
            <a:r>
              <a:rPr lang="en-US" dirty="0"/>
              <a:t>July     4.3%</a:t>
            </a:r>
          </a:p>
          <a:p>
            <a:r>
              <a:rPr lang="en-US" dirty="0"/>
              <a:t>Aug.    4.2%</a:t>
            </a:r>
          </a:p>
          <a:p>
            <a:r>
              <a:rPr lang="en-US" dirty="0"/>
              <a:t>Sept.    4.1%</a:t>
            </a:r>
          </a:p>
          <a:p>
            <a:endParaRPr lang="en-US" dirty="0"/>
          </a:p>
          <a:p>
            <a:r>
              <a:rPr lang="en-US" dirty="0"/>
              <a:t>(Actually Sept.  4.051%)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01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28D281-89E7-0D21-743D-BE7703279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7494"/>
            <a:ext cx="8640960" cy="4591317"/>
          </a:xfrm>
          <a:prstGeom prst="rect">
            <a:avLst/>
          </a:prstGeom>
          <a:ln w="53975" cmpd="sng">
            <a:solidFill>
              <a:srgbClr val="2E54B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A20DA-9CDE-D422-7871-352CF24D8EFB}"/>
              </a:ext>
            </a:extLst>
          </p:cNvPr>
          <p:cNvSpPr txBox="1"/>
          <p:nvPr/>
        </p:nvSpPr>
        <p:spPr>
          <a:xfrm>
            <a:off x="4026808" y="1040025"/>
            <a:ext cx="2084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8F0604"/>
                </a:solidFill>
              </a:rPr>
              <a:t>Fed funds target, upper limit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51EFE-6B3A-54D1-9BAE-487EB69C1FB0}"/>
              </a:ext>
            </a:extLst>
          </p:cNvPr>
          <p:cNvSpPr txBox="1"/>
          <p:nvPr/>
        </p:nvSpPr>
        <p:spPr>
          <a:xfrm>
            <a:off x="5069145" y="2637430"/>
            <a:ext cx="1532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10 yr. Treasury yield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27877-7C3F-330E-DDDB-8B4ED5E0626E}"/>
              </a:ext>
            </a:extLst>
          </p:cNvPr>
          <p:cNvSpPr txBox="1"/>
          <p:nvPr/>
        </p:nvSpPr>
        <p:spPr>
          <a:xfrm>
            <a:off x="6948264" y="963081"/>
            <a:ext cx="1512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E0505"/>
                </a:solidFill>
              </a:rPr>
              <a:t>Fed funds = 5.25% - 5.50%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36534-7737-1039-3EA8-3E655562EF8A}"/>
              </a:ext>
            </a:extLst>
          </p:cNvPr>
          <p:cNvSpPr txBox="1"/>
          <p:nvPr/>
        </p:nvSpPr>
        <p:spPr>
          <a:xfrm>
            <a:off x="7417187" y="1369226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E0505"/>
                </a:solidFill>
              </a:rPr>
              <a:t>Current = 4.75%  - 5.00%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B9FB2-6E62-F285-F32B-8040BDC7696C}"/>
              </a:ext>
            </a:extLst>
          </p:cNvPr>
          <p:cNvSpPr txBox="1"/>
          <p:nvPr/>
        </p:nvSpPr>
        <p:spPr>
          <a:xfrm>
            <a:off x="899592" y="284689"/>
            <a:ext cx="7848872" cy="5539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    Federal Reserve to lower rates another 50 bps by end of 2024, to a range of 4.25% - 4.50%</a:t>
            </a:r>
          </a:p>
          <a:p>
            <a:r>
              <a:rPr lang="en-US" sz="1500" dirty="0"/>
              <a:t>    After that, the path of rates will depend on future tax, tariff and immigration policies.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FBF96-60C0-0E1C-3574-9462C380F941}"/>
              </a:ext>
            </a:extLst>
          </p:cNvPr>
          <p:cNvSpPr txBox="1"/>
          <p:nvPr/>
        </p:nvSpPr>
        <p:spPr>
          <a:xfrm>
            <a:off x="7959210" y="2330653"/>
            <a:ext cx="9332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Current = 4.10%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A8464-21BE-9E17-36CC-F4870FFEC013}"/>
              </a:ext>
            </a:extLst>
          </p:cNvPr>
          <p:cNvSpPr txBox="1"/>
          <p:nvPr/>
        </p:nvSpPr>
        <p:spPr>
          <a:xfrm>
            <a:off x="7349923" y="4929934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5D4EE-5FCA-AE03-C225-7CF64B80B3EC}"/>
              </a:ext>
            </a:extLst>
          </p:cNvPr>
          <p:cNvSpPr txBox="1"/>
          <p:nvPr/>
        </p:nvSpPr>
        <p:spPr>
          <a:xfrm>
            <a:off x="269369" y="4910177"/>
            <a:ext cx="8114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Source:  FRED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96D833-39F0-EA2B-7655-02CEE713AE60}"/>
              </a:ext>
            </a:extLst>
          </p:cNvPr>
          <p:cNvSpPr txBox="1"/>
          <p:nvPr/>
        </p:nvSpPr>
        <p:spPr>
          <a:xfrm>
            <a:off x="7429756" y="2741669"/>
            <a:ext cx="1390124" cy="553998"/>
          </a:xfrm>
          <a:prstGeom prst="rect">
            <a:avLst/>
          </a:prstGeom>
          <a:noFill/>
          <a:ln w="31750" cmpd="dbl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            Forecast:</a:t>
            </a:r>
          </a:p>
          <a:p>
            <a:r>
              <a:rPr lang="en-US" sz="1000" dirty="0"/>
              <a:t>   25 bp cut Nov. 6-7</a:t>
            </a:r>
          </a:p>
          <a:p>
            <a:r>
              <a:rPr lang="en-US" sz="1000" dirty="0"/>
              <a:t>   25 bp cut Dec. 17-18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B862C-5F43-1BCC-C97A-05618F735D4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819880" y="2067694"/>
            <a:ext cx="592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A6C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68915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E0892-4A86-AA32-F420-1CD348BC2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57200"/>
            <a:ext cx="7486600" cy="857250"/>
          </a:xfrm>
          <a:solidFill>
            <a:schemeClr val="bg1"/>
          </a:solidFill>
          <a:ln w="69850" cmpd="tri">
            <a:solidFill>
              <a:srgbClr val="C00000"/>
            </a:solidFill>
          </a:ln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Next? Shifting US economic trends </a:t>
            </a:r>
            <a:r>
              <a:rPr lang="en-US" sz="28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A9A2A-57F7-3AB0-30BC-7E6D2EEEB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3678"/>
            <a:ext cx="7772400" cy="1905373"/>
          </a:xfrm>
          <a:solidFill>
            <a:schemeClr val="bg1"/>
          </a:solidFill>
          <a:ln w="76200" cmpd="thickThin">
            <a:solidFill>
              <a:srgbClr val="C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Consumer spending alert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real estate woes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Manufacturing in historic transition </a:t>
            </a:r>
          </a:p>
        </p:txBody>
      </p:sp>
    </p:spTree>
    <p:extLst>
      <p:ext uri="{BB962C8B-B14F-4D97-AF65-F5344CB8AC3E}">
        <p14:creationId xmlns:p14="http://schemas.microsoft.com/office/powerpoint/2010/main" val="202600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7A5AB-EE0A-7C67-A845-8CE6179F7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195486"/>
            <a:ext cx="8631235" cy="4654550"/>
          </a:xfrm>
          <a:prstGeom prst="rect">
            <a:avLst/>
          </a:prstGeom>
          <a:noFill/>
          <a:ln w="60325" cmpd="sng">
            <a:solidFill>
              <a:srgbClr val="8E0505"/>
            </a:solidFill>
          </a:ln>
        </p:spPr>
      </p:pic>
      <p:sp>
        <p:nvSpPr>
          <p:cNvPr id="804866" name="Rectangle 5"/>
          <p:cNvSpPr>
            <a:spLocks noChangeArrowheads="1"/>
          </p:cNvSpPr>
          <p:nvPr/>
        </p:nvSpPr>
        <p:spPr bwMode="auto">
          <a:xfrm>
            <a:off x="1391124" y="1203598"/>
            <a:ext cx="4240969" cy="6771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                                          </a:t>
            </a:r>
            <a:r>
              <a:rPr lang="en-US" sz="1400" u="sng" dirty="0"/>
              <a:t>End of 2Q  2024</a:t>
            </a:r>
            <a:endParaRPr lang="en-US" sz="1400" dirty="0"/>
          </a:p>
          <a:p>
            <a:r>
              <a:rPr lang="en-US" sz="1200" dirty="0">
                <a:solidFill>
                  <a:srgbClr val="A31214"/>
                </a:solidFill>
              </a:rPr>
              <a:t>RECORD</a:t>
            </a:r>
            <a:r>
              <a:rPr lang="en-US" sz="1200" dirty="0"/>
              <a:t> total US household debt = $17.76 Trillion</a:t>
            </a:r>
          </a:p>
          <a:p>
            <a:r>
              <a:rPr lang="en-US" sz="1200" dirty="0">
                <a:solidFill>
                  <a:srgbClr val="8F0604"/>
                </a:solidFill>
              </a:rPr>
              <a:t>RECORD</a:t>
            </a:r>
            <a:r>
              <a:rPr lang="en-US" sz="1200" dirty="0"/>
              <a:t> credit card debt held by consumers = $1.14 Trillion</a:t>
            </a:r>
          </a:p>
        </p:txBody>
      </p:sp>
      <p:sp>
        <p:nvSpPr>
          <p:cNvPr id="804867" name="Rectangle 6"/>
          <p:cNvSpPr>
            <a:spLocks noChangeArrowheads="1"/>
          </p:cNvSpPr>
          <p:nvPr/>
        </p:nvSpPr>
        <p:spPr bwMode="auto">
          <a:xfrm>
            <a:off x="1371600" y="685800"/>
            <a:ext cx="522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(70%)</a:t>
            </a:r>
          </a:p>
        </p:txBody>
      </p:sp>
      <p:sp>
        <p:nvSpPr>
          <p:cNvPr id="804868" name="Rectangle 7"/>
          <p:cNvSpPr>
            <a:spLocks noChangeArrowheads="1"/>
          </p:cNvSpPr>
          <p:nvPr/>
        </p:nvSpPr>
        <p:spPr bwMode="auto">
          <a:xfrm>
            <a:off x="2743200" y="685800"/>
            <a:ext cx="458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(2%)</a:t>
            </a:r>
          </a:p>
        </p:txBody>
      </p:sp>
      <p:sp>
        <p:nvSpPr>
          <p:cNvPr id="804869" name="Rectangle 8"/>
          <p:cNvSpPr>
            <a:spLocks noChangeArrowheads="1"/>
          </p:cNvSpPr>
          <p:nvPr/>
        </p:nvSpPr>
        <p:spPr bwMode="auto">
          <a:xfrm>
            <a:off x="4114800" y="685800"/>
            <a:ext cx="458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(9%)</a:t>
            </a:r>
          </a:p>
        </p:txBody>
      </p:sp>
      <p:sp>
        <p:nvSpPr>
          <p:cNvPr id="804870" name="Rectangle 9"/>
          <p:cNvSpPr>
            <a:spLocks noChangeArrowheads="1"/>
          </p:cNvSpPr>
          <p:nvPr/>
        </p:nvSpPr>
        <p:spPr bwMode="auto">
          <a:xfrm>
            <a:off x="5410200" y="685800"/>
            <a:ext cx="458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(6%)</a:t>
            </a:r>
          </a:p>
        </p:txBody>
      </p:sp>
      <p:sp>
        <p:nvSpPr>
          <p:cNvPr id="804871" name="Rectangle 10"/>
          <p:cNvSpPr>
            <a:spLocks noChangeArrowheads="1"/>
          </p:cNvSpPr>
          <p:nvPr/>
        </p:nvSpPr>
        <p:spPr bwMode="auto">
          <a:xfrm>
            <a:off x="7307263" y="583689"/>
            <a:ext cx="458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(9%)</a:t>
            </a:r>
          </a:p>
        </p:txBody>
      </p:sp>
      <p:sp>
        <p:nvSpPr>
          <p:cNvPr id="804872" name="Rectangle 11"/>
          <p:cNvSpPr>
            <a:spLocks noChangeArrowheads="1"/>
          </p:cNvSpPr>
          <p:nvPr/>
        </p:nvSpPr>
        <p:spPr bwMode="auto">
          <a:xfrm>
            <a:off x="8244408" y="579438"/>
            <a:ext cx="458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(3%)</a:t>
            </a:r>
          </a:p>
        </p:txBody>
      </p:sp>
      <p:sp>
        <p:nvSpPr>
          <p:cNvPr id="765964" name="Rectangle 12"/>
          <p:cNvSpPr>
            <a:spLocks noChangeArrowheads="1"/>
          </p:cNvSpPr>
          <p:nvPr/>
        </p:nvSpPr>
        <p:spPr bwMode="auto">
          <a:xfrm>
            <a:off x="7307263" y="4908550"/>
            <a:ext cx="15017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7FE5"/>
                    </a:outerShdw>
                  </a:cont>
                  <a:cont type="tree" name="">
                    <a:effect ref="fillLine"/>
                    <a:outerShdw dist="38100" dir="2700000" algn="tl">
                      <a:srgbClr val="1E1E5B"/>
                    </a:outerShdw>
                  </a:cont>
                  <a:effect ref="fillLine"/>
                </a:effectDag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t>The Economic Outlook Group</a:t>
            </a:r>
            <a:endParaRPr lang="en-US" dirty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04874" name="Rectangle 13"/>
          <p:cNvSpPr>
            <a:spLocks noChangeArrowheads="1"/>
          </p:cNvSpPr>
          <p:nvPr/>
        </p:nvSpPr>
        <p:spPr bwMode="auto">
          <a:xfrm>
            <a:off x="246063" y="4899025"/>
            <a:ext cx="20152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Source: Federal Reserve Bank of New York </a:t>
            </a:r>
          </a:p>
        </p:txBody>
      </p:sp>
      <p:sp>
        <p:nvSpPr>
          <p:cNvPr id="804875" name="Rectangle 15"/>
          <p:cNvSpPr>
            <a:spLocks noChangeArrowheads="1"/>
          </p:cNvSpPr>
          <p:nvPr/>
        </p:nvSpPr>
        <p:spPr bwMode="auto">
          <a:xfrm>
            <a:off x="2438400" y="228600"/>
            <a:ext cx="44973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/>
              <a:t>Total US Household Debt and its Composition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ustin Popp Tax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 Popp Tax.potx</Template>
  <TotalTime>801434</TotalTime>
  <Words>2551</Words>
  <Application>Microsoft Office PowerPoint</Application>
  <PresentationFormat>On-screen Show (16:9)</PresentationFormat>
  <Paragraphs>389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Baskerville</vt:lpstr>
      <vt:lpstr>Inter</vt:lpstr>
      <vt:lpstr>Roboto</vt:lpstr>
      <vt:lpstr>Times</vt:lpstr>
      <vt:lpstr>Times New Roman</vt:lpstr>
      <vt:lpstr>Wingdings</vt:lpstr>
      <vt:lpstr>Austin Popp Tax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 Shifting US economic trends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Bernie  Baumohl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2016 Economy:  A Year of Great Opportunities and Grave Risks</dc:title>
  <dc:creator>Bernie  Baumohl</dc:creator>
  <cp:lastModifiedBy>C. L. Pettit</cp:lastModifiedBy>
  <cp:revision>24672</cp:revision>
  <cp:lastPrinted>2024-09-30T14:01:56Z</cp:lastPrinted>
  <dcterms:created xsi:type="dcterms:W3CDTF">2016-02-02T21:11:14Z</dcterms:created>
  <dcterms:modified xsi:type="dcterms:W3CDTF">2024-10-21T14:56:37Z</dcterms:modified>
</cp:coreProperties>
</file>