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352" r:id="rId3"/>
    <p:sldId id="363" r:id="rId4"/>
    <p:sldId id="732" r:id="rId5"/>
    <p:sldId id="733" r:id="rId6"/>
    <p:sldId id="730" r:id="rId7"/>
    <p:sldId id="356" r:id="rId8"/>
    <p:sldId id="368" r:id="rId9"/>
    <p:sldId id="369" r:id="rId10"/>
    <p:sldId id="736" r:id="rId11"/>
    <p:sldId id="371" r:id="rId12"/>
    <p:sldId id="734" r:id="rId13"/>
    <p:sldId id="373" r:id="rId14"/>
    <p:sldId id="735" r:id="rId15"/>
    <p:sldId id="738" r:id="rId16"/>
    <p:sldId id="737" r:id="rId17"/>
    <p:sldId id="739" r:id="rId18"/>
    <p:sldId id="372" r:id="rId19"/>
    <p:sldId id="484" r:id="rId20"/>
    <p:sldId id="4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87" autoAdjust="0"/>
  </p:normalViewPr>
  <p:slideViewPr>
    <p:cSldViewPr snapToGrid="0">
      <p:cViewPr varScale="1">
        <p:scale>
          <a:sx n="45" d="100"/>
          <a:sy n="45" d="100"/>
        </p:scale>
        <p:origin x="149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DC124-92E8-451C-A9C3-896D67522E9F}"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48C943F5-7D42-46F5-B95B-9BA8C7F55D73}">
      <dgm:prSet phldrT="[Text]"/>
      <dgm:spPr/>
      <dgm:t>
        <a:bodyPr/>
        <a:lstStyle/>
        <a:p>
          <a:endParaRPr lang="en-US" b="1"/>
        </a:p>
      </dgm:t>
    </dgm:pt>
    <dgm:pt modelId="{71BCFEFE-A18E-44DF-98EA-A6F686B04D3C}" type="parTrans" cxnId="{E4C911B5-3EBA-495D-BD39-B1DB6A1556F0}">
      <dgm:prSet/>
      <dgm:spPr/>
      <dgm:t>
        <a:bodyPr/>
        <a:lstStyle/>
        <a:p>
          <a:endParaRPr lang="en-US"/>
        </a:p>
      </dgm:t>
    </dgm:pt>
    <dgm:pt modelId="{F5FCAE3E-F7A7-4DF6-8A64-D2953290078B}" type="sibTrans" cxnId="{E4C911B5-3EBA-495D-BD39-B1DB6A1556F0}">
      <dgm:prSet/>
      <dgm:spPr/>
      <dgm:t>
        <a:bodyPr/>
        <a:lstStyle/>
        <a:p>
          <a:endParaRPr lang="en-US"/>
        </a:p>
      </dgm:t>
    </dgm:pt>
    <dgm:pt modelId="{92DFE515-53F1-4724-A76B-7528503DDA36}">
      <dgm:prSet phldrT="[Text]"/>
      <dgm:spPr/>
      <dgm:t>
        <a:bodyPr/>
        <a:lstStyle/>
        <a:p>
          <a:r>
            <a:rPr lang="en-US" b="1" dirty="0"/>
            <a:t>  </a:t>
          </a:r>
        </a:p>
      </dgm:t>
    </dgm:pt>
    <dgm:pt modelId="{88C0B9BE-343A-4CAE-8F1A-195AE2E160E7}" type="parTrans" cxnId="{AA5F4746-A5B5-4CE3-9FCC-800D7238E89A}">
      <dgm:prSet/>
      <dgm:spPr/>
      <dgm:t>
        <a:bodyPr/>
        <a:lstStyle/>
        <a:p>
          <a:endParaRPr lang="en-US"/>
        </a:p>
      </dgm:t>
    </dgm:pt>
    <dgm:pt modelId="{632F4921-5A86-4848-9578-56F8EE77224D}" type="sibTrans" cxnId="{AA5F4746-A5B5-4CE3-9FCC-800D7238E89A}">
      <dgm:prSet/>
      <dgm:spPr/>
      <dgm:t>
        <a:bodyPr/>
        <a:lstStyle/>
        <a:p>
          <a:endParaRPr lang="en-US"/>
        </a:p>
      </dgm:t>
    </dgm:pt>
    <dgm:pt modelId="{24208C52-560E-492D-9916-1A91B68EF1F3}">
      <dgm:prSet phldrT="[Text]" custT="1"/>
      <dgm:spPr>
        <a:effectLst>
          <a:glow rad="228600">
            <a:schemeClr val="accent1">
              <a:satMod val="175000"/>
              <a:alpha val="40000"/>
            </a:schemeClr>
          </a:glow>
          <a:outerShdw blurRad="50800" dist="38100" dir="2700000" sx="104000" sy="104000" algn="tl" rotWithShape="0">
            <a:prstClr val="black">
              <a:alpha val="40000"/>
            </a:prstClr>
          </a:outerShdw>
        </a:effectLst>
      </dgm:spPr>
      <dgm:t>
        <a:bodyPr/>
        <a:lstStyle/>
        <a:p>
          <a:r>
            <a:rPr lang="en-US" sz="4000" dirty="0">
              <a:latin typeface="Times New Roman" panose="02020603050405020304" pitchFamily="18" charset="0"/>
              <a:cs typeface="Times New Roman" panose="02020603050405020304" pitchFamily="18" charset="0"/>
            </a:rPr>
            <a:t>PHMSA’s mission is “to protect people and the environment by advancing the safe transportation of energy and other hazardous materials that are essential to our daily lives.”</a:t>
          </a:r>
          <a:endParaRPr lang="en-US" sz="4000" dirty="0"/>
        </a:p>
      </dgm:t>
    </dgm:pt>
    <dgm:pt modelId="{7AEDBCB9-5CA8-4D90-B130-F8C3DC3A6226}" type="parTrans" cxnId="{A65710A0-C547-45EB-9759-02ED7FE9163F}">
      <dgm:prSet/>
      <dgm:spPr/>
      <dgm:t>
        <a:bodyPr/>
        <a:lstStyle/>
        <a:p>
          <a:endParaRPr lang="en-US"/>
        </a:p>
      </dgm:t>
    </dgm:pt>
    <dgm:pt modelId="{525E693B-A961-4D82-858E-0646E281CAE0}" type="sibTrans" cxnId="{A65710A0-C547-45EB-9759-02ED7FE9163F}">
      <dgm:prSet/>
      <dgm:spPr/>
      <dgm:t>
        <a:bodyPr/>
        <a:lstStyle/>
        <a:p>
          <a:endParaRPr lang="en-US"/>
        </a:p>
      </dgm:t>
    </dgm:pt>
    <dgm:pt modelId="{10FAD0EC-282D-4B2C-9B38-977D8DE2D04C}" type="pres">
      <dgm:prSet presAssocID="{415DC124-92E8-451C-A9C3-896D67522E9F}" presName="Name0" presStyleCnt="0">
        <dgm:presLayoutVars>
          <dgm:dir/>
          <dgm:animLvl val="lvl"/>
          <dgm:resizeHandles val="exact"/>
        </dgm:presLayoutVars>
      </dgm:prSet>
      <dgm:spPr/>
    </dgm:pt>
    <dgm:pt modelId="{E563D049-854B-4ACD-B024-9A3445E7FE85}" type="pres">
      <dgm:prSet presAssocID="{48C943F5-7D42-46F5-B95B-9BA8C7F55D73}" presName="linNode" presStyleCnt="0"/>
      <dgm:spPr/>
    </dgm:pt>
    <dgm:pt modelId="{84D7B42C-1943-499C-AD14-568C10A01367}" type="pres">
      <dgm:prSet presAssocID="{48C943F5-7D42-46F5-B95B-9BA8C7F55D73}" presName="parTx" presStyleLbl="revTx" presStyleIdx="0" presStyleCnt="2">
        <dgm:presLayoutVars>
          <dgm:chMax val="1"/>
          <dgm:bulletEnabled val="1"/>
        </dgm:presLayoutVars>
      </dgm:prSet>
      <dgm:spPr/>
    </dgm:pt>
    <dgm:pt modelId="{3D645B9B-9D40-4E0B-9C3A-FC683797CA88}" type="pres">
      <dgm:prSet presAssocID="{48C943F5-7D42-46F5-B95B-9BA8C7F55D73}" presName="bracket" presStyleLbl="parChTrans1D1" presStyleIdx="0" presStyleCnt="2" custFlipVert="1" custFlipHor="1" custScaleX="168966" custScaleY="7216" custLinFactX="-363493" custLinFactY="365287" custLinFactNeighborX="-400000" custLinFactNeighborY="400000"/>
      <dgm:spPr/>
    </dgm:pt>
    <dgm:pt modelId="{E9E7EB36-BDFE-4F6D-AB8C-2C0F6A49F702}" type="pres">
      <dgm:prSet presAssocID="{48C943F5-7D42-46F5-B95B-9BA8C7F55D73}" presName="spH" presStyleCnt="0"/>
      <dgm:spPr/>
    </dgm:pt>
    <dgm:pt modelId="{1FFD410D-1413-4F83-B3F1-99A49B5B7C28}" type="pres">
      <dgm:prSet presAssocID="{F5FCAE3E-F7A7-4DF6-8A64-D2953290078B}" presName="spV" presStyleCnt="0"/>
      <dgm:spPr/>
    </dgm:pt>
    <dgm:pt modelId="{010265B4-FEE1-4A45-ACEF-686CFDBA659E}" type="pres">
      <dgm:prSet presAssocID="{92DFE515-53F1-4724-A76B-7528503DDA36}" presName="linNode" presStyleCnt="0"/>
      <dgm:spPr/>
    </dgm:pt>
    <dgm:pt modelId="{74588453-A359-4398-AEB6-4F7E751C13FE}" type="pres">
      <dgm:prSet presAssocID="{92DFE515-53F1-4724-A76B-7528503DDA36}" presName="parTx" presStyleLbl="revTx" presStyleIdx="1" presStyleCnt="2">
        <dgm:presLayoutVars>
          <dgm:chMax val="1"/>
          <dgm:bulletEnabled val="1"/>
        </dgm:presLayoutVars>
      </dgm:prSet>
      <dgm:spPr/>
    </dgm:pt>
    <dgm:pt modelId="{55C5E04A-FAB3-4F6B-94F5-71452513334A}" type="pres">
      <dgm:prSet presAssocID="{92DFE515-53F1-4724-A76B-7528503DDA36}" presName="bracket" presStyleLbl="parChTrans1D1" presStyleIdx="1" presStyleCnt="2" custFlipVert="1" custScaleX="52654" custScaleY="1687" custLinFactX="-515466" custLinFactNeighborX="-600000" custLinFactNeighborY="273"/>
      <dgm:spPr/>
    </dgm:pt>
    <dgm:pt modelId="{5FE6295B-49D4-4EF5-A632-E7FB612418FA}" type="pres">
      <dgm:prSet presAssocID="{92DFE515-53F1-4724-A76B-7528503DDA36}" presName="spH" presStyleCnt="0"/>
      <dgm:spPr/>
    </dgm:pt>
    <dgm:pt modelId="{6C55F64C-F2F7-45B2-95F3-BF3885A07201}" type="pres">
      <dgm:prSet presAssocID="{92DFE515-53F1-4724-A76B-7528503DDA36}" presName="desTx" presStyleLbl="node1" presStyleIdx="0" presStyleCnt="1" custScaleX="174941" custScaleY="94423" custLinFactX="-37835" custLinFactNeighborX="-100000" custLinFactNeighborY="-42397">
        <dgm:presLayoutVars>
          <dgm:bulletEnabled val="1"/>
        </dgm:presLayoutVars>
      </dgm:prSet>
      <dgm:spPr/>
    </dgm:pt>
  </dgm:ptLst>
  <dgm:cxnLst>
    <dgm:cxn modelId="{AA5F4746-A5B5-4CE3-9FCC-800D7238E89A}" srcId="{415DC124-92E8-451C-A9C3-896D67522E9F}" destId="{92DFE515-53F1-4724-A76B-7528503DDA36}" srcOrd="1" destOrd="0" parTransId="{88C0B9BE-343A-4CAE-8F1A-195AE2E160E7}" sibTransId="{632F4921-5A86-4848-9578-56F8EE77224D}"/>
    <dgm:cxn modelId="{8B296247-A282-499C-AF11-5181F83D89A0}" type="presOf" srcId="{92DFE515-53F1-4724-A76B-7528503DDA36}" destId="{74588453-A359-4398-AEB6-4F7E751C13FE}" srcOrd="0" destOrd="0" presId="urn:diagrams.loki3.com/BracketList"/>
    <dgm:cxn modelId="{8361F84E-7FFC-4946-B075-6703D0148197}" type="presOf" srcId="{415DC124-92E8-451C-A9C3-896D67522E9F}" destId="{10FAD0EC-282D-4B2C-9B38-977D8DE2D04C}" srcOrd="0" destOrd="0" presId="urn:diagrams.loki3.com/BracketList"/>
    <dgm:cxn modelId="{A65710A0-C547-45EB-9759-02ED7FE9163F}" srcId="{92DFE515-53F1-4724-A76B-7528503DDA36}" destId="{24208C52-560E-492D-9916-1A91B68EF1F3}" srcOrd="0" destOrd="0" parTransId="{7AEDBCB9-5CA8-4D90-B130-F8C3DC3A6226}" sibTransId="{525E693B-A961-4D82-858E-0646E281CAE0}"/>
    <dgm:cxn modelId="{C35811A7-412D-46AC-A9C4-64F64213DC3D}" type="presOf" srcId="{48C943F5-7D42-46F5-B95B-9BA8C7F55D73}" destId="{84D7B42C-1943-499C-AD14-568C10A01367}" srcOrd="0" destOrd="0" presId="urn:diagrams.loki3.com/BracketList"/>
    <dgm:cxn modelId="{E4C911B5-3EBA-495D-BD39-B1DB6A1556F0}" srcId="{415DC124-92E8-451C-A9C3-896D67522E9F}" destId="{48C943F5-7D42-46F5-B95B-9BA8C7F55D73}" srcOrd="0" destOrd="0" parTransId="{71BCFEFE-A18E-44DF-98EA-A6F686B04D3C}" sibTransId="{F5FCAE3E-F7A7-4DF6-8A64-D2953290078B}"/>
    <dgm:cxn modelId="{8C322DFD-4336-45AE-BC27-8B24BB7B81A2}" type="presOf" srcId="{24208C52-560E-492D-9916-1A91B68EF1F3}" destId="{6C55F64C-F2F7-45B2-95F3-BF3885A07201}" srcOrd="0" destOrd="0" presId="urn:diagrams.loki3.com/BracketList"/>
    <dgm:cxn modelId="{09C6F1B9-719B-40D1-B121-E04AD961F835}" type="presParOf" srcId="{10FAD0EC-282D-4B2C-9B38-977D8DE2D04C}" destId="{E563D049-854B-4ACD-B024-9A3445E7FE85}" srcOrd="0" destOrd="0" presId="urn:diagrams.loki3.com/BracketList"/>
    <dgm:cxn modelId="{DB55CF4B-2F61-43B3-9D91-9B033EF776BB}" type="presParOf" srcId="{E563D049-854B-4ACD-B024-9A3445E7FE85}" destId="{84D7B42C-1943-499C-AD14-568C10A01367}" srcOrd="0" destOrd="0" presId="urn:diagrams.loki3.com/BracketList"/>
    <dgm:cxn modelId="{61261EA1-46A0-4C8C-A40F-30A6FD26450D}" type="presParOf" srcId="{E563D049-854B-4ACD-B024-9A3445E7FE85}" destId="{3D645B9B-9D40-4E0B-9C3A-FC683797CA88}" srcOrd="1" destOrd="0" presId="urn:diagrams.loki3.com/BracketList"/>
    <dgm:cxn modelId="{2067AD3B-F3A4-4072-81AD-C8087206B9E7}" type="presParOf" srcId="{E563D049-854B-4ACD-B024-9A3445E7FE85}" destId="{E9E7EB36-BDFE-4F6D-AB8C-2C0F6A49F702}" srcOrd="2" destOrd="0" presId="urn:diagrams.loki3.com/BracketList"/>
    <dgm:cxn modelId="{20846AB5-7F75-4CC5-96F0-1E3A8B261944}" type="presParOf" srcId="{10FAD0EC-282D-4B2C-9B38-977D8DE2D04C}" destId="{1FFD410D-1413-4F83-B3F1-99A49B5B7C28}" srcOrd="1" destOrd="0" presId="urn:diagrams.loki3.com/BracketList"/>
    <dgm:cxn modelId="{2B17EEB2-5102-4697-988F-CBBCE403D35C}" type="presParOf" srcId="{10FAD0EC-282D-4B2C-9B38-977D8DE2D04C}" destId="{010265B4-FEE1-4A45-ACEF-686CFDBA659E}" srcOrd="2" destOrd="0" presId="urn:diagrams.loki3.com/BracketList"/>
    <dgm:cxn modelId="{227C6D58-F3B7-40D2-B139-F927ABBB1550}" type="presParOf" srcId="{010265B4-FEE1-4A45-ACEF-686CFDBA659E}" destId="{74588453-A359-4398-AEB6-4F7E751C13FE}" srcOrd="0" destOrd="0" presId="urn:diagrams.loki3.com/BracketList"/>
    <dgm:cxn modelId="{C04A2707-811B-4950-BA38-96D1DA8CEDAA}" type="presParOf" srcId="{010265B4-FEE1-4A45-ACEF-686CFDBA659E}" destId="{55C5E04A-FAB3-4F6B-94F5-71452513334A}" srcOrd="1" destOrd="0" presId="urn:diagrams.loki3.com/BracketList"/>
    <dgm:cxn modelId="{0DCB363D-D824-4AAC-A1C7-06484B8E95F3}" type="presParOf" srcId="{010265B4-FEE1-4A45-ACEF-686CFDBA659E}" destId="{5FE6295B-49D4-4EF5-A632-E7FB612418FA}" srcOrd="2" destOrd="0" presId="urn:diagrams.loki3.com/BracketList"/>
    <dgm:cxn modelId="{9BF8BD36-77EA-4B8B-AED1-A713AAA14E7B}" type="presParOf" srcId="{010265B4-FEE1-4A45-ACEF-686CFDBA659E}" destId="{6C55F64C-F2F7-45B2-95F3-BF3885A07201}" srcOrd="3" destOrd="0" presId="urn:diagrams.loki3.com/Bracket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B42C-1943-499C-AD14-568C10A01367}">
      <dsp:nvSpPr>
        <dsp:cNvPr id="0" name=""/>
        <dsp:cNvSpPr/>
      </dsp:nvSpPr>
      <dsp:spPr>
        <a:xfrm>
          <a:off x="938" y="183680"/>
          <a:ext cx="2438400"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56" tIns="160020" rIns="448056" bIns="160020" numCol="1" spcCol="1270" anchor="ctr" anchorCtr="0">
          <a:noAutofit/>
        </a:bodyPr>
        <a:lstStyle/>
        <a:p>
          <a:pPr marL="0" lvl="0" indent="0" algn="r" defTabSz="2800350">
            <a:lnSpc>
              <a:spcPct val="90000"/>
            </a:lnSpc>
            <a:spcBef>
              <a:spcPct val="0"/>
            </a:spcBef>
            <a:spcAft>
              <a:spcPct val="35000"/>
            </a:spcAft>
            <a:buNone/>
          </a:pPr>
          <a:endParaRPr lang="en-US" sz="6300" b="1" kern="1200"/>
        </a:p>
      </dsp:txBody>
      <dsp:txXfrm>
        <a:off x="938" y="183680"/>
        <a:ext cx="2438400" cy="1267200"/>
      </dsp:txXfrm>
    </dsp:sp>
    <dsp:sp modelId="{3D645B9B-9D40-4E0B-9C3A-FC683797CA88}">
      <dsp:nvSpPr>
        <dsp:cNvPr id="0" name=""/>
        <dsp:cNvSpPr/>
      </dsp:nvSpPr>
      <dsp:spPr>
        <a:xfrm flipH="1" flipV="1">
          <a:off x="0" y="5138754"/>
          <a:ext cx="824013" cy="9144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588453-A359-4398-AEB6-4F7E751C13FE}">
      <dsp:nvSpPr>
        <dsp:cNvPr id="0" name=""/>
        <dsp:cNvSpPr/>
      </dsp:nvSpPr>
      <dsp:spPr>
        <a:xfrm>
          <a:off x="938" y="2730298"/>
          <a:ext cx="1640681"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8056" tIns="160020" rIns="448056" bIns="160020" numCol="1" spcCol="1270" anchor="ctr" anchorCtr="0">
          <a:noAutofit/>
        </a:bodyPr>
        <a:lstStyle/>
        <a:p>
          <a:pPr marL="0" lvl="0" indent="0" algn="r" defTabSz="2800350">
            <a:lnSpc>
              <a:spcPct val="90000"/>
            </a:lnSpc>
            <a:spcBef>
              <a:spcPct val="0"/>
            </a:spcBef>
            <a:spcAft>
              <a:spcPct val="35000"/>
            </a:spcAft>
            <a:buNone/>
          </a:pPr>
          <a:r>
            <a:rPr lang="en-US" sz="6300" b="1" kern="1200" dirty="0"/>
            <a:t>  </a:t>
          </a:r>
        </a:p>
      </dsp:txBody>
      <dsp:txXfrm>
        <a:off x="938" y="2730298"/>
        <a:ext cx="1640681" cy="1267200"/>
      </dsp:txXfrm>
    </dsp:sp>
    <dsp:sp modelId="{55C5E04A-FAB3-4F6B-94F5-71452513334A}">
      <dsp:nvSpPr>
        <dsp:cNvPr id="0" name=""/>
        <dsp:cNvSpPr/>
      </dsp:nvSpPr>
      <dsp:spPr>
        <a:xfrm flipV="1">
          <a:off x="0" y="3343565"/>
          <a:ext cx="172776" cy="6012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5F64C-F2F7-45B2-95F3-BF3885A07201}">
      <dsp:nvSpPr>
        <dsp:cNvPr id="0" name=""/>
        <dsp:cNvSpPr/>
      </dsp:nvSpPr>
      <dsp:spPr>
        <a:xfrm>
          <a:off x="125952" y="170251"/>
          <a:ext cx="7807009" cy="3365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glow rad="228600">
            <a:schemeClr val="accent1">
              <a:satMod val="175000"/>
              <a:alpha val="40000"/>
            </a:schemeClr>
          </a:glow>
          <a:outerShdw blurRad="50800" dist="38100" dir="2700000" sx="104000" sy="104000" algn="tl" rotWithShape="0">
            <a:prstClr val="black">
              <a:alpha val="40000"/>
            </a:prstClr>
          </a:outerShdw>
        </a:effectLst>
        <a:scene3d>
          <a:camera prst="orthographicFron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atin typeface="Times New Roman" panose="02020603050405020304" pitchFamily="18" charset="0"/>
              <a:cs typeface="Times New Roman" panose="02020603050405020304" pitchFamily="18" charset="0"/>
            </a:rPr>
            <a:t>PHMSA’s mission is “to protect people and the environment by advancing the safe transportation of energy and other hazardous materials that are essential to our daily lives.”</a:t>
          </a:r>
          <a:endParaRPr lang="en-US" sz="4000" kern="1200" dirty="0"/>
        </a:p>
      </dsp:txBody>
      <dsp:txXfrm>
        <a:off x="125952" y="170251"/>
        <a:ext cx="7807009" cy="336523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A0C42-3D91-4116-A154-DAFEC87C792A}"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8FB4-9CF6-4C3E-AEC6-AF60401C7D10}" type="slidenum">
              <a:rPr lang="en-US" smtClean="0"/>
              <a:t>‹#›</a:t>
            </a:fld>
            <a:endParaRPr lang="en-US"/>
          </a:p>
        </p:txBody>
      </p:sp>
    </p:spTree>
    <p:extLst>
      <p:ext uri="{BB962C8B-B14F-4D97-AF65-F5344CB8AC3E}">
        <p14:creationId xmlns:p14="http://schemas.microsoft.com/office/powerpoint/2010/main" val="219381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a:extLst>
              <a:ext uri="{FF2B5EF4-FFF2-40B4-BE49-F238E27FC236}">
                <a16:creationId xmlns:a16="http://schemas.microsoft.com/office/drawing/2014/main" id="{D0DD1B6E-7C55-47D2-96FD-4713D5E45D4A}"/>
              </a:ext>
            </a:extLst>
          </p:cNvPr>
          <p:cNvSpPr>
            <a:spLocks noGrp="1"/>
          </p:cNvSpPr>
          <p:nvPr>
            <p:ph type="body" idx="1"/>
          </p:nvPr>
        </p:nvSpPr>
        <p:spPr/>
        <p:txBody>
          <a:bodyPr/>
          <a:lstStyle/>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1116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829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32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what makes a company eligible for SISP?</a:t>
            </a:r>
          </a:p>
        </p:txBody>
      </p:sp>
    </p:spTree>
    <p:extLst>
      <p:ext uri="{BB962C8B-B14F-4D97-AF65-F5344CB8AC3E}">
        <p14:creationId xmlns:p14="http://schemas.microsoft.com/office/powerpoint/2010/main" val="1496216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Eligibility for SISP programs is</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based on analysis regarding: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Incident History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Compliance History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Adverse safety trends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As Directed by O&amp;E Director, DAAFO or designee, or the Associate Administrator for Hazardous Materials Safety.</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Probability of incidents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Consequence to life, property, environment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Measured risk factors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Stakeholder assistance</a:t>
            </a:r>
          </a:p>
          <a:p>
            <a:pPr>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262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are the Benefits of Participating in SISP and Why should my Business Join? (next slide)</a:t>
            </a:r>
          </a:p>
        </p:txBody>
      </p:sp>
    </p:spTree>
    <p:extLst>
      <p:ext uri="{BB962C8B-B14F-4D97-AF65-F5344CB8AC3E}">
        <p14:creationId xmlns:p14="http://schemas.microsoft.com/office/powerpoint/2010/main" val="301607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00088"/>
            <a:ext cx="6134100" cy="34512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Simply put because I’m from the Government and I’m here to help ( no but really) ( next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950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t>Why Join?</a:t>
            </a:r>
            <a:endParaRPr lang="en-US" dirty="0"/>
          </a:p>
          <a:p>
            <a:pPr marL="742950" lvl="1" indent="-285750">
              <a:buFont typeface="Arial" panose="020B0604020202020204" pitchFamily="34" charset="0"/>
              <a:buChar char="•"/>
            </a:pPr>
            <a:r>
              <a:rPr lang="en-US" b="1" dirty="0"/>
              <a:t>Collaborative Approach</a:t>
            </a:r>
            <a:r>
              <a:rPr lang="en-US" dirty="0"/>
              <a:t>: Work </a:t>
            </a:r>
            <a:r>
              <a:rPr lang="en-US" i="1" dirty="0"/>
              <a:t>with</a:t>
            </a:r>
            <a:r>
              <a:rPr lang="en-US" dirty="0"/>
              <a:t> regulators, not </a:t>
            </a:r>
            <a:r>
              <a:rPr lang="en-US" i="1" dirty="0"/>
              <a:t>against</a:t>
            </a:r>
            <a:r>
              <a:rPr lang="en-US" dirty="0"/>
              <a:t> them, to improve safety.</a:t>
            </a:r>
          </a:p>
          <a:p>
            <a:pPr marL="742950" lvl="1" indent="-285750">
              <a:buFont typeface="Arial" panose="020B0604020202020204" pitchFamily="34" charset="0"/>
              <a:buChar char="•"/>
            </a:pPr>
            <a:r>
              <a:rPr lang="en-US" b="1" dirty="0"/>
              <a:t>No Routine Enforcement</a:t>
            </a:r>
            <a:r>
              <a:rPr lang="en-US" dirty="0"/>
              <a:t>: Inspections paused, focusing on cooperation and support.</a:t>
            </a:r>
          </a:p>
          <a:p>
            <a:pPr marL="742950" lvl="1" indent="-285750">
              <a:buFont typeface="Arial" panose="020B0604020202020204" pitchFamily="34" charset="0"/>
              <a:buChar char="•"/>
            </a:pPr>
            <a:r>
              <a:rPr lang="en-US" b="1" dirty="0"/>
              <a:t>Custom Safety Solutions</a:t>
            </a:r>
            <a:r>
              <a:rPr lang="en-US" dirty="0"/>
              <a:t>: Tailored improvements that can boost overall safety and compliance.</a:t>
            </a:r>
          </a:p>
          <a:p>
            <a:pPr marL="742950" lvl="1" indent="-285750">
              <a:buFont typeface="Arial" panose="020B0604020202020204" pitchFamily="34" charset="0"/>
              <a:buChar char="•"/>
            </a:pPr>
            <a:r>
              <a:rPr lang="en-US" b="1" dirty="0"/>
              <a:t>Low Risk, High Reward</a:t>
            </a:r>
            <a:r>
              <a:rPr lang="en-US" dirty="0"/>
              <a:t>: Focused on improvement, not penalties—great for businesses aiming to proactively manage risks.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85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200" b="1" i="0" u="none" strike="noStrike" cap="none" normalizeH="0" baseline="0" dirty="0">
                <a:ln>
                  <a:noFill/>
                </a:ln>
                <a:solidFill>
                  <a:schemeClr val="tx1"/>
                </a:solidFill>
                <a:effectLst/>
                <a:latin typeface="Arial" panose="020B0604020202020204" pitchFamily="34" charset="0"/>
              </a:rPr>
              <a:t>Agreement Document</a:t>
            </a:r>
            <a:r>
              <a:rPr kumimoji="0" lang="en-US" altLang="en-US" sz="1200" b="0" i="0" u="none" strike="noStrike" cap="none" normalizeH="0" baseline="0" dirty="0">
                <a:ln>
                  <a:noFill/>
                </a:ln>
                <a:solidFill>
                  <a:schemeClr val="tx1"/>
                </a:solidFill>
                <a:effectLst/>
                <a:latin typeface="Arial" panose="020B0604020202020204" pitchFamily="34" charset="0"/>
              </a:rPr>
              <a:t>: Formal contract outlining roles, responsibilities, and scope.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Safety Program Plan</a:t>
            </a:r>
            <a:r>
              <a:rPr kumimoji="0" lang="en-US" altLang="en-US" sz="1200" b="0" i="0" u="none" strike="noStrike" cap="none" normalizeH="0" baseline="0" dirty="0">
                <a:ln>
                  <a:noFill/>
                </a:ln>
                <a:solidFill>
                  <a:schemeClr val="tx1"/>
                </a:solidFill>
                <a:effectLst/>
                <a:latin typeface="Arial" panose="020B0604020202020204" pitchFamily="34" charset="0"/>
              </a:rPr>
              <a:t>: Customized plan developed with PHMSA to improve compliance.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Site &amp; Documentation Reviews</a:t>
            </a:r>
            <a:r>
              <a:rPr kumimoji="0" lang="en-US" altLang="en-US" sz="1200" b="0" i="0" u="none" strike="noStrike" cap="none" normalizeH="0" baseline="0" dirty="0">
                <a:ln>
                  <a:noFill/>
                </a:ln>
                <a:solidFill>
                  <a:schemeClr val="tx1"/>
                </a:solidFill>
                <a:effectLst/>
                <a:latin typeface="Arial" panose="020B0604020202020204" pitchFamily="34" charset="0"/>
              </a:rPr>
              <a:t>: PHMSA conducts reviews, and deficiencies are corrected.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Confidentiality Agreement</a:t>
            </a:r>
            <a:r>
              <a:rPr kumimoji="0" lang="en-US" altLang="en-US" sz="1200" b="0" i="0" u="none" strike="noStrike" cap="none" normalizeH="0" baseline="0" dirty="0">
                <a:ln>
                  <a:noFill/>
                </a:ln>
                <a:solidFill>
                  <a:schemeClr val="tx1"/>
                </a:solidFill>
                <a:effectLst/>
                <a:latin typeface="Arial" panose="020B0604020202020204" pitchFamily="34" charset="0"/>
              </a:rPr>
              <a:t>: Ensures sensitive business information is protected.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chemeClr val="tx1"/>
                </a:solidFill>
                <a:effectLst/>
                <a:latin typeface="Arial" panose="020B0604020202020204" pitchFamily="34" charset="0"/>
              </a:rPr>
              <a:t>Key Timelines</a:t>
            </a:r>
            <a:r>
              <a:rPr kumimoji="0" lang="en-US" altLang="en-US" sz="1200" b="0" i="0" u="none" strike="noStrike" cap="none" normalizeH="0" baseline="0" dirty="0">
                <a:ln>
                  <a:noFill/>
                </a:ln>
                <a:solidFill>
                  <a:schemeClr val="tx1"/>
                </a:solidFill>
                <a:effectLst/>
                <a:latin typeface="Arial" panose="020B0604020202020204" pitchFamily="34" charset="0"/>
              </a:rPr>
              <a:t>: Clear milestones for site visits, corrective actions, and final reports.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568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28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00088"/>
            <a:ext cx="6134100" cy="34512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32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6760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700088"/>
            <a:ext cx="6134100" cy="3451225"/>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Georgia" panose="02040502050405020303" pitchFamily="18" charset="0"/>
              </a:rPr>
              <a:t>The presenter should provide detailed information in presenter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PHMSA regulates over </a:t>
            </a:r>
            <a:r>
              <a:rPr lang="en-US" sz="1200" b="1" dirty="0"/>
              <a:t>1 million daily shipments</a:t>
            </a:r>
            <a:r>
              <a:rPr lang="en-US" sz="1200" dirty="0"/>
              <a:t> of hazardous materials and oversees the nation’s extensive pipeline network.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695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a:buFont typeface="Arial" panose="020B0604020202020204" pitchFamily="34" charset="0"/>
              <a:buChar char="•"/>
            </a:pPr>
            <a:r>
              <a:rPr lang="en-US" sz="1200" b="1" dirty="0"/>
              <a:t>Regulation and Oversight:</a:t>
            </a:r>
            <a:r>
              <a:rPr lang="en-US" sz="1200" dirty="0"/>
              <a:t> Which allows PHMSA develops national policy, sets safety standards, and enforce regulations for transporting hazardous materials.</a:t>
            </a:r>
          </a:p>
          <a:p>
            <a:pPr>
              <a:buFont typeface="Arial" panose="020B0604020202020204" pitchFamily="34" charset="0"/>
              <a:buChar char="•"/>
            </a:pPr>
            <a:endParaRPr lang="en-US" sz="1200" dirty="0"/>
          </a:p>
          <a:p>
            <a:pPr>
              <a:buFont typeface="Arial" panose="020B0604020202020204" pitchFamily="34" charset="0"/>
              <a:buChar char="•"/>
            </a:pPr>
            <a:r>
              <a:rPr lang="en-US" sz="1200" b="1" dirty="0"/>
              <a:t>Prevention and Preparedness:</a:t>
            </a:r>
            <a:r>
              <a:rPr lang="en-US" sz="1200" dirty="0"/>
              <a:t> where PHMSA works to prevent transportation incidents and prepare first responders for potential emergencies.</a:t>
            </a:r>
          </a:p>
          <a:p>
            <a:pPr>
              <a:buFont typeface="Arial" panose="020B0604020202020204" pitchFamily="34" charset="0"/>
              <a:buChar char="•"/>
            </a:pPr>
            <a:endParaRPr lang="en-US" sz="1200" dirty="0"/>
          </a:p>
          <a:p>
            <a:pPr>
              <a:buFont typeface="Arial" panose="020B0604020202020204" pitchFamily="34" charset="0"/>
              <a:buChar char="•"/>
            </a:pPr>
            <a:r>
              <a:rPr lang="en-US" sz="1200" b="1" dirty="0"/>
              <a:t>Safety Innovations:</a:t>
            </a:r>
            <a:r>
              <a:rPr lang="en-US" sz="1200" dirty="0"/>
              <a:t> Through partnerships with industry stakeholders, which is where PHMSA encourages innovative practices to enhance the safety and integrity of the nation’s transportation infrastructure.</a:t>
            </a:r>
          </a:p>
          <a:p>
            <a:pPr>
              <a:buFont typeface="Arial" panose="020B0604020202020204" pitchFamily="34" charset="0"/>
              <a:buChar char="•"/>
            </a:pPr>
            <a:endParaRPr lang="en-US" sz="1200" dirty="0"/>
          </a:p>
          <a:p>
            <a:pPr>
              <a:buFont typeface="Arial" panose="020B0604020202020204" pitchFamily="34" charset="0"/>
              <a:buChar char="•"/>
            </a:pPr>
            <a:r>
              <a:rPr lang="en-US" sz="1200" dirty="0"/>
              <a:t>Most of us in the room are familiar with the first Responsibility because we have either had an inspection or have known of an individual who has had  an inspection.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95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784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613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This is accomplished by the three overall goals of SISP which are: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Number 1) Risk Reduction: SISP supports PHMSA’s mission by identifying and addressing systemic safety issues before they result in incidents.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Number 2) Collaborative Safety Efforts which allows us to work with regulated entities to promote compliance and implement best safety practices across the industry, particularly focusing on high-risk activities.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And Number 3) Enhancing Public Safety: By fostering partnerships through SISP, which allows PHMSA to enhance the safety of the public, workers, and the environment by ensuring that hazardous materials are transported securely and responsibly in an alternative manner outside of traditional enforcement</a:t>
            </a:r>
            <a:r>
              <a:rPr lang="en-US" dirty="0">
                <a:latin typeface="Times New Roman" panose="02020603050405020304" pitchFamily="18" charset="0"/>
                <a:cs typeface="Times New Roman" panose="02020603050405020304" pitchFamily="18" charset="0"/>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55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90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C0FB46-27C6-4112-AAD7-283A562038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010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69429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113428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169254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79CDE-7D7C-46BF-A58B-2F105EB1CE33}" type="datetimeFigureOut">
              <a:rPr lang="en-US" smtClean="0"/>
              <a:t>10/25/2024</a:t>
            </a:fld>
            <a:endParaRPr lang="en-US"/>
          </a:p>
        </p:txBody>
      </p:sp>
      <p:sp>
        <p:nvSpPr>
          <p:cNvPr id="4" name="Slide Number Placeholder 3"/>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2163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B79CDE-7D7C-46BF-A58B-2F105EB1CE33}" type="datetimeFigureOut">
              <a:rPr lang="en-US" smtClean="0"/>
              <a:t>10/25/2024</a:t>
            </a:fld>
            <a:endParaRPr lang="en-US"/>
          </a:p>
        </p:txBody>
      </p:sp>
      <p:sp>
        <p:nvSpPr>
          <p:cNvPr id="7" name="Slide Number Placeholder 6"/>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78828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79CDE-7D7C-46BF-A58B-2F105EB1CE33}" type="datetimeFigureOut">
              <a:rPr lang="en-US" smtClean="0"/>
              <a:t>10/25/2024</a:t>
            </a:fld>
            <a:endParaRPr lang="en-US"/>
          </a:p>
        </p:txBody>
      </p:sp>
      <p:sp>
        <p:nvSpPr>
          <p:cNvPr id="5" name="Slide Number Placeholder 4"/>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74523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2C4A94-3448-4A55-A7BA-B587ABD00B3F}"/>
              </a:ext>
            </a:extLst>
          </p:cNvPr>
          <p:cNvPicPr>
            <a:picLocks noChangeAspect="1"/>
          </p:cNvPicPr>
          <p:nvPr userDrawn="1"/>
        </p:nvPicPr>
        <p:blipFill>
          <a:blip r:embed="rId2"/>
          <a:stretch>
            <a:fillRect/>
          </a:stretch>
        </p:blipFill>
        <p:spPr>
          <a:xfrm>
            <a:off x="0" y="1518"/>
            <a:ext cx="12192000" cy="6854964"/>
          </a:xfrm>
          <a:prstGeom prst="rect">
            <a:avLst/>
          </a:prstGeom>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389" y="5729358"/>
            <a:ext cx="1320800" cy="365125"/>
          </a:xfrm>
        </p:spPr>
        <p:txBody>
          <a:bodyPr/>
          <a:lstStyle/>
          <a:p>
            <a:fld id="{68B79CDE-7D7C-46BF-A58B-2F105EB1CE33}" type="datetimeFigureOut">
              <a:rPr lang="en-US" smtClean="0"/>
              <a:t>10/25/2024</a:t>
            </a:fld>
            <a:endParaRPr lang="en-US"/>
          </a:p>
        </p:txBody>
      </p:sp>
      <p:sp>
        <p:nvSpPr>
          <p:cNvPr id="6" name="Slide Number Placeholder 5"/>
          <p:cNvSpPr>
            <a:spLocks noGrp="1"/>
          </p:cNvSpPr>
          <p:nvPr>
            <p:ph type="sldNum" sz="quarter" idx="12"/>
          </p:nvPr>
        </p:nvSpPr>
        <p:spPr>
          <a:xfrm>
            <a:off x="0" y="11720"/>
            <a:ext cx="711200" cy="365125"/>
          </a:xfr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81681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3498710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mailto:marc.nichols@dot.gov" TargetMode="External"/><Relationship Id="rId3" Type="http://schemas.openxmlformats.org/officeDocument/2006/relationships/hyperlink" Target="mailto:tuart.streck@dot.gov" TargetMode="External"/><Relationship Id="rId7" Type="http://schemas.openxmlformats.org/officeDocument/2006/relationships/hyperlink" Target="mailto:&#8211;Kimberly.Yoder@dot.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alex.george@dot.gov" TargetMode="External"/><Relationship Id="rId5" Type="http://schemas.openxmlformats.org/officeDocument/2006/relationships/hyperlink" Target="mailto:terry.pollard@dot.gov" TargetMode="External"/><Relationship Id="rId4" Type="http://schemas.openxmlformats.org/officeDocument/2006/relationships/hyperlink" Target="mailto:Kimberly.flores@dot.gov" TargetMode="Externa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3886200"/>
            <a:ext cx="6400800" cy="1752600"/>
          </a:xfrm>
          <a:prstGeom prst="rect">
            <a:avLst/>
          </a:prstGeom>
        </p:spPr>
        <p:txBody>
          <a:bodyPr/>
          <a:lstStyle/>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EE516275-FEDD-4A93-B12B-637403498963}"/>
              </a:ext>
            </a:extLst>
          </p:cNvPr>
          <p:cNvSpPr/>
          <p:nvPr/>
        </p:nvSpPr>
        <p:spPr>
          <a:xfrm>
            <a:off x="1525622" y="4798168"/>
            <a:ext cx="9144000" cy="892552"/>
          </a:xfrm>
          <a:prstGeom prst="rect">
            <a:avLst/>
          </a:prstGeom>
          <a:effectLst/>
        </p:spPr>
        <p:txBody>
          <a:bodyPr wrap="square">
            <a:spAutoFit/>
          </a:bodyPr>
          <a:lstStyle/>
          <a:p>
            <a:pPr algn="ctr">
              <a:defRPr/>
            </a:pPr>
            <a:r>
              <a:rPr lang="en-US" sz="2600" b="1" dirty="0">
                <a:ln w="11430"/>
                <a:solidFill>
                  <a:srgbClr val="4F81BD">
                    <a:lumMod val="50000"/>
                  </a:srgbClr>
                </a:solidFill>
                <a:latin typeface="Times New Roman" panose="02020603050405020304" pitchFamily="18" charset="0"/>
                <a:cs typeface="Times New Roman" panose="02020603050405020304" pitchFamily="18" charset="0"/>
              </a:rPr>
              <a:t>Pipeline and Hazardous Materials Safety Administration</a:t>
            </a:r>
          </a:p>
          <a:p>
            <a:pPr algn="ctr">
              <a:defRPr/>
            </a:pPr>
            <a:r>
              <a:rPr lang="en-US" sz="2600" b="1" dirty="0">
                <a:ln w="11430"/>
                <a:solidFill>
                  <a:srgbClr val="4F81BD">
                    <a:lumMod val="50000"/>
                  </a:srgbClr>
                </a:solidFill>
                <a:latin typeface="Times New Roman" panose="02020603050405020304" pitchFamily="18" charset="0"/>
                <a:cs typeface="Times New Roman" panose="02020603050405020304" pitchFamily="18" charset="0"/>
              </a:rPr>
              <a:t>Overview Briefing</a:t>
            </a:r>
          </a:p>
        </p:txBody>
      </p:sp>
      <p:pic>
        <p:nvPicPr>
          <p:cNvPr id="7" name="Picture 6">
            <a:extLst>
              <a:ext uri="{FF2B5EF4-FFF2-40B4-BE49-F238E27FC236}">
                <a16:creationId xmlns:a16="http://schemas.microsoft.com/office/drawing/2014/main" id="{F36F905F-9157-4903-B8AF-1C2F1880E7BD}"/>
              </a:ext>
            </a:extLst>
          </p:cNvPr>
          <p:cNvPicPr>
            <a:picLocks noChangeAspect="1"/>
          </p:cNvPicPr>
          <p:nvPr/>
        </p:nvPicPr>
        <p:blipFill rotWithShape="1">
          <a:blip r:embed="rId3">
            <a:extLst>
              <a:ext uri="{28A0092B-C50C-407E-A947-70E740481C1C}">
                <a14:useLocalDpi xmlns:a14="http://schemas.microsoft.com/office/drawing/2010/main" val="0"/>
              </a:ext>
            </a:extLst>
          </a:blip>
          <a:srcRect b="17790"/>
          <a:stretch/>
        </p:blipFill>
        <p:spPr>
          <a:xfrm>
            <a:off x="1521216" y="-152400"/>
            <a:ext cx="9144000" cy="3626771"/>
          </a:xfrm>
          <a:prstGeom prst="rect">
            <a:avLst/>
          </a:prstGeom>
        </p:spPr>
      </p:pic>
      <p:sp>
        <p:nvSpPr>
          <p:cNvPr id="8" name="Title 1">
            <a:extLst>
              <a:ext uri="{FF2B5EF4-FFF2-40B4-BE49-F238E27FC236}">
                <a16:creationId xmlns:a16="http://schemas.microsoft.com/office/drawing/2014/main" id="{977E7A45-83B5-4032-9694-9300E8F8A1DF}"/>
              </a:ext>
            </a:extLst>
          </p:cNvPr>
          <p:cNvSpPr txBox="1">
            <a:spLocks/>
          </p:cNvSpPr>
          <p:nvPr/>
        </p:nvSpPr>
        <p:spPr>
          <a:xfrm>
            <a:off x="1449193" y="3284465"/>
            <a:ext cx="9141216" cy="2745288"/>
          </a:xfrm>
          <a:prstGeom prst="rect">
            <a:avLst/>
          </a:prstGeom>
          <a:solidFill>
            <a:schemeClr val="tx2">
              <a:lumMod val="75000"/>
            </a:schemeClr>
          </a:solidFill>
          <a:ln>
            <a:solidFill>
              <a:schemeClr val="tx2">
                <a:lumMod val="75000"/>
              </a:schemeClr>
            </a:solidFill>
          </a:ln>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3600" b="1" dirty="0">
                <a:solidFill>
                  <a:prstClr val="white"/>
                </a:solidFill>
                <a:latin typeface="Calibri"/>
              </a:rPr>
            </a:br>
            <a:endParaRPr lang="en-US" sz="3600" b="1" dirty="0">
              <a:solidFill>
                <a:prstClr val="white"/>
              </a:solidFill>
              <a:latin typeface="Calibri"/>
            </a:endParaRPr>
          </a:p>
          <a:p>
            <a:endParaRPr lang="en-US" sz="3600" b="1" dirty="0">
              <a:solidFill>
                <a:prstClr val="white"/>
              </a:solidFill>
              <a:latin typeface="Calibri"/>
            </a:endParaRPr>
          </a:p>
          <a:p>
            <a:r>
              <a:rPr lang="en-US" sz="3200" b="1" dirty="0">
                <a:solidFill>
                  <a:prstClr val="white"/>
                </a:solidFill>
                <a:latin typeface="Times New Roman" panose="02020603050405020304" pitchFamily="18" charset="0"/>
                <a:cs typeface="Times New Roman" panose="02020603050405020304" pitchFamily="18" charset="0"/>
              </a:rPr>
              <a:t>Systems Integrity Safety Program  </a:t>
            </a:r>
          </a:p>
          <a:p>
            <a:r>
              <a:rPr lang="en-US" sz="3200" b="1" dirty="0">
                <a:solidFill>
                  <a:prstClr val="white"/>
                </a:solidFill>
                <a:latin typeface="Times New Roman" panose="02020603050405020304" pitchFamily="18" charset="0"/>
                <a:cs typeface="Times New Roman" panose="02020603050405020304" pitchFamily="18" charset="0"/>
              </a:rPr>
              <a:t> </a:t>
            </a:r>
            <a:endParaRPr lang="en-US" sz="3600" b="1" dirty="0">
              <a:solidFill>
                <a:prstClr val="white"/>
              </a:solidFill>
              <a:latin typeface="Calibri"/>
            </a:endParaRPr>
          </a:p>
          <a:p>
            <a:endParaRPr lang="en-US" sz="3600" b="1" dirty="0">
              <a:solidFill>
                <a:prstClr val="white"/>
              </a:solidFill>
              <a:latin typeface="Calibri"/>
            </a:endParaRPr>
          </a:p>
        </p:txBody>
      </p:sp>
      <p:pic>
        <p:nvPicPr>
          <p:cNvPr id="9" name="Picture 8">
            <a:extLst>
              <a:ext uri="{FF2B5EF4-FFF2-40B4-BE49-F238E27FC236}">
                <a16:creationId xmlns:a16="http://schemas.microsoft.com/office/drawing/2014/main" id="{2043345A-6216-4034-85CF-68CD8E021C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9193" y="1417606"/>
            <a:ext cx="9296399" cy="2787710"/>
          </a:xfrm>
          <a:prstGeom prst="rect">
            <a:avLst/>
          </a:prstGeom>
        </p:spPr>
      </p:pic>
      <p:pic>
        <p:nvPicPr>
          <p:cNvPr id="6" name="Picture 5">
            <a:extLst>
              <a:ext uri="{FF2B5EF4-FFF2-40B4-BE49-F238E27FC236}">
                <a16:creationId xmlns:a16="http://schemas.microsoft.com/office/drawing/2014/main" id="{B0936237-641A-9490-4891-14D6322BA3A2}"/>
              </a:ext>
            </a:extLst>
          </p:cNvPr>
          <p:cNvPicPr>
            <a:picLocks noChangeAspect="1"/>
          </p:cNvPicPr>
          <p:nvPr/>
        </p:nvPicPr>
        <p:blipFill>
          <a:blip r:embed="rId5"/>
          <a:stretch>
            <a:fillRect/>
          </a:stretch>
        </p:blipFill>
        <p:spPr>
          <a:xfrm>
            <a:off x="1525622" y="-248141"/>
            <a:ext cx="9144000" cy="1072896"/>
          </a:xfrm>
          <a:prstGeom prst="rect">
            <a:avLst/>
          </a:prstGeom>
        </p:spPr>
      </p:pic>
      <p:pic>
        <p:nvPicPr>
          <p:cNvPr id="2" name="Picture 1">
            <a:extLst>
              <a:ext uri="{FF2B5EF4-FFF2-40B4-BE49-F238E27FC236}">
                <a16:creationId xmlns:a16="http://schemas.microsoft.com/office/drawing/2014/main" id="{1D8E22E3-C219-C583-9797-CEB0685D9B10}"/>
              </a:ext>
            </a:extLst>
          </p:cNvPr>
          <p:cNvPicPr>
            <a:picLocks noChangeAspect="1"/>
          </p:cNvPicPr>
          <p:nvPr/>
        </p:nvPicPr>
        <p:blipFill>
          <a:blip r:embed="rId6"/>
          <a:stretch>
            <a:fillRect/>
          </a:stretch>
        </p:blipFill>
        <p:spPr>
          <a:xfrm>
            <a:off x="5337940" y="3115292"/>
            <a:ext cx="1516120" cy="1541817"/>
          </a:xfrm>
          <a:prstGeom prst="rect">
            <a:avLst/>
          </a:prstGeom>
        </p:spPr>
      </p:pic>
    </p:spTree>
    <p:extLst>
      <p:ext uri="{BB962C8B-B14F-4D97-AF65-F5344CB8AC3E}">
        <p14:creationId xmlns:p14="http://schemas.microsoft.com/office/powerpoint/2010/main" val="183911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EE068B-6BBD-4E8C-AF3C-E1AE2A7BF808}"/>
              </a:ext>
            </a:extLst>
          </p:cNvPr>
          <p:cNvSpPr txBox="1"/>
          <p:nvPr/>
        </p:nvSpPr>
        <p:spPr>
          <a:xfrm>
            <a:off x="1534632" y="76944"/>
            <a:ext cx="9189328" cy="523220"/>
          </a:xfrm>
          <a:prstGeom prst="rect">
            <a:avLst/>
          </a:prstGeom>
          <a:ln/>
        </p:spPr>
        <p:txBody>
          <a:bodyPr vert="horz" wrap="square" lIns="91440" tIns="45720" rIns="91440" bIns="45720" rtlCol="0" anchor="ctr">
            <a:spAutoFit/>
          </a:bodyPr>
          <a:lstStyle/>
          <a:p>
            <a:pPr algn="ctr">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1C6B70-2943-505C-EAFB-893137316A31}"/>
              </a:ext>
            </a:extLst>
          </p:cNvPr>
          <p:cNvSpPr txBox="1"/>
          <p:nvPr/>
        </p:nvSpPr>
        <p:spPr>
          <a:xfrm>
            <a:off x="1524000" y="-46166"/>
            <a:ext cx="9144000" cy="769441"/>
          </a:xfrm>
          <a:prstGeom prst="rect">
            <a:avLst/>
          </a:prstGeom>
          <a:solidFill>
            <a:schemeClr val="accent6">
              <a:lumMod val="75000"/>
            </a:schemeClr>
          </a:solidFill>
          <a:ln/>
        </p:spPr>
        <p:txBody>
          <a:bodyPr vert="horz" wrap="square" lIns="91440" tIns="45720" rIns="91440" bIns="45720" rtlCol="0" anchor="ctr">
            <a:spAutoFit/>
          </a:bodyPr>
          <a:lstStyle/>
          <a:p>
            <a:pPr algn="ctr">
              <a:defRPr/>
            </a:pPr>
            <a:r>
              <a:rPr lang="en-US" sz="4400" b="1" dirty="0">
                <a:solidFill>
                  <a:prstClr val="white"/>
                </a:solidFill>
                <a:latin typeface="Times New Roman" panose="02020603050405020304" pitchFamily="18" charset="0"/>
                <a:cs typeface="Times New Roman" panose="02020603050405020304" pitchFamily="18" charset="0"/>
              </a:rPr>
              <a:t>Why SISP Matters:</a:t>
            </a:r>
          </a:p>
        </p:txBody>
      </p:sp>
      <p:sp>
        <p:nvSpPr>
          <p:cNvPr id="2" name="TextBox 1">
            <a:extLst>
              <a:ext uri="{FF2B5EF4-FFF2-40B4-BE49-F238E27FC236}">
                <a16:creationId xmlns:a16="http://schemas.microsoft.com/office/drawing/2014/main" id="{38E22E73-7BAF-6FA1-A839-DB6526206313}"/>
              </a:ext>
            </a:extLst>
          </p:cNvPr>
          <p:cNvSpPr txBox="1"/>
          <p:nvPr/>
        </p:nvSpPr>
        <p:spPr>
          <a:xfrm>
            <a:off x="1828800" y="3091934"/>
            <a:ext cx="8458200" cy="369332"/>
          </a:xfrm>
          <a:prstGeom prst="rect">
            <a:avLst/>
          </a:prstGeom>
          <a:ln/>
        </p:spPr>
        <p:txBody>
          <a:bodyPr vert="horz" wrap="square" lIns="91440" tIns="45720" rIns="91440" bIns="45720" rtlCol="0" anchor="ctr">
            <a:spAutoFit/>
          </a:bodyPr>
          <a:lstStyle/>
          <a:p>
            <a:endParaRPr lang="en-US" dirty="0">
              <a:solidFill>
                <a:prstClr val="black"/>
              </a:solidFill>
              <a:latin typeface="Calibri"/>
            </a:endParaRPr>
          </a:p>
        </p:txBody>
      </p:sp>
      <p:sp>
        <p:nvSpPr>
          <p:cNvPr id="7" name="TextBox 6">
            <a:extLst>
              <a:ext uri="{FF2B5EF4-FFF2-40B4-BE49-F238E27FC236}">
                <a16:creationId xmlns:a16="http://schemas.microsoft.com/office/drawing/2014/main" id="{BCD8DE06-FB1F-34EB-83D2-5738419DBA59}"/>
              </a:ext>
            </a:extLst>
          </p:cNvPr>
          <p:cNvSpPr txBox="1"/>
          <p:nvPr/>
        </p:nvSpPr>
        <p:spPr>
          <a:xfrm>
            <a:off x="1819508" y="1083680"/>
            <a:ext cx="8772293" cy="369332"/>
          </a:xfrm>
          <a:prstGeom prst="rect">
            <a:avLst/>
          </a:prstGeom>
          <a:ln/>
        </p:spPr>
        <p:txBody>
          <a:bodyPr vert="horz" wrap="square" lIns="91440" tIns="45720" rIns="91440" bIns="45720" rtlCol="0" anchor="ctr">
            <a:spAutoFit/>
          </a:bodyPr>
          <a:lstStyle/>
          <a:p>
            <a:endParaRPr lang="en-US" b="1" dirty="0">
              <a:solidFill>
                <a:srgbClr val="1F497D">
                  <a:lumMod val="50000"/>
                </a:srgbClr>
              </a:solidFill>
              <a:latin typeface="Calibri"/>
            </a:endParaRPr>
          </a:p>
        </p:txBody>
      </p:sp>
      <p:pic>
        <p:nvPicPr>
          <p:cNvPr id="4" name="Picture 3">
            <a:extLst>
              <a:ext uri="{FF2B5EF4-FFF2-40B4-BE49-F238E27FC236}">
                <a16:creationId xmlns:a16="http://schemas.microsoft.com/office/drawing/2014/main" id="{0204B11C-B5ED-0952-2F5E-9E1F5AD412FF}"/>
              </a:ext>
            </a:extLst>
          </p:cNvPr>
          <p:cNvPicPr>
            <a:picLocks noChangeAspect="1"/>
          </p:cNvPicPr>
          <p:nvPr/>
        </p:nvPicPr>
        <p:blipFill>
          <a:blip r:embed="rId3"/>
          <a:stretch>
            <a:fillRect/>
          </a:stretch>
        </p:blipFill>
        <p:spPr>
          <a:xfrm>
            <a:off x="1534632" y="946727"/>
            <a:ext cx="9057168" cy="4800600"/>
          </a:xfrm>
          <a:prstGeom prst="rect">
            <a:avLst/>
          </a:prstGeom>
        </p:spPr>
      </p:pic>
      <p:sp>
        <p:nvSpPr>
          <p:cNvPr id="6" name="TextBox 5">
            <a:extLst>
              <a:ext uri="{FF2B5EF4-FFF2-40B4-BE49-F238E27FC236}">
                <a16:creationId xmlns:a16="http://schemas.microsoft.com/office/drawing/2014/main" id="{6183A365-FDD3-F9B0-278E-A5FC86F23385}"/>
              </a:ext>
            </a:extLst>
          </p:cNvPr>
          <p:cNvSpPr txBox="1"/>
          <p:nvPr/>
        </p:nvSpPr>
        <p:spPr>
          <a:xfrm>
            <a:off x="2536205" y="1328347"/>
            <a:ext cx="7338897" cy="3970318"/>
          </a:xfrm>
          <a:prstGeom prst="rect">
            <a:avLst/>
          </a:prstGeom>
          <a:solidFill>
            <a:schemeClr val="accent1">
              <a:lumMod val="20000"/>
              <a:lumOff val="80000"/>
              <a:alpha val="72000"/>
            </a:schemeClr>
          </a:solidFill>
          <a:ln>
            <a:solidFill>
              <a:schemeClr val="tx2">
                <a:lumMod val="75000"/>
              </a:schemeClr>
            </a:solidFill>
          </a:ln>
          <a:effectLst>
            <a:glow rad="63500">
              <a:schemeClr val="accent1">
                <a:satMod val="175000"/>
                <a:alpha val="40000"/>
              </a:schemeClr>
            </a:glow>
            <a:outerShdw blurRad="50800" dist="38100" dir="2700000" sx="104000" sy="104000" algn="tl" rotWithShape="0">
              <a:prstClr val="black">
                <a:alpha val="40000"/>
              </a:prstClr>
            </a:outerShdw>
          </a:effectLst>
        </p:spPr>
        <p:txBody>
          <a:bodyPr wrap="square" rtlCol="0" anchor="ctr">
            <a:spAutoFit/>
          </a:bodyPr>
          <a:lstStyle/>
          <a:p>
            <a:pPr marL="0" indent="0">
              <a:buNone/>
            </a:pPr>
            <a:r>
              <a:rPr lang="en-US" sz="2800" dirty="0">
                <a:latin typeface="Times New Roman" panose="02020603050405020304" pitchFamily="18" charset="0"/>
                <a:cs typeface="Times New Roman" panose="02020603050405020304" pitchFamily="18" charset="0"/>
              </a:rPr>
              <a:t>SISP is essential for both safety and business efficiency. By addressing root causes of non-compliance and promoting best practices, the program helps minimize risks, prevent costly incidents, and improve the industry’s overall safety culture. For businesses, especially small and mid-sized organizations, participation in SISP can lead to improved operational efficiency and regulatory peace of mind.</a:t>
            </a:r>
          </a:p>
        </p:txBody>
      </p:sp>
    </p:spTree>
    <p:extLst>
      <p:ext uri="{BB962C8B-B14F-4D97-AF65-F5344CB8AC3E}">
        <p14:creationId xmlns:p14="http://schemas.microsoft.com/office/powerpoint/2010/main" val="332944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524000" y="59008"/>
            <a:ext cx="9144000" cy="1236392"/>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11</a:t>
            </a:fld>
            <a:endParaRPr lang="en-US"/>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524000" y="1844675"/>
            <a:ext cx="9144000" cy="3962400"/>
          </a:xfrm>
          <a:solidFill>
            <a:schemeClr val="tx1"/>
          </a:solidFill>
          <a:ln>
            <a:solidFill>
              <a:schemeClr val="tx1"/>
            </a:solidFill>
          </a:ln>
        </p:spPr>
        <p:txBody>
          <a:bodyPr/>
          <a:lstStyle/>
          <a:p>
            <a:pPr marL="514350" indent="-514350">
              <a:buAutoNum type="arabicPeriod"/>
            </a:pPr>
            <a:r>
              <a:rPr lang="en-US" sz="2800" dirty="0">
                <a:latin typeface="Times New Roman" panose="02020603050405020304" pitchFamily="18" charset="0"/>
                <a:cs typeface="Times New Roman" panose="02020603050405020304" pitchFamily="18" charset="0"/>
              </a:rPr>
              <a:t>Proactive Safety Approach:</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2. Data-Driven Risk Based Inspections:</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3. Regulatory Compliance for Safer Operations:</a:t>
            </a:r>
            <a:endParaRPr lang="en-US"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160494" y="-93392"/>
            <a:ext cx="9871012" cy="1077242"/>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Times New Roman" panose="02020603050405020304" pitchFamily="18" charset="0"/>
                <a:cs typeface="Times New Roman" panose="02020603050405020304" pitchFamily="18" charset="0"/>
              </a:rPr>
              <a:t>Key Points of SISP</a:t>
            </a:r>
          </a:p>
        </p:txBody>
      </p:sp>
    </p:spTree>
    <p:extLst>
      <p:ext uri="{BB962C8B-B14F-4D97-AF65-F5344CB8AC3E}">
        <p14:creationId xmlns:p14="http://schemas.microsoft.com/office/powerpoint/2010/main" val="413284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1300" y="263047"/>
            <a:ext cx="9169400" cy="5486400"/>
          </a:xfrm>
          <a:prstGeom prst="rect">
            <a:avLst/>
          </a:prstGeom>
          <a:solidFill>
            <a:schemeClr val="accent1">
              <a:lumMod val="50000"/>
            </a:schemeClr>
          </a:solidFill>
          <a:effectLst>
            <a:glow rad="406400">
              <a:schemeClr val="accent1">
                <a:alpha val="71000"/>
              </a:schemeClr>
            </a:glow>
            <a:outerShdw blurRad="50800" dist="50800" dir="5400000" algn="ctr" rotWithShape="0">
              <a:srgbClr val="000000">
                <a:alpha val="71000"/>
              </a:srgbClr>
            </a:outerShdw>
            <a:reflection stA="8000" endPos="2000" dist="50800" dir="5400000" sy="-100000" algn="bl" rotWithShape="0"/>
            <a:softEdge rad="266700"/>
          </a:effectLst>
          <a:scene3d>
            <a:camera prst="orthographicFront"/>
            <a:lightRig rig="glow" dir="t"/>
          </a:scene3d>
          <a:sp3d extrusionH="114300">
            <a:bevelT w="355600" h="19050"/>
            <a:bevelB w="32385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Eligibility and Selection</a:t>
            </a: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12</a:t>
            </a:fld>
            <a:endParaRPr lang="en-US"/>
          </a:p>
        </p:txBody>
      </p:sp>
    </p:spTree>
    <p:extLst>
      <p:ext uri="{BB962C8B-B14F-4D97-AF65-F5344CB8AC3E}">
        <p14:creationId xmlns:p14="http://schemas.microsoft.com/office/powerpoint/2010/main" val="231424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Calibri"/>
            </a:endParaRP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13</a:t>
            </a:fld>
            <a:endParaRPr lang="en-US"/>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785530" y="1344634"/>
            <a:ext cx="10017125" cy="4394200"/>
          </a:xfrm>
          <a:solidFill>
            <a:schemeClr val="tx1"/>
          </a:solidFill>
          <a:ln>
            <a:solidFill>
              <a:schemeClr val="tx1"/>
            </a:solidFill>
          </a:ln>
        </p:spPr>
        <p:txBody>
          <a:bodyPr/>
          <a:lstStyle/>
          <a:p>
            <a:r>
              <a:rPr lang="en-US" sz="1800" dirty="0"/>
              <a:t>To qualify for SISP participation, regulated entities must meet one or more of the following criteria within the past five years:</a:t>
            </a:r>
          </a:p>
          <a:p>
            <a:pPr>
              <a:buFont typeface="Arial" panose="020B0604020202020204" pitchFamily="34" charset="0"/>
              <a:buChar char="•"/>
            </a:pPr>
            <a:r>
              <a:rPr lang="en-US" sz="1800" dirty="0"/>
              <a:t>Involvement in over three separate PHMSA civil enforcement cases, five enforcement actions, or multiple warning letters.</a:t>
            </a:r>
          </a:p>
          <a:p>
            <a:pPr>
              <a:buFont typeface="Arial" panose="020B0604020202020204" pitchFamily="34" charset="0"/>
              <a:buChar char="•"/>
            </a:pPr>
            <a:r>
              <a:rPr lang="en-US" sz="1800" dirty="0"/>
              <a:t>Identified through adverse safety trends based on incident and inspection data, or high-risk activities such as:</a:t>
            </a:r>
          </a:p>
          <a:p>
            <a:pPr marL="742950" lvl="1" indent="-285750">
              <a:buFont typeface="Arial" panose="020B0604020202020204" pitchFamily="34" charset="0"/>
              <a:buChar char="•"/>
            </a:pPr>
            <a:r>
              <a:rPr lang="en-US" sz="1800" dirty="0"/>
              <a:t>Over 50 hazardous materials incidents involving non-bulk packaging (49 CFR Part 172.504, Table 2).</a:t>
            </a:r>
          </a:p>
          <a:p>
            <a:pPr marL="742950" lvl="1" indent="-285750">
              <a:buFont typeface="Arial" panose="020B0604020202020204" pitchFamily="34" charset="0"/>
              <a:buChar char="•"/>
            </a:pPr>
            <a:r>
              <a:rPr lang="en-US" sz="1800" dirty="0"/>
              <a:t>More than three incidents involving intermediate bulk or portable tank packaging (Table 2 materials).</a:t>
            </a:r>
          </a:p>
          <a:p>
            <a:pPr marL="742950" lvl="1" indent="-285750">
              <a:buFont typeface="Arial" panose="020B0604020202020204" pitchFamily="34" charset="0"/>
              <a:buChar char="•"/>
            </a:pPr>
            <a:r>
              <a:rPr lang="en-US" sz="1800" dirty="0"/>
              <a:t>More than one incident involving high-risk materials (Table 1) in non-cargo tank packaging.</a:t>
            </a:r>
          </a:p>
          <a:p>
            <a:pPr marL="742950" lvl="1" indent="-285750">
              <a:buFont typeface="Arial" panose="020B0604020202020204" pitchFamily="34" charset="0"/>
              <a:buChar char="•"/>
            </a:pPr>
            <a:r>
              <a:rPr lang="en-US" sz="1800" dirty="0"/>
              <a:t>One or more serious hazardous materials incidents outside cargo tanks or railroad cars.</a:t>
            </a:r>
          </a:p>
          <a:p>
            <a:pPr marL="742950" lvl="1" indent="-285750">
              <a:buFont typeface="Arial" panose="020B0604020202020204" pitchFamily="34" charset="0"/>
              <a:buChar char="•"/>
            </a:pPr>
            <a:r>
              <a:rPr lang="en-US" sz="1800" dirty="0"/>
              <a:t>Recommended or ordered safety recalls by PHMSA for packaging or materials.</a:t>
            </a:r>
          </a:p>
          <a:p>
            <a:pPr marL="742950" lvl="1" indent="-285750">
              <a:buFont typeface="Arial" panose="020B0604020202020204" pitchFamily="34" charset="0"/>
              <a:buChar char="•"/>
            </a:pPr>
            <a:r>
              <a:rPr lang="en-US" sz="1800" dirty="0">
                <a:highlight>
                  <a:srgbClr val="FFFF00"/>
                </a:highlight>
              </a:rPr>
              <a:t>Directed by the Director of Outreach and Engagement or Associate Administrator for hazardous materials safety.</a:t>
            </a:r>
          </a:p>
          <a:p>
            <a:pPr>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a:solidFill>
                  <a:prstClr val="white"/>
                </a:solidFill>
                <a:latin typeface="Times New Roman" panose="02020603050405020304" pitchFamily="18" charset="0"/>
                <a:cs typeface="Times New Roman" panose="02020603050405020304" pitchFamily="18" charset="0"/>
              </a:rPr>
              <a:t>Eligibility Criteria</a:t>
            </a:r>
          </a:p>
        </p:txBody>
      </p:sp>
    </p:spTree>
    <p:extLst>
      <p:ext uri="{BB962C8B-B14F-4D97-AF65-F5344CB8AC3E}">
        <p14:creationId xmlns:p14="http://schemas.microsoft.com/office/powerpoint/2010/main" val="288835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1300" y="263047"/>
            <a:ext cx="9169400" cy="5486400"/>
          </a:xfrm>
          <a:prstGeom prst="rect">
            <a:avLst/>
          </a:prstGeom>
          <a:solidFill>
            <a:schemeClr val="accent1">
              <a:lumMod val="50000"/>
            </a:schemeClr>
          </a:solidFill>
          <a:effectLst>
            <a:glow rad="406400">
              <a:schemeClr val="accent1">
                <a:alpha val="71000"/>
              </a:schemeClr>
            </a:glow>
            <a:outerShdw blurRad="50800" dist="50800" dir="5400000" algn="ctr" rotWithShape="0">
              <a:srgbClr val="000000">
                <a:alpha val="71000"/>
              </a:srgbClr>
            </a:outerShdw>
            <a:reflection stA="8000" endPos="2000" dist="50800" dir="5400000" sy="-100000" algn="bl" rotWithShape="0"/>
            <a:softEdge rad="266700"/>
          </a:effectLst>
          <a:scene3d>
            <a:camera prst="orthographicFront"/>
            <a:lightRig rig="glow" dir="t"/>
          </a:scene3d>
          <a:sp3d extrusionH="114300">
            <a:bevelT w="355600" h="19050"/>
            <a:bevelB w="32385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What are the Benefits of Participating?</a:t>
            </a: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14</a:t>
            </a:fld>
            <a:endParaRPr lang="en-US"/>
          </a:p>
        </p:txBody>
      </p:sp>
    </p:spTree>
    <p:extLst>
      <p:ext uri="{BB962C8B-B14F-4D97-AF65-F5344CB8AC3E}">
        <p14:creationId xmlns:p14="http://schemas.microsoft.com/office/powerpoint/2010/main" val="310000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Why Should a Business Join SISP?</a:t>
            </a: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2057400" y="1447800"/>
            <a:ext cx="8148282" cy="4221866"/>
          </a:xfrm>
          <a:solidFill>
            <a:schemeClr val="tx1"/>
          </a:solidFill>
          <a:ln>
            <a:solidFill>
              <a:schemeClr val="tx1"/>
            </a:solidFill>
          </a:ln>
        </p:spPr>
        <p:txBody>
          <a:bodyPr/>
          <a:lstStyle/>
          <a:p>
            <a:pPr marL="0" indent="0" algn="ctr">
              <a:buNone/>
              <a:defRPr/>
            </a:pPr>
            <a:r>
              <a:rPr lang="en-US" sz="2600" b="1" i="1" dirty="0">
                <a:ln w="13462">
                  <a:solidFill>
                    <a:srgbClr val="1F497D">
                      <a:lumMod val="75000"/>
                    </a:srgbClr>
                  </a:solidFill>
                  <a:prstDash val="solid"/>
                </a:ln>
                <a:solidFill>
                  <a:srgbClr val="FF0000"/>
                </a:solidFill>
                <a:effectLst>
                  <a:outerShdw dist="38100" dir="2700000" algn="bl" rotWithShape="0">
                    <a:srgbClr val="4BACC6"/>
                  </a:outerShdw>
                </a:effectLst>
                <a:latin typeface="Arial" panose="020B0604020202020204" pitchFamily="34" charset="0"/>
                <a:cs typeface="Arial" panose="020B0604020202020204" pitchFamily="34" charset="0"/>
              </a:rPr>
              <a:t>“I’m from the Government, and I’m here to help”</a:t>
            </a:r>
          </a:p>
          <a:p>
            <a:pPr marL="0" indent="0">
              <a:buNone/>
              <a:defRPr/>
            </a:pPr>
            <a:endParaRPr lang="en-US" sz="26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endParaRPr lang="en-US" sz="2000" b="1" dirty="0">
              <a:ln w="6600">
                <a:solidFill>
                  <a:srgbClr val="C0504D"/>
                </a:solidFill>
                <a:prstDash val="solid"/>
              </a:ln>
              <a:solidFill>
                <a:srgbClr val="FFFFFF"/>
              </a:solidFill>
              <a:effectLst>
                <a:outerShdw dist="38100" dir="2700000" algn="tl" rotWithShape="0">
                  <a:srgbClr val="C0504D"/>
                </a:outerShdw>
              </a:effectLst>
              <a:latin typeface="Arial" panose="020B0604020202020204" pitchFamily="34" charset="0"/>
              <a:cs typeface="Arial" panose="020B0604020202020204" pitchFamily="34" charset="0"/>
            </a:endParaRPr>
          </a:p>
          <a:p>
            <a:pPr marL="0" indent="0">
              <a:buNone/>
              <a:defRPr/>
            </a:pPr>
            <a:r>
              <a:rPr lang="en-US" sz="1600" dirty="0">
                <a:solidFill>
                  <a:prstClr val="black"/>
                </a:solidFill>
                <a:latin typeface="Times New Roman" panose="02020603050405020304" pitchFamily="18" charset="0"/>
                <a:cs typeface="Times New Roman" panose="02020603050405020304" pitchFamily="18" charset="0"/>
              </a:rPr>
              <a:t>President Ronald W. Reagan</a:t>
            </a:r>
          </a:p>
          <a:p>
            <a:pPr marL="0" indent="0">
              <a:buNone/>
              <a:defRPr/>
            </a:pPr>
            <a:r>
              <a:rPr lang="en-US" sz="1600" dirty="0">
                <a:solidFill>
                  <a:prstClr val="black"/>
                </a:solidFill>
                <a:latin typeface="Times New Roman" panose="02020603050405020304" pitchFamily="18" charset="0"/>
                <a:cs typeface="Times New Roman" panose="02020603050405020304" pitchFamily="18" charset="0"/>
              </a:rPr>
              <a:t>August 12, 1986</a:t>
            </a:r>
          </a:p>
          <a:p>
            <a:pPr marL="0" indent="0">
              <a:buNone/>
            </a:pPr>
            <a:endParaRPr lang="en-US"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14" name="Slide Number Placeholder 1"/>
          <p:cNvSpPr>
            <a:spLocks noGrp="1"/>
          </p:cNvSpPr>
          <p:nvPr>
            <p:ph type="sldNum" sz="quarter" idx="12"/>
          </p:nvPr>
        </p:nvSpPr>
        <p:spPr>
          <a:xfrm>
            <a:off x="8305800" y="6356351"/>
            <a:ext cx="2133600" cy="365125"/>
          </a:xfrm>
        </p:spPr>
        <p:txBody>
          <a:bodyPr/>
          <a:lstStyle/>
          <a:p>
            <a:pPr>
              <a:defRPr/>
            </a:pPr>
            <a:fld id="{BE4FB471-EBB4-4D81-9EA6-902E33AD37CE}" type="slidenum">
              <a:rPr lang="en-US">
                <a:solidFill>
                  <a:prstClr val="black">
                    <a:tint val="75000"/>
                  </a:prstClr>
                </a:solidFill>
                <a:latin typeface="Calibri"/>
              </a:rPr>
              <a:pPr>
                <a:defRPr/>
              </a:pPr>
              <a:t>15</a:t>
            </a:fld>
            <a:endParaRPr lang="en-US" dirty="0">
              <a:solidFill>
                <a:prstClr val="black">
                  <a:tint val="75000"/>
                </a:prstClr>
              </a:solidFill>
              <a:latin typeface="Calibri"/>
            </a:endParaRPr>
          </a:p>
        </p:txBody>
      </p:sp>
      <p:pic>
        <p:nvPicPr>
          <p:cNvPr id="2" name="Picture 1">
            <a:extLst>
              <a:ext uri="{FF2B5EF4-FFF2-40B4-BE49-F238E27FC236}">
                <a16:creationId xmlns:a16="http://schemas.microsoft.com/office/drawing/2014/main" id="{454D3B1F-79BB-4C3A-8C13-A22800521D70}"/>
              </a:ext>
            </a:extLst>
          </p:cNvPr>
          <p:cNvPicPr>
            <a:picLocks noChangeAspect="1"/>
          </p:cNvPicPr>
          <p:nvPr/>
        </p:nvPicPr>
        <p:blipFill>
          <a:blip r:embed="rId3"/>
          <a:stretch>
            <a:fillRect/>
          </a:stretch>
        </p:blipFill>
        <p:spPr>
          <a:xfrm>
            <a:off x="4913274" y="2243225"/>
            <a:ext cx="2365453" cy="2371550"/>
          </a:xfrm>
          <a:prstGeom prst="rect">
            <a:avLst/>
          </a:prstGeom>
        </p:spPr>
      </p:pic>
    </p:spTree>
    <p:extLst>
      <p:ext uri="{BB962C8B-B14F-4D97-AF65-F5344CB8AC3E}">
        <p14:creationId xmlns:p14="http://schemas.microsoft.com/office/powerpoint/2010/main" val="136036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Calibri"/>
              </a:rPr>
              <a:t>Why Should a Business Join SISP</a:t>
            </a: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16</a:t>
            </a:fld>
            <a:endParaRPr lang="en-US"/>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202499" y="1231900"/>
            <a:ext cx="10017125" cy="4394200"/>
          </a:xfrm>
          <a:solidFill>
            <a:schemeClr val="tx1"/>
          </a:solidFill>
          <a:ln>
            <a:solidFill>
              <a:schemeClr val="tx1"/>
            </a:solidFill>
          </a:ln>
        </p:spPr>
        <p:txBody>
          <a:bodyPr/>
          <a:lstStyle/>
          <a:p>
            <a:r>
              <a:rPr lang="en-US" sz="2800" dirty="0"/>
              <a:t>By participating in SISP, businesses can work directly with PHMSA to improve safety practices without fear of </a:t>
            </a:r>
            <a:r>
              <a:rPr lang="en-US" sz="2800" dirty="0">
                <a:highlight>
                  <a:srgbClr val="FFFF00"/>
                </a:highlight>
              </a:rPr>
              <a:t>punitive enforcement</a:t>
            </a:r>
            <a:r>
              <a:rPr lang="en-US" sz="2800" dirty="0"/>
              <a:t>. The program promotes collaboration, offering tailored guidance and support to help businesses meet compliance standards.</a:t>
            </a:r>
            <a:endParaRPr lang="en-US" sz="2800" dirty="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90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EE068B-6BBD-4E8C-AF3C-E1AE2A7BF808}"/>
              </a:ext>
            </a:extLst>
          </p:cNvPr>
          <p:cNvSpPr txBox="1"/>
          <p:nvPr/>
        </p:nvSpPr>
        <p:spPr>
          <a:xfrm>
            <a:off x="1534632" y="76944"/>
            <a:ext cx="9189328" cy="523220"/>
          </a:xfrm>
          <a:prstGeom prst="rect">
            <a:avLst/>
          </a:prstGeom>
          <a:ln/>
        </p:spPr>
        <p:txBody>
          <a:bodyPr vert="horz" wrap="square" lIns="91440" tIns="45720" rIns="91440" bIns="45720" rtlCol="0" anchor="ctr">
            <a:spAutoFit/>
          </a:bodyPr>
          <a:lstStyle/>
          <a:p>
            <a:pPr algn="ctr">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1C6B70-2943-505C-EAFB-893137316A31}"/>
              </a:ext>
            </a:extLst>
          </p:cNvPr>
          <p:cNvSpPr txBox="1"/>
          <p:nvPr/>
        </p:nvSpPr>
        <p:spPr>
          <a:xfrm>
            <a:off x="1524000" y="-46166"/>
            <a:ext cx="9144000" cy="769441"/>
          </a:xfrm>
          <a:prstGeom prst="rect">
            <a:avLst/>
          </a:prstGeom>
          <a:solidFill>
            <a:schemeClr val="accent6">
              <a:lumMod val="75000"/>
            </a:schemeClr>
          </a:solidFill>
          <a:ln/>
        </p:spPr>
        <p:txBody>
          <a:bodyPr vert="horz" wrap="square" lIns="91440" tIns="45720" rIns="91440" bIns="45720" rtlCol="0" anchor="ctr">
            <a:spAutoFit/>
          </a:bodyPr>
          <a:lstStyle/>
          <a:p>
            <a:pPr algn="ctr">
              <a:defRPr/>
            </a:pPr>
            <a:r>
              <a:rPr lang="en-US" sz="4400" b="1" dirty="0">
                <a:solidFill>
                  <a:prstClr val="white"/>
                </a:solidFill>
                <a:latin typeface="Calibri"/>
              </a:rPr>
              <a:t>Key Points of the Agreement:</a:t>
            </a:r>
            <a:endParaRPr lang="en-US" sz="4400" b="1" dirty="0">
              <a:solidFill>
                <a:prstClr val="white"/>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8E22E73-7BAF-6FA1-A839-DB6526206313}"/>
              </a:ext>
            </a:extLst>
          </p:cNvPr>
          <p:cNvSpPr txBox="1"/>
          <p:nvPr/>
        </p:nvSpPr>
        <p:spPr>
          <a:xfrm>
            <a:off x="1828800" y="3091934"/>
            <a:ext cx="8458200" cy="369332"/>
          </a:xfrm>
          <a:prstGeom prst="rect">
            <a:avLst/>
          </a:prstGeom>
          <a:ln/>
        </p:spPr>
        <p:txBody>
          <a:bodyPr vert="horz" wrap="square" lIns="91440" tIns="45720" rIns="91440" bIns="45720" rtlCol="0" anchor="ctr">
            <a:spAutoFit/>
          </a:bodyPr>
          <a:lstStyle/>
          <a:p>
            <a:endParaRPr lang="en-US" dirty="0">
              <a:solidFill>
                <a:prstClr val="black"/>
              </a:solidFill>
              <a:latin typeface="Calibri"/>
            </a:endParaRPr>
          </a:p>
        </p:txBody>
      </p:sp>
      <p:sp>
        <p:nvSpPr>
          <p:cNvPr id="7" name="TextBox 6">
            <a:extLst>
              <a:ext uri="{FF2B5EF4-FFF2-40B4-BE49-F238E27FC236}">
                <a16:creationId xmlns:a16="http://schemas.microsoft.com/office/drawing/2014/main" id="{BCD8DE06-FB1F-34EB-83D2-5738419DBA59}"/>
              </a:ext>
            </a:extLst>
          </p:cNvPr>
          <p:cNvSpPr txBox="1"/>
          <p:nvPr/>
        </p:nvSpPr>
        <p:spPr>
          <a:xfrm>
            <a:off x="1819508" y="1083680"/>
            <a:ext cx="8772293" cy="369332"/>
          </a:xfrm>
          <a:prstGeom prst="rect">
            <a:avLst/>
          </a:prstGeom>
          <a:ln/>
        </p:spPr>
        <p:txBody>
          <a:bodyPr vert="horz" wrap="square" lIns="91440" tIns="45720" rIns="91440" bIns="45720" rtlCol="0" anchor="ctr">
            <a:spAutoFit/>
          </a:bodyPr>
          <a:lstStyle/>
          <a:p>
            <a:endParaRPr lang="en-US" b="1" dirty="0">
              <a:solidFill>
                <a:srgbClr val="1F497D">
                  <a:lumMod val="50000"/>
                </a:srgbClr>
              </a:solidFill>
              <a:latin typeface="Calibri"/>
            </a:endParaRPr>
          </a:p>
        </p:txBody>
      </p:sp>
      <p:pic>
        <p:nvPicPr>
          <p:cNvPr id="4" name="Picture 3">
            <a:extLst>
              <a:ext uri="{FF2B5EF4-FFF2-40B4-BE49-F238E27FC236}">
                <a16:creationId xmlns:a16="http://schemas.microsoft.com/office/drawing/2014/main" id="{0204B11C-B5ED-0952-2F5E-9E1F5AD412FF}"/>
              </a:ext>
            </a:extLst>
          </p:cNvPr>
          <p:cNvPicPr>
            <a:picLocks noChangeAspect="1"/>
          </p:cNvPicPr>
          <p:nvPr/>
        </p:nvPicPr>
        <p:blipFill>
          <a:blip r:embed="rId3"/>
          <a:stretch>
            <a:fillRect/>
          </a:stretch>
        </p:blipFill>
        <p:spPr>
          <a:xfrm>
            <a:off x="1534632" y="946727"/>
            <a:ext cx="9057168" cy="4800600"/>
          </a:xfrm>
          <a:prstGeom prst="rect">
            <a:avLst/>
          </a:prstGeom>
        </p:spPr>
      </p:pic>
      <p:sp>
        <p:nvSpPr>
          <p:cNvPr id="6" name="TextBox 5">
            <a:extLst>
              <a:ext uri="{FF2B5EF4-FFF2-40B4-BE49-F238E27FC236}">
                <a16:creationId xmlns:a16="http://schemas.microsoft.com/office/drawing/2014/main" id="{6183A365-FDD3-F9B0-278E-A5FC86F23385}"/>
              </a:ext>
            </a:extLst>
          </p:cNvPr>
          <p:cNvSpPr txBox="1"/>
          <p:nvPr/>
        </p:nvSpPr>
        <p:spPr>
          <a:xfrm>
            <a:off x="2536205" y="1882345"/>
            <a:ext cx="7338897" cy="2862322"/>
          </a:xfrm>
          <a:prstGeom prst="rect">
            <a:avLst/>
          </a:prstGeom>
          <a:solidFill>
            <a:schemeClr val="accent1">
              <a:lumMod val="20000"/>
              <a:lumOff val="80000"/>
              <a:alpha val="44000"/>
            </a:schemeClr>
          </a:solidFill>
          <a:ln>
            <a:solidFill>
              <a:schemeClr val="tx2">
                <a:lumMod val="75000"/>
              </a:schemeClr>
            </a:solidFill>
          </a:ln>
          <a:effectLst>
            <a:glow rad="63500">
              <a:schemeClr val="accent1">
                <a:satMod val="175000"/>
                <a:alpha val="40000"/>
              </a:schemeClr>
            </a:glow>
            <a:outerShdw blurRad="50800" dist="38100" dir="2700000" sx="104000" sy="104000" algn="tl" rotWithShape="0">
              <a:prstClr val="black">
                <a:alpha val="40000"/>
              </a:prstClr>
            </a:outerShdw>
          </a:effectLst>
        </p:spPr>
        <p:txBody>
          <a:bodyPr wrap="square" rtlCol="0" anchor="ctr">
            <a:spAutoFit/>
          </a:bodyPr>
          <a:lstStyle/>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Agreement Document</a:t>
            </a:r>
            <a:r>
              <a:rPr kumimoji="0" lang="en-US" altLang="en-US" sz="2000" b="0" i="0" u="none" strike="noStrike" cap="none" normalizeH="0" baseline="0" dirty="0">
                <a:ln>
                  <a:noFill/>
                </a:ln>
                <a:solidFill>
                  <a:schemeClr val="tx1"/>
                </a:solidFill>
                <a:effectLst/>
                <a:latin typeface="Arial" panose="020B0604020202020204" pitchFamily="34" charset="0"/>
              </a:rPr>
              <a:t>:</a:t>
            </a:r>
          </a:p>
          <a:p>
            <a:pPr eaLnBrk="0" fontAlgn="base" hangingPunct="0">
              <a:spcBef>
                <a:spcPct val="0"/>
              </a:spcBef>
              <a:spcAft>
                <a:spcPct val="0"/>
              </a:spcAft>
            </a:pPr>
            <a:endParaRPr lang="en-US" altLang="en-US" sz="2000" dirty="0">
              <a:latin typeface="Arial" panose="020B0604020202020204" pitchFamily="34" charset="0"/>
            </a:endParaRPr>
          </a:p>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Safety Program Plan</a:t>
            </a:r>
            <a:r>
              <a:rPr kumimoji="0" lang="en-US" altLang="en-US" sz="2000" b="0" i="0" u="none" strike="noStrike" cap="none" normalizeH="0" baseline="0" dirty="0">
                <a:ln>
                  <a:noFill/>
                </a:ln>
                <a:solidFill>
                  <a:schemeClr val="tx1"/>
                </a:solidFill>
                <a:effectLst/>
                <a:latin typeface="Arial" panose="020B0604020202020204" pitchFamily="34" charset="0"/>
              </a:rPr>
              <a:t>:</a:t>
            </a:r>
          </a:p>
          <a:p>
            <a:pPr eaLnBrk="0" fontAlgn="base" hangingPunct="0">
              <a:spcBef>
                <a:spcPct val="0"/>
              </a:spcBef>
              <a:spcAft>
                <a:spcPct val="0"/>
              </a:spcAft>
            </a:pPr>
            <a:endParaRPr lang="en-US" altLang="en-US" sz="2000" dirty="0">
              <a:latin typeface="Arial" panose="020B0604020202020204" pitchFamily="34" charset="0"/>
            </a:endParaRPr>
          </a:p>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Site &amp; Documentation Reviews</a:t>
            </a:r>
            <a:r>
              <a:rPr kumimoji="0" lang="en-US" altLang="en-US" sz="2000" b="0" i="0" u="none" strike="noStrike" cap="none" normalizeH="0" baseline="0" dirty="0">
                <a:ln>
                  <a:noFill/>
                </a:ln>
                <a:solidFill>
                  <a:schemeClr val="tx1"/>
                </a:solidFill>
                <a:effectLst/>
                <a:latin typeface="Arial" panose="020B0604020202020204" pitchFamily="34" charset="0"/>
              </a:rPr>
              <a:t>:</a:t>
            </a:r>
          </a:p>
          <a:p>
            <a:pPr eaLnBrk="0" fontAlgn="base" hangingPunct="0">
              <a:spcBef>
                <a:spcPct val="0"/>
              </a:spcBef>
              <a:spcAft>
                <a:spcPct val="0"/>
              </a:spcAft>
            </a:pPr>
            <a:endParaRPr lang="en-US" altLang="en-US" sz="2000" dirty="0">
              <a:latin typeface="Arial" panose="020B0604020202020204" pitchFamily="34" charset="0"/>
            </a:endParaRPr>
          </a:p>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Confidentiality Agreement</a:t>
            </a:r>
            <a:r>
              <a:rPr kumimoji="0" lang="en-US" altLang="en-US" sz="2000" b="0" i="0" u="none" strike="noStrike" cap="none" normalizeH="0" baseline="0" dirty="0">
                <a:ln>
                  <a:noFill/>
                </a:ln>
                <a:solidFill>
                  <a:schemeClr val="tx1"/>
                </a:solidFill>
                <a:effectLst/>
                <a:latin typeface="Arial" panose="020B0604020202020204" pitchFamily="34" charset="0"/>
              </a:rPr>
              <a:t>: </a:t>
            </a:r>
          </a:p>
          <a:p>
            <a:pPr eaLnBrk="0" fontAlgn="base" hangingPunct="0">
              <a:spcBef>
                <a:spcPct val="0"/>
              </a:spcBef>
              <a:spcAft>
                <a:spcPct val="0"/>
              </a:spcAft>
            </a:pPr>
            <a:endParaRPr lang="en-US" altLang="en-US" sz="2000" dirty="0">
              <a:latin typeface="Arial" panose="020B0604020202020204" pitchFamily="34" charset="0"/>
            </a:endParaRPr>
          </a:p>
          <a:p>
            <a:pPr eaLnBrk="0" fontAlgn="base" hangingPunct="0">
              <a:spcBef>
                <a:spcPct val="0"/>
              </a:spcBef>
              <a:spcAft>
                <a:spcPct val="0"/>
              </a:spcAft>
            </a:pPr>
            <a:r>
              <a:rPr kumimoji="0" lang="en-US" altLang="en-US" sz="2000" b="1" i="0" u="none" strike="noStrike" cap="none" normalizeH="0" baseline="0" dirty="0">
                <a:ln>
                  <a:noFill/>
                </a:ln>
                <a:solidFill>
                  <a:schemeClr val="tx1"/>
                </a:solidFill>
                <a:effectLst/>
                <a:latin typeface="Arial" panose="020B0604020202020204" pitchFamily="34" charset="0"/>
              </a:rPr>
              <a:t>Key Timelines</a:t>
            </a:r>
            <a:r>
              <a:rPr kumimoji="0" lang="en-US" altLang="en-US" sz="20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842126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Calibri"/>
              </a:rPr>
              <a:t>Remember</a:t>
            </a: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2280882" y="1447800"/>
            <a:ext cx="7924800" cy="3962400"/>
          </a:xfrm>
          <a:solidFill>
            <a:schemeClr val="tx1"/>
          </a:solidFill>
          <a:ln>
            <a:solidFill>
              <a:schemeClr val="tx1"/>
            </a:solidFill>
          </a:ln>
        </p:spPr>
        <p:txBody>
          <a:bodyPr/>
          <a:lstStyle/>
          <a:p>
            <a:pPr>
              <a:buFont typeface="Wingdings" panose="05000000000000000000" pitchFamily="2" charset="2"/>
              <a:buChar char="§"/>
            </a:pPr>
            <a:endParaRPr lang="en-US" sz="2800">
              <a:latin typeface="Times New Roman" panose="02020603050405020304" pitchFamily="18" charset="0"/>
              <a:cs typeface="Times New Roman" panose="02020603050405020304" pitchFamily="18" charset="0"/>
            </a:endParaRPr>
          </a:p>
          <a:p>
            <a:pPr marL="0" indent="0">
              <a:buNone/>
            </a:pPr>
            <a:endParaRPr lang="en-US" sz="2000">
              <a:latin typeface="Times New Roman" panose="02020603050405020304" pitchFamily="18" charset="0"/>
              <a:cs typeface="Times New Roman" panose="02020603050405020304" pitchFamily="18" charset="0"/>
            </a:endParaRPr>
          </a:p>
          <a:p>
            <a:pPr marL="0" indent="0">
              <a:buNone/>
            </a:pPr>
            <a:endParaRPr lang="en-US" sz="2000">
              <a:latin typeface="Times New Roman" panose="02020603050405020304" pitchFamily="18" charset="0"/>
              <a:cs typeface="Times New Roman" panose="02020603050405020304" pitchFamily="18" charset="0"/>
            </a:endParaRPr>
          </a:p>
          <a:p>
            <a:pPr marL="0" indent="0">
              <a:buNone/>
            </a:pPr>
            <a:endParaRPr lang="en-US" sz="160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800">
              <a:latin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a:solidFill>
                <a:prstClr val="white"/>
              </a:solidFill>
              <a:latin typeface="Times New Roman" panose="02020603050405020304" pitchFamily="18" charset="0"/>
              <a:cs typeface="Times New Roman" panose="02020603050405020304" pitchFamily="18" charset="0"/>
            </a:endParaRP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18</a:t>
            </a:fld>
            <a:endParaRPr lang="en-US"/>
          </a:p>
        </p:txBody>
      </p:sp>
      <p:sp>
        <p:nvSpPr>
          <p:cNvPr id="11" name="TextBox 10">
            <a:extLst>
              <a:ext uri="{FF2B5EF4-FFF2-40B4-BE49-F238E27FC236}">
                <a16:creationId xmlns:a16="http://schemas.microsoft.com/office/drawing/2014/main" id="{C5276F33-95F4-4A06-937C-E3ACBA8A4990}"/>
              </a:ext>
            </a:extLst>
          </p:cNvPr>
          <p:cNvSpPr txBox="1"/>
          <p:nvPr/>
        </p:nvSpPr>
        <p:spPr>
          <a:xfrm>
            <a:off x="1935760" y="2488505"/>
            <a:ext cx="8300682" cy="1569660"/>
          </a:xfrm>
          <a:prstGeom prst="rect">
            <a:avLst/>
          </a:prstGeom>
          <a:noFill/>
          <a:ln/>
        </p:spPr>
        <p:txBody>
          <a:bodyPr wrap="square">
            <a:spAutoFit/>
          </a:bodyPr>
          <a:lstStyle/>
          <a:p>
            <a:pPr algn="ctr"/>
            <a:r>
              <a:rPr lang="en-US" sz="3200">
                <a:latin typeface="Times New Roman" panose="02020603050405020304" pitchFamily="18" charset="0"/>
                <a:cs typeface="Times New Roman" panose="02020603050405020304" pitchFamily="18" charset="0"/>
              </a:rPr>
              <a:t>Participation is not an express or implied admission of any fault or violation of law or regulation.</a:t>
            </a:r>
          </a:p>
        </p:txBody>
      </p:sp>
    </p:spTree>
    <p:extLst>
      <p:ext uri="{BB962C8B-B14F-4D97-AF65-F5344CB8AC3E}">
        <p14:creationId xmlns:p14="http://schemas.microsoft.com/office/powerpoint/2010/main" val="3705487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Times New Roman" panose="02020603050405020304" pitchFamily="18" charset="0"/>
                <a:cs typeface="Times New Roman" panose="02020603050405020304" pitchFamily="18" charset="0"/>
              </a:rPr>
              <a:t>Questions?</a:t>
            </a: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14" name="Slide Number Placeholder 1"/>
          <p:cNvSpPr>
            <a:spLocks noGrp="1"/>
          </p:cNvSpPr>
          <p:nvPr>
            <p:ph type="sldNum" sz="quarter" idx="12"/>
          </p:nvPr>
        </p:nvSpPr>
        <p:spPr>
          <a:xfrm>
            <a:off x="8305800" y="6356351"/>
            <a:ext cx="2133600" cy="365125"/>
          </a:xfrm>
        </p:spPr>
        <p:txBody>
          <a:bodyPr/>
          <a:lstStyle/>
          <a:p>
            <a:pPr>
              <a:defRPr/>
            </a:pPr>
            <a:fld id="{BE4FB471-EBB4-4D81-9EA6-902E33AD37CE}" type="slidenum">
              <a:rPr lang="en-US">
                <a:solidFill>
                  <a:prstClr val="black">
                    <a:tint val="75000"/>
                  </a:prstClr>
                </a:solidFill>
                <a:latin typeface="Calibri"/>
              </a:rPr>
              <a:pPr>
                <a:defRPr/>
              </a:pPr>
              <a:t>19</a:t>
            </a:fld>
            <a:endParaRPr lang="en-US" dirty="0">
              <a:solidFill>
                <a:prstClr val="black">
                  <a:tint val="75000"/>
                </a:prstClr>
              </a:solidFill>
              <a:latin typeface="Calibri"/>
            </a:endParaRPr>
          </a:p>
        </p:txBody>
      </p:sp>
      <p:pic>
        <p:nvPicPr>
          <p:cNvPr id="2" name="Content Placeholder 1">
            <a:extLst>
              <a:ext uri="{FF2B5EF4-FFF2-40B4-BE49-F238E27FC236}">
                <a16:creationId xmlns:a16="http://schemas.microsoft.com/office/drawing/2014/main" id="{3FA16C47-F6FC-4945-9674-6BFB534B6D51}"/>
              </a:ext>
            </a:extLst>
          </p:cNvPr>
          <p:cNvPicPr>
            <a:picLocks noGrp="1" noChangeAspect="1"/>
          </p:cNvPicPr>
          <p:nvPr>
            <p:ph idx="4294967295"/>
          </p:nvPr>
        </p:nvPicPr>
        <p:blipFill>
          <a:blip r:embed="rId3"/>
          <a:stretch>
            <a:fillRect/>
          </a:stretch>
        </p:blipFill>
        <p:spPr>
          <a:xfrm>
            <a:off x="4531813" y="1318418"/>
            <a:ext cx="3352800" cy="4221163"/>
          </a:xfrm>
          <a:prstGeom prst="rect">
            <a:avLst/>
          </a:prstGeom>
        </p:spPr>
      </p:pic>
    </p:spTree>
    <p:extLst>
      <p:ext uri="{BB962C8B-B14F-4D97-AF65-F5344CB8AC3E}">
        <p14:creationId xmlns:p14="http://schemas.microsoft.com/office/powerpoint/2010/main" val="175985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EE068B-6BBD-4E8C-AF3C-E1AE2A7BF808}"/>
              </a:ext>
            </a:extLst>
          </p:cNvPr>
          <p:cNvSpPr txBox="1"/>
          <p:nvPr/>
        </p:nvSpPr>
        <p:spPr>
          <a:xfrm>
            <a:off x="1534632" y="76944"/>
            <a:ext cx="9189328" cy="523220"/>
          </a:xfrm>
          <a:prstGeom prst="rect">
            <a:avLst/>
          </a:prstGeom>
          <a:ln/>
        </p:spPr>
        <p:txBody>
          <a:bodyPr vert="horz" wrap="square" lIns="91440" tIns="45720" rIns="91440" bIns="45720" rtlCol="0" anchor="ctr">
            <a:spAutoFit/>
          </a:bodyPr>
          <a:lstStyle/>
          <a:p>
            <a:pPr algn="ctr">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1C6B70-2943-505C-EAFB-893137316A31}"/>
              </a:ext>
            </a:extLst>
          </p:cNvPr>
          <p:cNvSpPr txBox="1"/>
          <p:nvPr/>
        </p:nvSpPr>
        <p:spPr>
          <a:xfrm>
            <a:off x="1524000" y="-46166"/>
            <a:ext cx="9144000" cy="769441"/>
          </a:xfrm>
          <a:prstGeom prst="rect">
            <a:avLst/>
          </a:prstGeom>
          <a:solidFill>
            <a:schemeClr val="accent6">
              <a:lumMod val="75000"/>
            </a:schemeClr>
          </a:solidFill>
          <a:ln/>
        </p:spPr>
        <p:txBody>
          <a:bodyPr vert="horz" wrap="square" lIns="91440" tIns="45720" rIns="91440" bIns="45720" rtlCol="0" anchor="ctr">
            <a:spAutoFit/>
          </a:bodyPr>
          <a:lstStyle/>
          <a:p>
            <a:pPr algn="ctr">
              <a:defRPr/>
            </a:pPr>
            <a:r>
              <a:rPr lang="en-US" sz="4400" b="1" dirty="0">
                <a:solidFill>
                  <a:prstClr val="white"/>
                </a:solidFill>
                <a:latin typeface="Georgia" panose="02040502050405020303" pitchFamily="18" charset="0"/>
                <a:cs typeface="Times New Roman" panose="02020603050405020304" pitchFamily="18" charset="0"/>
              </a:rPr>
              <a:t>Presenter</a:t>
            </a:r>
            <a:endParaRPr lang="en-US" sz="4000" b="1" dirty="0">
              <a:solidFill>
                <a:prstClr val="white"/>
              </a:solidFill>
              <a:latin typeface="Georgia" panose="02040502050405020303"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8E22E73-7BAF-6FA1-A839-DB6526206313}"/>
              </a:ext>
            </a:extLst>
          </p:cNvPr>
          <p:cNvSpPr txBox="1"/>
          <p:nvPr/>
        </p:nvSpPr>
        <p:spPr>
          <a:xfrm>
            <a:off x="1828800" y="3091934"/>
            <a:ext cx="8458200" cy="369332"/>
          </a:xfrm>
          <a:prstGeom prst="rect">
            <a:avLst/>
          </a:prstGeom>
          <a:ln/>
        </p:spPr>
        <p:txBody>
          <a:bodyPr vert="horz" wrap="square" lIns="91440" tIns="45720" rIns="91440" bIns="45720" rtlCol="0" anchor="ctr">
            <a:spAutoFit/>
          </a:bodyPr>
          <a:lstStyle/>
          <a:p>
            <a:endParaRPr lang="en-US" dirty="0">
              <a:solidFill>
                <a:prstClr val="black"/>
              </a:solidFill>
              <a:latin typeface="Calibri"/>
            </a:endParaRPr>
          </a:p>
        </p:txBody>
      </p:sp>
      <p:sp>
        <p:nvSpPr>
          <p:cNvPr id="7" name="TextBox 6">
            <a:extLst>
              <a:ext uri="{FF2B5EF4-FFF2-40B4-BE49-F238E27FC236}">
                <a16:creationId xmlns:a16="http://schemas.microsoft.com/office/drawing/2014/main" id="{BCD8DE06-FB1F-34EB-83D2-5738419DBA59}"/>
              </a:ext>
            </a:extLst>
          </p:cNvPr>
          <p:cNvSpPr txBox="1"/>
          <p:nvPr/>
        </p:nvSpPr>
        <p:spPr>
          <a:xfrm>
            <a:off x="1819508" y="1083680"/>
            <a:ext cx="8772293" cy="369332"/>
          </a:xfrm>
          <a:prstGeom prst="rect">
            <a:avLst/>
          </a:prstGeom>
          <a:ln/>
        </p:spPr>
        <p:txBody>
          <a:bodyPr vert="horz" wrap="square" lIns="91440" tIns="45720" rIns="91440" bIns="45720" rtlCol="0" anchor="ctr">
            <a:spAutoFit/>
          </a:bodyPr>
          <a:lstStyle/>
          <a:p>
            <a:endParaRPr lang="en-US" b="1" dirty="0">
              <a:solidFill>
                <a:srgbClr val="1F497D">
                  <a:lumMod val="50000"/>
                </a:srgbClr>
              </a:solidFill>
              <a:latin typeface="Calibri"/>
            </a:endParaRPr>
          </a:p>
        </p:txBody>
      </p:sp>
      <p:pic>
        <p:nvPicPr>
          <p:cNvPr id="4" name="Picture 3">
            <a:extLst>
              <a:ext uri="{FF2B5EF4-FFF2-40B4-BE49-F238E27FC236}">
                <a16:creationId xmlns:a16="http://schemas.microsoft.com/office/drawing/2014/main" id="{0204B11C-B5ED-0952-2F5E-9E1F5AD412FF}"/>
              </a:ext>
            </a:extLst>
          </p:cNvPr>
          <p:cNvPicPr>
            <a:picLocks noChangeAspect="1"/>
          </p:cNvPicPr>
          <p:nvPr/>
        </p:nvPicPr>
        <p:blipFill>
          <a:blip r:embed="rId3"/>
          <a:stretch>
            <a:fillRect/>
          </a:stretch>
        </p:blipFill>
        <p:spPr>
          <a:xfrm>
            <a:off x="1534632" y="946727"/>
            <a:ext cx="9057168" cy="4800600"/>
          </a:xfrm>
          <a:prstGeom prst="rect">
            <a:avLst/>
          </a:prstGeom>
        </p:spPr>
      </p:pic>
      <p:sp>
        <p:nvSpPr>
          <p:cNvPr id="6" name="TextBox 5">
            <a:extLst>
              <a:ext uri="{FF2B5EF4-FFF2-40B4-BE49-F238E27FC236}">
                <a16:creationId xmlns:a16="http://schemas.microsoft.com/office/drawing/2014/main" id="{6183A365-FDD3-F9B0-278E-A5FC86F23385}"/>
              </a:ext>
            </a:extLst>
          </p:cNvPr>
          <p:cNvSpPr txBox="1"/>
          <p:nvPr/>
        </p:nvSpPr>
        <p:spPr>
          <a:xfrm>
            <a:off x="2536205" y="1572004"/>
            <a:ext cx="7338897" cy="3483005"/>
          </a:xfrm>
          <a:prstGeom prst="rect">
            <a:avLst/>
          </a:prstGeom>
          <a:solidFill>
            <a:schemeClr val="accent1">
              <a:lumMod val="20000"/>
              <a:lumOff val="80000"/>
            </a:schemeClr>
          </a:solidFill>
          <a:ln>
            <a:solidFill>
              <a:schemeClr val="tx2">
                <a:lumMod val="75000"/>
              </a:schemeClr>
            </a:solidFill>
          </a:ln>
          <a:effectLst>
            <a:glow rad="63500">
              <a:schemeClr val="accent1">
                <a:satMod val="175000"/>
                <a:alpha val="40000"/>
              </a:schemeClr>
            </a:glow>
            <a:outerShdw blurRad="50800" dist="38100" dir="2700000" sx="104000" sy="104000" algn="tl" rotWithShape="0">
              <a:prstClr val="black">
                <a:alpha val="40000"/>
              </a:prstClr>
            </a:outerShdw>
          </a:effectLst>
        </p:spPr>
        <p:txBody>
          <a:bodyPr wrap="square" rtlCol="0" anchor="ctr">
            <a:spAutoFit/>
          </a:bodyPr>
          <a:lstStyle/>
          <a:p>
            <a:pPr>
              <a:spcAft>
                <a:spcPts val="200"/>
              </a:spcAft>
              <a:defRPr/>
            </a:pPr>
            <a:r>
              <a:rPr lang="en-US" sz="2100" b="1" dirty="0">
                <a:solidFill>
                  <a:prstClr val="black"/>
                </a:solidFill>
                <a:latin typeface="Calibri" panose="020F0502020204030204" pitchFamily="34" charset="0"/>
                <a:cs typeface="Calibri" panose="020F0502020204030204" pitchFamily="34" charset="0"/>
              </a:rPr>
              <a:t>Alex George</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Senior Investigator/SISP Coordinator </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Systems Integrity Safety Program</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alex.george@dot.gov</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Pipeline and Hazardous Materials Safety Administration</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United States Department of Transportation</a:t>
            </a:r>
          </a:p>
          <a:p>
            <a:pPr>
              <a:spcAft>
                <a:spcPts val="200"/>
              </a:spcAft>
              <a:defRPr/>
            </a:pPr>
            <a:r>
              <a:rPr lang="en-US" sz="2100" b="1" dirty="0">
                <a:solidFill>
                  <a:prstClr val="black"/>
                </a:solidFill>
                <a:latin typeface="Calibri" panose="020F0502020204030204" pitchFamily="34" charset="0"/>
                <a:cs typeface="Calibri" panose="020F0502020204030204" pitchFamily="34" charset="0"/>
              </a:rPr>
              <a:t>Office of Hazardous Materials Safety</a:t>
            </a:r>
          </a:p>
          <a:p>
            <a:pPr>
              <a:spcAft>
                <a:spcPts val="200"/>
              </a:spcAft>
              <a:defRPr/>
            </a:pPr>
            <a:r>
              <a:rPr lang="en-US" sz="2000" dirty="0">
                <a:solidFill>
                  <a:prstClr val="black"/>
                </a:solidFill>
                <a:latin typeface="Calibri" panose="020F0502020204030204" pitchFamily="34" charset="0"/>
                <a:cs typeface="Calibri" panose="020F0502020204030204" pitchFamily="34" charset="0"/>
              </a:rPr>
              <a:t>230 Peachtree Street NW, Suite 2100</a:t>
            </a:r>
          </a:p>
          <a:p>
            <a:pPr>
              <a:spcAft>
                <a:spcPts val="200"/>
              </a:spcAft>
              <a:defRPr/>
            </a:pPr>
            <a:r>
              <a:rPr lang="en-US" sz="2000" dirty="0">
                <a:solidFill>
                  <a:prstClr val="black"/>
                </a:solidFill>
                <a:latin typeface="Calibri" panose="020F0502020204030204" pitchFamily="34" charset="0"/>
                <a:cs typeface="Calibri" panose="020F0502020204030204" pitchFamily="34" charset="0"/>
              </a:rPr>
              <a:t>Atlanta, Georgia 30303</a:t>
            </a:r>
          </a:p>
          <a:p>
            <a:pPr>
              <a:spcAft>
                <a:spcPts val="200"/>
              </a:spcAft>
              <a:defRPr/>
            </a:pPr>
            <a:r>
              <a:rPr lang="en-US" sz="2000" dirty="0">
                <a:solidFill>
                  <a:prstClr val="black"/>
                </a:solidFill>
                <a:latin typeface="Calibri" panose="020F0502020204030204" pitchFamily="34" charset="0"/>
                <a:cs typeface="Calibri" panose="020F0502020204030204" pitchFamily="34" charset="0"/>
              </a:rPr>
              <a:t>Mobile: (470) 653-8241</a:t>
            </a:r>
            <a:endParaRPr lang="en-US" sz="2000" dirty="0">
              <a:solidFill>
                <a:srgbClr val="F7964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20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Times New Roman" panose="02020603050405020304" pitchFamily="18" charset="0"/>
                <a:cs typeface="Times New Roman" panose="02020603050405020304" pitchFamily="18" charset="0"/>
              </a:rPr>
              <a:t>Contact Information</a:t>
            </a:r>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14" name="Slide Number Placeholder 1"/>
          <p:cNvSpPr>
            <a:spLocks noGrp="1"/>
          </p:cNvSpPr>
          <p:nvPr>
            <p:ph type="sldNum" sz="quarter" idx="12"/>
          </p:nvPr>
        </p:nvSpPr>
        <p:spPr>
          <a:xfrm>
            <a:off x="8305800" y="6356351"/>
            <a:ext cx="2133600" cy="365125"/>
          </a:xfrm>
        </p:spPr>
        <p:txBody>
          <a:bodyPr/>
          <a:lstStyle/>
          <a:p>
            <a:pPr>
              <a:defRPr/>
            </a:pPr>
            <a:fld id="{BE4FB471-EBB4-4D81-9EA6-902E33AD37CE}" type="slidenum">
              <a:rPr lang="en-US">
                <a:solidFill>
                  <a:prstClr val="black">
                    <a:tint val="75000"/>
                  </a:prstClr>
                </a:solidFill>
                <a:latin typeface="Calibri"/>
              </a:rPr>
              <a:pPr>
                <a:defRPr/>
              </a:pPr>
              <a:t>20</a:t>
            </a:fld>
            <a:endParaRPr lang="en-US" dirty="0">
              <a:solidFill>
                <a:prstClr val="black">
                  <a:tint val="75000"/>
                </a:prstClr>
              </a:solidFill>
              <a:latin typeface="Calibri"/>
            </a:endParaRPr>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2705100" y="1317625"/>
            <a:ext cx="7924800" cy="4222750"/>
          </a:xfrm>
          <a:solidFill>
            <a:schemeClr val="tx1"/>
          </a:solidFill>
          <a:ln>
            <a:solidFill>
              <a:schemeClr val="tx1"/>
            </a:solidFill>
          </a:ln>
        </p:spPr>
        <p:txBody>
          <a:bodyPr/>
          <a:lstStyle/>
          <a:p>
            <a:pPr marL="457200" lvl="1" indent="0" algn="ctr">
              <a:buNone/>
              <a:defRPr/>
            </a:pPr>
            <a:r>
              <a:rPr lang="en-US" sz="1800" dirty="0">
                <a:solidFill>
                  <a:prstClr val="black"/>
                </a:solidFill>
                <a:latin typeface="Times New Roman" panose="02020603050405020304" pitchFamily="18" charset="0"/>
                <a:cs typeface="Times New Roman" panose="02020603050405020304" pitchFamily="18" charset="0"/>
              </a:rPr>
              <a:t>For additional information, please contact any member of the team or the Field Outreach Coordinator</a:t>
            </a:r>
            <a:br>
              <a:rPr lang="en-US" sz="1800" dirty="0">
                <a:solidFill>
                  <a:prstClr val="black"/>
                </a:solidFill>
                <a:latin typeface="Times New Roman" panose="02020603050405020304" pitchFamily="18" charset="0"/>
                <a:cs typeface="Times New Roman" panose="02020603050405020304" pitchFamily="18" charset="0"/>
              </a:rPr>
            </a:br>
            <a:br>
              <a:rPr lang="en-US" sz="1800" dirty="0">
                <a:solidFill>
                  <a:prstClr val="black"/>
                </a:solidFill>
                <a:latin typeface="Times New Roman" panose="02020603050405020304" pitchFamily="18" charset="0"/>
                <a:cs typeface="Times New Roman" panose="02020603050405020304" pitchFamily="18" charset="0"/>
              </a:rPr>
            </a:br>
            <a:r>
              <a:rPr lang="en-US" sz="1800" b="1" dirty="0">
                <a:solidFill>
                  <a:prstClr val="black"/>
                </a:solidFill>
                <a:latin typeface="Times New Roman" panose="02020603050405020304" pitchFamily="18" charset="0"/>
                <a:cs typeface="Times New Roman" panose="02020603050405020304" pitchFamily="18" charset="0"/>
              </a:rPr>
              <a:t>SISP Coordinators</a:t>
            </a:r>
            <a:br>
              <a:rPr lang="en-US" sz="1800" dirty="0">
                <a:solidFill>
                  <a:prstClr val="black"/>
                </a:solidFill>
                <a:latin typeface="Times New Roman" panose="02020603050405020304" pitchFamily="18" charset="0"/>
                <a:cs typeface="Times New Roman" panose="02020603050405020304" pitchFamily="18" charset="0"/>
              </a:rPr>
            </a:br>
            <a:r>
              <a:rPr lang="en-US" sz="1800" dirty="0">
                <a:solidFill>
                  <a:prstClr val="black"/>
                </a:solidFill>
                <a:latin typeface="Times New Roman" panose="02020603050405020304" pitchFamily="18" charset="0"/>
                <a:cs typeface="Times New Roman" panose="02020603050405020304" pitchFamily="18" charset="0"/>
              </a:rPr>
              <a:t>Stuart Streck – s</a:t>
            </a:r>
            <a:r>
              <a:rPr lang="en-US" sz="1800" dirty="0">
                <a:solidFill>
                  <a:prstClr val="black"/>
                </a:solidFill>
                <a:latin typeface="Times New Roman" panose="02020603050405020304" pitchFamily="18" charset="0"/>
                <a:cs typeface="Times New Roman" panose="02020603050405020304" pitchFamily="18" charset="0"/>
                <a:hlinkClick r:id="rId3"/>
              </a:rPr>
              <a:t>tuart.streck@dot.gov</a:t>
            </a:r>
            <a:r>
              <a:rPr lang="en-US" sz="1800" dirty="0">
                <a:solidFill>
                  <a:prstClr val="black"/>
                </a:solidFill>
                <a:latin typeface="Times New Roman" panose="02020603050405020304" pitchFamily="18" charset="0"/>
                <a:cs typeface="Times New Roman" panose="02020603050405020304" pitchFamily="18" charset="0"/>
              </a:rPr>
              <a:t> </a:t>
            </a:r>
            <a:br>
              <a:rPr lang="es-ES" sz="1800" dirty="0">
                <a:solidFill>
                  <a:prstClr val="black"/>
                </a:solidFill>
                <a:latin typeface="Times New Roman" panose="02020603050405020304" pitchFamily="18" charset="0"/>
                <a:cs typeface="Times New Roman" panose="02020603050405020304" pitchFamily="18" charset="0"/>
              </a:rPr>
            </a:br>
            <a:r>
              <a:rPr lang="es-ES" sz="1800" dirty="0">
                <a:solidFill>
                  <a:prstClr val="black"/>
                </a:solidFill>
                <a:latin typeface="Times New Roman" panose="02020603050405020304" pitchFamily="18" charset="0"/>
                <a:cs typeface="Times New Roman" panose="02020603050405020304" pitchFamily="18" charset="0"/>
              </a:rPr>
              <a:t>Kimberly Flores – k</a:t>
            </a:r>
            <a:r>
              <a:rPr lang="es-ES" sz="1800" dirty="0">
                <a:solidFill>
                  <a:prstClr val="black"/>
                </a:solidFill>
                <a:latin typeface="Times New Roman" panose="02020603050405020304" pitchFamily="18" charset="0"/>
                <a:cs typeface="Times New Roman" panose="02020603050405020304" pitchFamily="18" charset="0"/>
                <a:hlinkClick r:id="rId4"/>
              </a:rPr>
              <a:t>imberly.flores@dot.gov</a:t>
            </a:r>
            <a:r>
              <a:rPr lang="es-ES" sz="1800" dirty="0">
                <a:solidFill>
                  <a:prstClr val="black"/>
                </a:solidFill>
                <a:latin typeface="Times New Roman" panose="02020603050405020304" pitchFamily="18" charset="0"/>
                <a:cs typeface="Times New Roman" panose="02020603050405020304" pitchFamily="18" charset="0"/>
              </a:rPr>
              <a:t> </a:t>
            </a:r>
            <a:br>
              <a:rPr lang="es-ES" sz="1800" dirty="0">
                <a:solidFill>
                  <a:prstClr val="black"/>
                </a:solidFill>
                <a:latin typeface="Times New Roman" panose="02020603050405020304" pitchFamily="18" charset="0"/>
                <a:cs typeface="Times New Roman" panose="02020603050405020304" pitchFamily="18" charset="0"/>
              </a:rPr>
            </a:br>
            <a:r>
              <a:rPr lang="es-ES" sz="1800" dirty="0">
                <a:solidFill>
                  <a:prstClr val="black"/>
                </a:solidFill>
                <a:latin typeface="Times New Roman" panose="02020603050405020304" pitchFamily="18" charset="0"/>
                <a:cs typeface="Times New Roman" panose="02020603050405020304" pitchFamily="18" charset="0"/>
              </a:rPr>
              <a:t>Terry Pollard - </a:t>
            </a:r>
            <a:r>
              <a:rPr lang="es-ES" sz="1800"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terry.pollard@dot.gov</a:t>
            </a:r>
            <a:endParaRPr lang="es-ES" sz="1800" dirty="0">
              <a:solidFill>
                <a:srgbClr val="0000FF"/>
              </a:solidFill>
              <a:latin typeface="Times New Roman" panose="02020603050405020304" pitchFamily="18" charset="0"/>
              <a:cs typeface="Times New Roman" panose="02020603050405020304" pitchFamily="18" charset="0"/>
            </a:endParaRPr>
          </a:p>
          <a:p>
            <a:pPr marL="457200" lvl="1" indent="0" algn="ctr">
              <a:buNone/>
              <a:defRPr/>
            </a:pPr>
            <a:r>
              <a:rPr lang="es-ES" sz="1800" dirty="0">
                <a:latin typeface="Times New Roman" panose="02020603050405020304" pitchFamily="18" charset="0"/>
                <a:cs typeface="Times New Roman" panose="02020603050405020304" pitchFamily="18" charset="0"/>
              </a:rPr>
              <a:t>Alex George – </a:t>
            </a:r>
            <a:r>
              <a:rPr lang="es-ES" sz="1800" dirty="0">
                <a:latin typeface="Times New Roman" panose="02020603050405020304" pitchFamily="18" charset="0"/>
                <a:cs typeface="Times New Roman" panose="02020603050405020304" pitchFamily="18" charset="0"/>
                <a:hlinkClick r:id="rId6"/>
              </a:rPr>
              <a:t>alex.george@dot.gov</a:t>
            </a:r>
            <a:r>
              <a:rPr lang="es-ES" sz="1800" dirty="0">
                <a:latin typeface="Times New Roman" panose="02020603050405020304" pitchFamily="18" charset="0"/>
                <a:cs typeface="Times New Roman" panose="02020603050405020304" pitchFamily="18" charset="0"/>
              </a:rPr>
              <a:t> </a:t>
            </a:r>
          </a:p>
          <a:p>
            <a:pPr marL="457200" lvl="1" indent="0" algn="ctr">
              <a:buNone/>
              <a:defRPr/>
            </a:pPr>
            <a:r>
              <a:rPr lang="es-ES" sz="1800" dirty="0">
                <a:solidFill>
                  <a:prstClr val="black"/>
                </a:solidFill>
                <a:latin typeface="Times New Roman" panose="02020603050405020304" pitchFamily="18" charset="0"/>
                <a:cs typeface="Times New Roman" panose="02020603050405020304" pitchFamily="18" charset="0"/>
              </a:rPr>
              <a:t>Kimberly Yoder </a:t>
            </a:r>
            <a:r>
              <a:rPr lang="es-ES" sz="1800" dirty="0">
                <a:solidFill>
                  <a:prstClr val="black"/>
                </a:solidFill>
                <a:latin typeface="Times New Roman" panose="02020603050405020304" pitchFamily="18" charset="0"/>
                <a:cs typeface="Times New Roman" panose="02020603050405020304" pitchFamily="18" charset="0"/>
                <a:hlinkClick r:id="rId7"/>
              </a:rPr>
              <a:t>–Kimberly.Yoder@dot.gov</a:t>
            </a:r>
            <a:r>
              <a:rPr lang="es-ES" sz="1800" dirty="0">
                <a:solidFill>
                  <a:prstClr val="black"/>
                </a:solidFill>
                <a:latin typeface="Times New Roman" panose="02020603050405020304" pitchFamily="18" charset="0"/>
                <a:cs typeface="Times New Roman" panose="02020603050405020304" pitchFamily="18" charset="0"/>
              </a:rPr>
              <a:t> </a:t>
            </a:r>
            <a:br>
              <a:rPr lang="es-ES" sz="1800" dirty="0">
                <a:solidFill>
                  <a:prstClr val="black"/>
                </a:solidFill>
                <a:latin typeface="Times New Roman" panose="02020603050405020304" pitchFamily="18" charset="0"/>
                <a:cs typeface="Times New Roman" panose="02020603050405020304" pitchFamily="18" charset="0"/>
              </a:rPr>
            </a:br>
            <a:br>
              <a:rPr lang="es-ES" sz="1800" dirty="0">
                <a:solidFill>
                  <a:prstClr val="black"/>
                </a:solidFill>
                <a:latin typeface="Times New Roman" panose="02020603050405020304" pitchFamily="18" charset="0"/>
                <a:cs typeface="Times New Roman" panose="02020603050405020304" pitchFamily="18" charset="0"/>
              </a:rPr>
            </a:br>
            <a:r>
              <a:rPr lang="es-ES" sz="1800" b="1" dirty="0">
                <a:solidFill>
                  <a:prstClr val="black"/>
                </a:solidFill>
                <a:latin typeface="Times New Roman" panose="02020603050405020304" pitchFamily="18" charset="0"/>
                <a:cs typeface="Times New Roman" panose="02020603050405020304" pitchFamily="18" charset="0"/>
              </a:rPr>
              <a:t>Director </a:t>
            </a:r>
            <a:r>
              <a:rPr lang="es-ES" sz="1800" b="1" dirty="0" err="1">
                <a:solidFill>
                  <a:prstClr val="black"/>
                </a:solidFill>
                <a:latin typeface="Times New Roman" panose="02020603050405020304" pitchFamily="18" charset="0"/>
                <a:cs typeface="Times New Roman" panose="02020603050405020304" pitchFamily="18" charset="0"/>
              </a:rPr>
              <a:t>of</a:t>
            </a:r>
            <a:r>
              <a:rPr lang="es-ES" sz="1800" b="1" dirty="0">
                <a:solidFill>
                  <a:prstClr val="black"/>
                </a:solidFill>
                <a:latin typeface="Times New Roman" panose="02020603050405020304" pitchFamily="18" charset="0"/>
                <a:cs typeface="Times New Roman" panose="02020603050405020304" pitchFamily="18" charset="0"/>
              </a:rPr>
              <a:t> Field </a:t>
            </a:r>
            <a:r>
              <a:rPr lang="es-ES" sz="1800" b="1" dirty="0" err="1">
                <a:solidFill>
                  <a:prstClr val="black"/>
                </a:solidFill>
                <a:latin typeface="Times New Roman" panose="02020603050405020304" pitchFamily="18" charset="0"/>
                <a:cs typeface="Times New Roman" panose="02020603050405020304" pitchFamily="18" charset="0"/>
              </a:rPr>
              <a:t>Outreach</a:t>
            </a:r>
            <a:r>
              <a:rPr lang="es-ES" sz="1800" b="1" dirty="0">
                <a:solidFill>
                  <a:prstClr val="black"/>
                </a:solidFill>
                <a:latin typeface="Times New Roman" panose="02020603050405020304" pitchFamily="18" charset="0"/>
                <a:cs typeface="Times New Roman" panose="02020603050405020304" pitchFamily="18" charset="0"/>
              </a:rPr>
              <a:t> &amp; </a:t>
            </a:r>
            <a:r>
              <a:rPr lang="es-ES" sz="1800" b="1" dirty="0" err="1">
                <a:solidFill>
                  <a:prstClr val="black"/>
                </a:solidFill>
                <a:latin typeface="Times New Roman" panose="02020603050405020304" pitchFamily="18" charset="0"/>
                <a:cs typeface="Times New Roman" panose="02020603050405020304" pitchFamily="18" charset="0"/>
              </a:rPr>
              <a:t>Engagement</a:t>
            </a:r>
            <a:br>
              <a:rPr lang="es-ES" sz="1800" dirty="0">
                <a:solidFill>
                  <a:prstClr val="black"/>
                </a:solidFill>
                <a:latin typeface="Times New Roman" panose="02020603050405020304" pitchFamily="18" charset="0"/>
                <a:cs typeface="Times New Roman" panose="02020603050405020304" pitchFamily="18" charset="0"/>
              </a:rPr>
            </a:br>
            <a:r>
              <a:rPr lang="es-ES" sz="1800" dirty="0">
                <a:solidFill>
                  <a:prstClr val="black"/>
                </a:solidFill>
                <a:latin typeface="Times New Roman" panose="02020603050405020304" pitchFamily="18" charset="0"/>
                <a:cs typeface="Times New Roman" panose="02020603050405020304" pitchFamily="18" charset="0"/>
              </a:rPr>
              <a:t>Marc Nichols - </a:t>
            </a:r>
            <a:r>
              <a:rPr lang="es-ES" sz="18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marc.nichols@dot.gov</a:t>
            </a:r>
            <a:br>
              <a:rPr lang="es-ES" sz="1800" dirty="0">
                <a:solidFill>
                  <a:srgbClr val="0000FF"/>
                </a:solidFill>
                <a:latin typeface="Times New Roman" panose="02020603050405020304" pitchFamily="18" charset="0"/>
                <a:cs typeface="Times New Roman" panose="02020603050405020304" pitchFamily="18" charset="0"/>
              </a:rPr>
            </a:br>
            <a:br>
              <a:rPr lang="es-ES" sz="1800" dirty="0">
                <a:solidFill>
                  <a:srgbClr val="0000FF"/>
                </a:solidFill>
                <a:latin typeface="Times New Roman" panose="02020603050405020304" pitchFamily="18" charset="0"/>
                <a:cs typeface="Times New Roman" panose="02020603050405020304" pitchFamily="18" charset="0"/>
              </a:rPr>
            </a:br>
            <a:r>
              <a:rPr lang="es-ES" sz="1800" dirty="0" err="1">
                <a:solidFill>
                  <a:prstClr val="black"/>
                </a:solidFill>
                <a:latin typeface="Times New Roman" panose="02020603050405020304" pitchFamily="18" charset="0"/>
                <a:cs typeface="Times New Roman" panose="02020603050405020304" pitchFamily="18" charset="0"/>
              </a:rPr>
              <a:t>For</a:t>
            </a:r>
            <a:r>
              <a:rPr lang="es-ES" sz="1800" dirty="0">
                <a:solidFill>
                  <a:prstClr val="black"/>
                </a:solidFill>
                <a:latin typeface="Times New Roman" panose="02020603050405020304" pitchFamily="18" charset="0"/>
                <a:cs typeface="Times New Roman" panose="02020603050405020304" pitchFamily="18" charset="0"/>
              </a:rPr>
              <a:t> </a:t>
            </a:r>
            <a:r>
              <a:rPr lang="en-US" sz="1800" dirty="0">
                <a:solidFill>
                  <a:prstClr val="black"/>
                </a:solidFill>
                <a:latin typeface="Times New Roman" panose="02020603050405020304" pitchFamily="18" charset="0"/>
                <a:cs typeface="Times New Roman" panose="02020603050405020304" pitchFamily="18" charset="0"/>
              </a:rPr>
              <a:t>additional</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details</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on</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the</a:t>
            </a:r>
            <a:r>
              <a:rPr lang="es-ES" sz="1800" dirty="0">
                <a:solidFill>
                  <a:prstClr val="black"/>
                </a:solidFill>
                <a:latin typeface="Times New Roman" panose="02020603050405020304" pitchFamily="18" charset="0"/>
                <a:cs typeface="Times New Roman" panose="02020603050405020304" pitchFamily="18" charset="0"/>
              </a:rPr>
              <a:t> SISP </a:t>
            </a:r>
            <a:r>
              <a:rPr lang="es-ES" sz="1800" dirty="0" err="1">
                <a:solidFill>
                  <a:prstClr val="black"/>
                </a:solidFill>
                <a:latin typeface="Times New Roman" panose="02020603050405020304" pitchFamily="18" charset="0"/>
                <a:cs typeface="Times New Roman" panose="02020603050405020304" pitchFamily="18" charset="0"/>
              </a:rPr>
              <a:t>program</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please</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view</a:t>
            </a:r>
            <a:r>
              <a:rPr lang="es-ES" sz="1800" dirty="0">
                <a:solidFill>
                  <a:prstClr val="black"/>
                </a:solidFill>
                <a:latin typeface="Times New Roman" panose="02020603050405020304" pitchFamily="18" charset="0"/>
                <a:cs typeface="Times New Roman" panose="02020603050405020304" pitchFamily="18" charset="0"/>
              </a:rPr>
              <a:t> </a:t>
            </a:r>
            <a:r>
              <a:rPr lang="es-ES" sz="1800" dirty="0" err="1">
                <a:solidFill>
                  <a:prstClr val="black"/>
                </a:solidFill>
                <a:latin typeface="Times New Roman" panose="02020603050405020304" pitchFamily="18" charset="0"/>
                <a:cs typeface="Times New Roman" panose="02020603050405020304" pitchFamily="18" charset="0"/>
              </a:rPr>
              <a:t>our</a:t>
            </a:r>
            <a:r>
              <a:rPr lang="es-ES" sz="1800" dirty="0">
                <a:solidFill>
                  <a:prstClr val="black"/>
                </a:solidFill>
                <a:latin typeface="Times New Roman" panose="02020603050405020304" pitchFamily="18" charset="0"/>
                <a:cs typeface="Times New Roman" panose="02020603050405020304" pitchFamily="18" charset="0"/>
              </a:rPr>
              <a:t> web page</a:t>
            </a:r>
            <a:br>
              <a:rPr lang="es-ES" sz="1800" dirty="0">
                <a:solidFill>
                  <a:prstClr val="black"/>
                </a:solidFill>
                <a:latin typeface="Times New Roman" panose="02020603050405020304" pitchFamily="18" charset="0"/>
                <a:cs typeface="Times New Roman" panose="02020603050405020304" pitchFamily="18" charset="0"/>
              </a:rPr>
            </a:br>
            <a:br>
              <a:rPr lang="es-ES" sz="1800" dirty="0">
                <a:solidFill>
                  <a:prstClr val="black"/>
                </a:solidFill>
                <a:latin typeface="Times New Roman" panose="02020603050405020304" pitchFamily="18" charset="0"/>
                <a:cs typeface="Times New Roman" panose="02020603050405020304" pitchFamily="18" charset="0"/>
              </a:rPr>
            </a:br>
            <a:br>
              <a:rPr lang="es-ES" sz="1900" dirty="0">
                <a:solidFill>
                  <a:prstClr val="black"/>
                </a:solidFill>
                <a:latin typeface="Calibri"/>
              </a:rPr>
            </a:br>
            <a:endParaRPr lang="en-US" sz="1900" dirty="0">
              <a:solidFill>
                <a:prstClr val="black"/>
              </a:solidFill>
              <a:latin typeface="Arial" panose="020B0604020202020204" pitchFamily="34" charset="0"/>
              <a:cs typeface="Arial" panose="020B0604020202020204" pitchFamily="34" charset="0"/>
            </a:endParaRPr>
          </a:p>
          <a:p>
            <a:pPr>
              <a:defRPr/>
            </a:pPr>
            <a:endParaRPr lang="en-US"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59AD3B9-5424-9A1B-12F9-EBCFC365B21B}"/>
              </a:ext>
            </a:extLst>
          </p:cNvPr>
          <p:cNvPicPr>
            <a:picLocks noChangeAspect="1"/>
          </p:cNvPicPr>
          <p:nvPr/>
        </p:nvPicPr>
        <p:blipFill>
          <a:blip r:embed="rId9"/>
          <a:stretch>
            <a:fillRect/>
          </a:stretch>
        </p:blipFill>
        <p:spPr>
          <a:xfrm>
            <a:off x="2325666" y="2290132"/>
            <a:ext cx="2311618" cy="2277735"/>
          </a:xfrm>
          <a:prstGeom prst="rect">
            <a:avLst/>
          </a:prstGeom>
        </p:spPr>
      </p:pic>
    </p:spTree>
    <p:extLst>
      <p:ext uri="{BB962C8B-B14F-4D97-AF65-F5344CB8AC3E}">
        <p14:creationId xmlns:p14="http://schemas.microsoft.com/office/powerpoint/2010/main" val="27735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FF9458C-C835-C8F8-8DDD-4318E1902C46}"/>
              </a:ext>
            </a:extLst>
          </p:cNvPr>
          <p:cNvPicPr>
            <a:picLocks noChangeAspect="1" noChangeArrowheads="1"/>
          </p:cNvPicPr>
          <p:nvPr/>
        </p:nvPicPr>
        <p:blipFill>
          <a:blip r:embed="rId3" cstate="print"/>
          <a:srcRect/>
          <a:stretch>
            <a:fillRect/>
          </a:stretch>
        </p:blipFill>
        <p:spPr bwMode="auto">
          <a:xfrm>
            <a:off x="6070600" y="3429000"/>
            <a:ext cx="3126104" cy="2088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itle 1">
            <a:extLst>
              <a:ext uri="{FF2B5EF4-FFF2-40B4-BE49-F238E27FC236}">
                <a16:creationId xmlns:a16="http://schemas.microsoft.com/office/drawing/2014/main" id="{BDABE23A-A2D3-4A5A-82E3-C32986CD3013}"/>
              </a:ext>
            </a:extLst>
          </p:cNvPr>
          <p:cNvSpPr txBox="1">
            <a:spLocks/>
          </p:cNvSpPr>
          <p:nvPr/>
        </p:nvSpPr>
        <p:spPr>
          <a:xfrm>
            <a:off x="1485900" y="38100"/>
            <a:ext cx="9144000" cy="945970"/>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Times New Roman" panose="02020603050405020304" pitchFamily="18" charset="0"/>
                <a:cs typeface="Times New Roman" panose="02020603050405020304" pitchFamily="18" charset="0"/>
              </a:rPr>
              <a:t>Who is PHMSA?</a:t>
            </a:r>
          </a:p>
        </p:txBody>
      </p:sp>
      <p:sp>
        <p:nvSpPr>
          <p:cNvPr id="6" name="Title 5">
            <a:extLst>
              <a:ext uri="{FF2B5EF4-FFF2-40B4-BE49-F238E27FC236}">
                <a16:creationId xmlns:a16="http://schemas.microsoft.com/office/drawing/2014/main" id="{E2F8A44F-A5E7-7912-BD9F-2388599277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sz="half" idx="1"/>
          </p:nvPr>
        </p:nvSpPr>
        <p:spPr>
          <a:solidFill>
            <a:schemeClr val="tx1"/>
          </a:solidFill>
          <a:ln>
            <a:solidFill>
              <a:schemeClr val="tx1"/>
            </a:solidFill>
          </a:ln>
        </p:spPr>
        <p:txBody>
          <a:bodyPr/>
          <a:lstStyle/>
          <a:p>
            <a:r>
              <a:rPr lang="en-US" sz="2800" dirty="0"/>
              <a:t>The </a:t>
            </a:r>
            <a:r>
              <a:rPr lang="en-US" sz="2800" b="1" dirty="0"/>
              <a:t>Pipeline and Hazardous Materials Safety Administration (PHMSA)</a:t>
            </a:r>
            <a:r>
              <a:rPr lang="en-US" sz="2800" dirty="0"/>
              <a:t> is a U.S. Department of Transportation agency responsible for ensuring the safe and secure movement of hazardous materials across the country’s transportation systems. </a:t>
            </a:r>
            <a:endParaRPr lang="en-US" dirty="0">
              <a:latin typeface="Times New Roman" panose="02020603050405020304" pitchFamily="18" charset="0"/>
              <a:cs typeface="Times New Roman" panose="02020603050405020304" pitchFamily="18" charset="0"/>
            </a:endParaRPr>
          </a:p>
        </p:txBody>
      </p:sp>
      <p:sp>
        <p:nvSpPr>
          <p:cNvPr id="11" name="Content Placeholder 10">
            <a:extLst>
              <a:ext uri="{FF2B5EF4-FFF2-40B4-BE49-F238E27FC236}">
                <a16:creationId xmlns:a16="http://schemas.microsoft.com/office/drawing/2014/main" id="{C9AD43BD-B91D-480D-79E9-46D3344F90A0}"/>
              </a:ext>
            </a:extLst>
          </p:cNvPr>
          <p:cNvSpPr>
            <a:spLocks noGrp="1"/>
          </p:cNvSpPr>
          <p:nvPr>
            <p:ph sz="half" idx="2"/>
          </p:nvPr>
        </p:nvSpPr>
        <p:spPr/>
        <p:txBody>
          <a:bodyPr/>
          <a:lstStyle/>
          <a:p>
            <a:pPr marL="0" indent="0">
              <a:buNone/>
            </a:pPr>
            <a:endParaRPr lang="en-US" dirty="0"/>
          </a:p>
        </p:txBody>
      </p:sp>
      <p:sp>
        <p:nvSpPr>
          <p:cNvPr id="14" name="Slide Number Placeholder 1"/>
          <p:cNvSpPr>
            <a:spLocks noGrp="1"/>
          </p:cNvSpPr>
          <p:nvPr>
            <p:ph type="sldNum" sz="quarter" idx="12"/>
          </p:nvPr>
        </p:nvSpPr>
        <p:spPr/>
        <p:txBody>
          <a:bodyPr/>
          <a:lstStyle/>
          <a:p>
            <a:fld id="{BE4FB471-EBB4-4D81-9EA6-902E33AD37CE}" type="slidenum">
              <a:rPr lang="en-US" smtClean="0"/>
              <a:t>3</a:t>
            </a:fld>
            <a:endParaRPr lang="en-US"/>
          </a:p>
        </p:txBody>
      </p:sp>
      <p:sp>
        <p:nvSpPr>
          <p:cNvPr id="7" name="Rectangle 2"/>
          <p:cNvSpPr txBox="1">
            <a:spLocks noChangeArrowheads="1"/>
          </p:cNvSpPr>
          <p:nvPr/>
        </p:nvSpPr>
        <p:spPr>
          <a:xfrm>
            <a:off x="1498600" y="145166"/>
            <a:ext cx="9144000" cy="731838"/>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a:solidFill>
                <a:prstClr val="white"/>
              </a:solidFill>
              <a:latin typeface="Times New Roman" panose="02020603050405020304" pitchFamily="18" charset="0"/>
              <a:cs typeface="Times New Roman" panose="02020603050405020304" pitchFamily="18" charset="0"/>
            </a:endParaRPr>
          </a:p>
        </p:txBody>
      </p:sp>
      <p:pic>
        <p:nvPicPr>
          <p:cNvPr id="2" name="Picture 1" descr="FreightContainersAireal.jpg">
            <a:extLst>
              <a:ext uri="{FF2B5EF4-FFF2-40B4-BE49-F238E27FC236}">
                <a16:creationId xmlns:a16="http://schemas.microsoft.com/office/drawing/2014/main" id="{299F14CB-70FF-FE56-DB3D-2FA90F01CB81}"/>
              </a:ext>
            </a:extLst>
          </p:cNvPr>
          <p:cNvPicPr>
            <a:picLocks noChangeAspect="1"/>
          </p:cNvPicPr>
          <p:nvPr/>
        </p:nvPicPr>
        <p:blipFill>
          <a:blip r:embed="rId4" cstate="print"/>
          <a:stretch>
            <a:fillRect/>
          </a:stretch>
        </p:blipFill>
        <p:spPr>
          <a:xfrm>
            <a:off x="6559806" y="1493135"/>
            <a:ext cx="2636898" cy="1766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TopViewFrghtCntrs.jpg">
            <a:extLst>
              <a:ext uri="{FF2B5EF4-FFF2-40B4-BE49-F238E27FC236}">
                <a16:creationId xmlns:a16="http://schemas.microsoft.com/office/drawing/2014/main" id="{13C820C1-1454-11A2-B8E6-932321653ED7}"/>
              </a:ext>
            </a:extLst>
          </p:cNvPr>
          <p:cNvPicPr>
            <a:picLocks noChangeAspect="1"/>
          </p:cNvPicPr>
          <p:nvPr/>
        </p:nvPicPr>
        <p:blipFill>
          <a:blip r:embed="rId5" cstate="print"/>
          <a:stretch>
            <a:fillRect/>
          </a:stretch>
        </p:blipFill>
        <p:spPr>
          <a:xfrm>
            <a:off x="9037698" y="1929603"/>
            <a:ext cx="2408361" cy="33281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494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EE068B-6BBD-4E8C-AF3C-E1AE2A7BF808}"/>
              </a:ext>
            </a:extLst>
          </p:cNvPr>
          <p:cNvSpPr txBox="1"/>
          <p:nvPr/>
        </p:nvSpPr>
        <p:spPr>
          <a:xfrm>
            <a:off x="1534632" y="76944"/>
            <a:ext cx="9189328" cy="523220"/>
          </a:xfrm>
          <a:prstGeom prst="rect">
            <a:avLst/>
          </a:prstGeom>
          <a:ln/>
        </p:spPr>
        <p:txBody>
          <a:bodyPr vert="horz" wrap="square" lIns="91440" tIns="45720" rIns="91440" bIns="45720" rtlCol="0" anchor="ctr">
            <a:spAutoFit/>
          </a:bodyPr>
          <a:lstStyle/>
          <a:p>
            <a:pPr algn="ctr">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1C6B70-2943-505C-EAFB-893137316A31}"/>
              </a:ext>
            </a:extLst>
          </p:cNvPr>
          <p:cNvSpPr txBox="1"/>
          <p:nvPr/>
        </p:nvSpPr>
        <p:spPr>
          <a:xfrm>
            <a:off x="1524000" y="-46166"/>
            <a:ext cx="9144000" cy="769441"/>
          </a:xfrm>
          <a:prstGeom prst="rect">
            <a:avLst/>
          </a:prstGeom>
          <a:solidFill>
            <a:schemeClr val="accent6">
              <a:lumMod val="75000"/>
            </a:schemeClr>
          </a:solidFill>
          <a:ln/>
        </p:spPr>
        <p:txBody>
          <a:bodyPr vert="horz" wrap="square" lIns="91440" tIns="45720" rIns="91440" bIns="45720" rtlCol="0" anchor="ctr">
            <a:spAutoFit/>
          </a:bodyPr>
          <a:lstStyle/>
          <a:p>
            <a:pPr algn="ctr">
              <a:defRPr/>
            </a:pPr>
            <a:r>
              <a:rPr lang="en-US" sz="4400" b="1" dirty="0">
                <a:solidFill>
                  <a:prstClr val="white"/>
                </a:solidFill>
                <a:latin typeface="Times New Roman" panose="02020603050405020304" pitchFamily="18" charset="0"/>
                <a:cs typeface="Times New Roman" panose="02020603050405020304" pitchFamily="18" charset="0"/>
              </a:rPr>
              <a:t>Key Responsibilities:</a:t>
            </a:r>
          </a:p>
        </p:txBody>
      </p:sp>
      <p:sp>
        <p:nvSpPr>
          <p:cNvPr id="2" name="TextBox 1">
            <a:extLst>
              <a:ext uri="{FF2B5EF4-FFF2-40B4-BE49-F238E27FC236}">
                <a16:creationId xmlns:a16="http://schemas.microsoft.com/office/drawing/2014/main" id="{38E22E73-7BAF-6FA1-A839-DB6526206313}"/>
              </a:ext>
            </a:extLst>
          </p:cNvPr>
          <p:cNvSpPr txBox="1"/>
          <p:nvPr/>
        </p:nvSpPr>
        <p:spPr>
          <a:xfrm>
            <a:off x="1828800" y="3091934"/>
            <a:ext cx="8458200" cy="369332"/>
          </a:xfrm>
          <a:prstGeom prst="rect">
            <a:avLst/>
          </a:prstGeom>
          <a:ln/>
        </p:spPr>
        <p:txBody>
          <a:bodyPr vert="horz" wrap="square" lIns="91440" tIns="45720" rIns="91440" bIns="45720" rtlCol="0" anchor="ctr">
            <a:spAutoFit/>
          </a:bodyPr>
          <a:lstStyle/>
          <a:p>
            <a:endParaRPr lang="en-US" dirty="0">
              <a:solidFill>
                <a:prstClr val="black"/>
              </a:solidFill>
              <a:latin typeface="Calibri"/>
            </a:endParaRPr>
          </a:p>
        </p:txBody>
      </p:sp>
      <p:sp>
        <p:nvSpPr>
          <p:cNvPr id="7" name="TextBox 6">
            <a:extLst>
              <a:ext uri="{FF2B5EF4-FFF2-40B4-BE49-F238E27FC236}">
                <a16:creationId xmlns:a16="http://schemas.microsoft.com/office/drawing/2014/main" id="{BCD8DE06-FB1F-34EB-83D2-5738419DBA59}"/>
              </a:ext>
            </a:extLst>
          </p:cNvPr>
          <p:cNvSpPr txBox="1"/>
          <p:nvPr/>
        </p:nvSpPr>
        <p:spPr>
          <a:xfrm>
            <a:off x="1819508" y="1083680"/>
            <a:ext cx="8772293" cy="369332"/>
          </a:xfrm>
          <a:prstGeom prst="rect">
            <a:avLst/>
          </a:prstGeom>
          <a:ln/>
        </p:spPr>
        <p:txBody>
          <a:bodyPr vert="horz" wrap="square" lIns="91440" tIns="45720" rIns="91440" bIns="45720" rtlCol="0" anchor="ctr">
            <a:spAutoFit/>
          </a:bodyPr>
          <a:lstStyle/>
          <a:p>
            <a:endParaRPr lang="en-US" b="1" dirty="0">
              <a:solidFill>
                <a:srgbClr val="1F497D">
                  <a:lumMod val="50000"/>
                </a:srgbClr>
              </a:solidFill>
              <a:latin typeface="Calibri"/>
            </a:endParaRPr>
          </a:p>
        </p:txBody>
      </p:sp>
      <p:pic>
        <p:nvPicPr>
          <p:cNvPr id="4" name="Picture 3">
            <a:extLst>
              <a:ext uri="{FF2B5EF4-FFF2-40B4-BE49-F238E27FC236}">
                <a16:creationId xmlns:a16="http://schemas.microsoft.com/office/drawing/2014/main" id="{0204B11C-B5ED-0952-2F5E-9E1F5AD412FF}"/>
              </a:ext>
            </a:extLst>
          </p:cNvPr>
          <p:cNvPicPr>
            <a:picLocks noChangeAspect="1"/>
          </p:cNvPicPr>
          <p:nvPr/>
        </p:nvPicPr>
        <p:blipFill>
          <a:blip r:embed="rId3"/>
          <a:stretch>
            <a:fillRect/>
          </a:stretch>
        </p:blipFill>
        <p:spPr>
          <a:xfrm>
            <a:off x="1534632" y="946727"/>
            <a:ext cx="9057168" cy="4800600"/>
          </a:xfrm>
          <a:prstGeom prst="rect">
            <a:avLst/>
          </a:prstGeom>
        </p:spPr>
      </p:pic>
      <p:sp>
        <p:nvSpPr>
          <p:cNvPr id="6" name="TextBox 5">
            <a:extLst>
              <a:ext uri="{FF2B5EF4-FFF2-40B4-BE49-F238E27FC236}">
                <a16:creationId xmlns:a16="http://schemas.microsoft.com/office/drawing/2014/main" id="{6183A365-FDD3-F9B0-278E-A5FC86F23385}"/>
              </a:ext>
            </a:extLst>
          </p:cNvPr>
          <p:cNvSpPr txBox="1"/>
          <p:nvPr/>
        </p:nvSpPr>
        <p:spPr>
          <a:xfrm>
            <a:off x="1600199" y="1052903"/>
            <a:ext cx="8839200" cy="4278094"/>
          </a:xfrm>
          <a:prstGeom prst="rect">
            <a:avLst/>
          </a:prstGeom>
          <a:solidFill>
            <a:schemeClr val="accent1">
              <a:lumMod val="20000"/>
              <a:lumOff val="80000"/>
              <a:alpha val="44000"/>
            </a:schemeClr>
          </a:solidFill>
          <a:ln>
            <a:solidFill>
              <a:schemeClr val="tx2">
                <a:lumMod val="75000"/>
              </a:schemeClr>
            </a:solidFill>
          </a:ln>
          <a:effectLst>
            <a:glow rad="63500">
              <a:schemeClr val="accent1">
                <a:satMod val="175000"/>
                <a:alpha val="40000"/>
              </a:schemeClr>
            </a:glow>
            <a:outerShdw blurRad="50800" dist="38100" dir="2700000" sx="104000" sy="104000" algn="tl" rotWithShape="0">
              <a:prstClr val="black">
                <a:alpha val="40000"/>
              </a:prstClr>
            </a:outerShdw>
          </a:effectLst>
        </p:spPr>
        <p:txBody>
          <a:bodyPr wrap="square" rtlCol="0" anchor="ctr">
            <a:spAutoFit/>
          </a:bodyPr>
          <a:lstStyle/>
          <a:p>
            <a:pPr>
              <a:buFont typeface="Arial" panose="020B0604020202020204" pitchFamily="34" charset="0"/>
              <a:buChar char="•"/>
            </a:pPr>
            <a:r>
              <a:rPr lang="en-US" sz="2800" b="1" dirty="0"/>
              <a:t>Regulation and Oversight</a:t>
            </a:r>
          </a:p>
          <a:p>
            <a:endParaRPr lang="en-US" sz="2800" b="1" dirty="0"/>
          </a:p>
          <a:p>
            <a:pPr>
              <a:buFont typeface="Arial" panose="020B0604020202020204" pitchFamily="34" charset="0"/>
              <a:buChar char="•"/>
            </a:pPr>
            <a:endParaRPr lang="en-US" sz="2800" dirty="0"/>
          </a:p>
          <a:p>
            <a:pPr>
              <a:buFont typeface="Arial" panose="020B0604020202020204" pitchFamily="34" charset="0"/>
              <a:buChar char="•"/>
            </a:pPr>
            <a:endParaRPr lang="en-US" sz="2800" b="1" dirty="0"/>
          </a:p>
          <a:p>
            <a:pPr>
              <a:buFont typeface="Arial" panose="020B0604020202020204" pitchFamily="34" charset="0"/>
              <a:buChar char="•"/>
            </a:pPr>
            <a:r>
              <a:rPr lang="en-US" sz="2800" b="1" dirty="0"/>
              <a:t>Prevention and Preparedness</a:t>
            </a:r>
          </a:p>
          <a:p>
            <a:pPr>
              <a:buFont typeface="Arial" panose="020B0604020202020204" pitchFamily="34" charset="0"/>
              <a:buChar char="•"/>
            </a:pPr>
            <a:endParaRPr lang="en-US" sz="2800" b="1" dirty="0"/>
          </a:p>
          <a:p>
            <a:pPr>
              <a:buFont typeface="Arial" panose="020B0604020202020204" pitchFamily="34" charset="0"/>
              <a:buChar char="•"/>
            </a:pPr>
            <a:endParaRPr lang="en-US" sz="2800" b="1" dirty="0"/>
          </a:p>
          <a:p>
            <a:endParaRPr lang="en-US" sz="2800" b="1" dirty="0"/>
          </a:p>
          <a:p>
            <a:pPr>
              <a:buFont typeface="Arial" panose="020B0604020202020204" pitchFamily="34" charset="0"/>
              <a:buChar char="•"/>
            </a:pPr>
            <a:r>
              <a:rPr lang="en-US" sz="2800" b="1" dirty="0"/>
              <a:t>Safety Innovations</a:t>
            </a:r>
          </a:p>
          <a:p>
            <a:endParaRPr lang="en-US" sz="2000" b="1" dirty="0"/>
          </a:p>
        </p:txBody>
      </p:sp>
    </p:spTree>
    <p:extLst>
      <p:ext uri="{BB962C8B-B14F-4D97-AF65-F5344CB8AC3E}">
        <p14:creationId xmlns:p14="http://schemas.microsoft.com/office/powerpoint/2010/main" val="6360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1300" y="263047"/>
            <a:ext cx="9169400" cy="5486400"/>
          </a:xfrm>
          <a:prstGeom prst="rect">
            <a:avLst/>
          </a:prstGeom>
          <a:solidFill>
            <a:schemeClr val="accent1">
              <a:lumMod val="50000"/>
            </a:schemeClr>
          </a:solidFill>
          <a:effectLst>
            <a:glow rad="406400">
              <a:schemeClr val="accent1">
                <a:alpha val="71000"/>
              </a:schemeClr>
            </a:glow>
            <a:outerShdw blurRad="50800" dist="50800" dir="5400000" algn="ctr" rotWithShape="0">
              <a:srgbClr val="000000">
                <a:alpha val="71000"/>
              </a:srgbClr>
            </a:outerShdw>
            <a:reflection stA="8000" endPos="2000" dist="50800" dir="5400000" sy="-100000" algn="bl" rotWithShape="0"/>
            <a:softEdge rad="266700"/>
          </a:effectLst>
          <a:scene3d>
            <a:camera prst="orthographicFront"/>
            <a:lightRig rig="glow" dir="t"/>
          </a:scene3d>
          <a:sp3d extrusionH="114300">
            <a:bevelT w="355600" h="19050"/>
            <a:bevelB w="32385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PHMSA’s Mission and the Connection to SISP</a:t>
            </a: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5</a:t>
            </a:fld>
            <a:endParaRPr lang="en-US"/>
          </a:p>
        </p:txBody>
      </p:sp>
    </p:spTree>
    <p:extLst>
      <p:ext uri="{BB962C8B-B14F-4D97-AF65-F5344CB8AC3E}">
        <p14:creationId xmlns:p14="http://schemas.microsoft.com/office/powerpoint/2010/main" val="11124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8229600" y="6248400"/>
            <a:ext cx="990600" cy="476250"/>
          </a:xfrm>
          <a:prstGeom prst="rect">
            <a:avLst/>
          </a:prstGeom>
        </p:spPr>
        <p:txBody>
          <a:bodyPr/>
          <a:lstStyle/>
          <a:p>
            <a:pPr>
              <a:defRPr/>
            </a:pPr>
            <a:r>
              <a:rPr lang="en-US">
                <a:solidFill>
                  <a:prstClr val="white">
                    <a:lumMod val="65000"/>
                  </a:prstClr>
                </a:solidFill>
                <a:latin typeface="Calibri"/>
              </a:rPr>
              <a:t>- </a:t>
            </a:r>
            <a:fld id="{C40E61E3-F527-45CA-A87B-A2827927107D}" type="slidenum">
              <a:rPr lang="en-US">
                <a:solidFill>
                  <a:prstClr val="white">
                    <a:lumMod val="65000"/>
                  </a:prstClr>
                </a:solidFill>
                <a:latin typeface="Calibri"/>
              </a:rPr>
              <a:pPr>
                <a:defRPr/>
              </a:pPr>
              <a:t>6</a:t>
            </a:fld>
            <a:r>
              <a:rPr lang="en-US">
                <a:solidFill>
                  <a:prstClr val="white">
                    <a:lumMod val="65000"/>
                  </a:prstClr>
                </a:solidFill>
                <a:latin typeface="Calibri"/>
              </a:rPr>
              <a:t> -</a:t>
            </a:r>
          </a:p>
        </p:txBody>
      </p:sp>
      <p:sp>
        <p:nvSpPr>
          <p:cNvPr id="7" name="Title 1"/>
          <p:cNvSpPr txBox="1">
            <a:spLocks/>
          </p:cNvSpPr>
          <p:nvPr/>
        </p:nvSpPr>
        <p:spPr>
          <a:xfrm>
            <a:off x="1498600" y="-6635"/>
            <a:ext cx="9169400" cy="1204844"/>
          </a:xfrm>
          <a:prstGeom prst="rect">
            <a:avLst/>
          </a:prstGeom>
          <a:solidFill>
            <a:schemeClr val="accent6">
              <a:lumMod val="75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PHMSA’s Mission: Advancing Safety in Hazardous Materials Transportation</a:t>
            </a:r>
          </a:p>
        </p:txBody>
      </p:sp>
      <p:graphicFrame>
        <p:nvGraphicFramePr>
          <p:cNvPr id="2" name="Diagram 1">
            <a:extLst>
              <a:ext uri="{FF2B5EF4-FFF2-40B4-BE49-F238E27FC236}">
                <a16:creationId xmlns:a16="http://schemas.microsoft.com/office/drawing/2014/main" id="{EC44452B-B91C-FE36-456E-E76BBE365F1E}"/>
              </a:ext>
            </a:extLst>
          </p:cNvPr>
          <p:cNvGraphicFramePr/>
          <p:nvPr>
            <p:extLst>
              <p:ext uri="{D42A27DB-BD31-4B8C-83A1-F6EECF244321}">
                <p14:modId xmlns:p14="http://schemas.microsoft.com/office/powerpoint/2010/main" val="2637679942"/>
              </p:ext>
            </p:extLst>
          </p:nvPr>
        </p:nvGraphicFramePr>
        <p:xfrm>
          <a:off x="1560945" y="1246805"/>
          <a:ext cx="9753600" cy="523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Pipeline and Hazardous Materials Safety Administration - Wikipedia">
            <a:extLst>
              <a:ext uri="{FF2B5EF4-FFF2-40B4-BE49-F238E27FC236}">
                <a16:creationId xmlns:a16="http://schemas.microsoft.com/office/drawing/2014/main" id="{DC23F628-65BB-E5CC-A75E-9A86FC52DAF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66082" y="3570794"/>
            <a:ext cx="2083036" cy="20917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lose-up of hands shaking">
            <a:extLst>
              <a:ext uri="{FF2B5EF4-FFF2-40B4-BE49-F238E27FC236}">
                <a16:creationId xmlns:a16="http://schemas.microsoft.com/office/drawing/2014/main" id="{D05AD154-407F-BBAD-E026-38727EF6DE31}"/>
              </a:ext>
            </a:extLst>
          </p:cNvPr>
          <p:cNvPicPr>
            <a:picLocks noChangeAspect="1"/>
          </p:cNvPicPr>
          <p:nvPr/>
        </p:nvPicPr>
        <p:blipFill>
          <a:blip r:embed="rId9"/>
          <a:stretch>
            <a:fillRect/>
          </a:stretch>
        </p:blipFill>
        <p:spPr>
          <a:xfrm>
            <a:off x="4267200" y="5076692"/>
            <a:ext cx="3289538" cy="1171708"/>
          </a:xfrm>
          <a:prstGeom prst="rect">
            <a:avLst/>
          </a:prstGeom>
          <a:effectLst>
            <a:outerShdw blurRad="50800" dist="38100" dir="2700000" sx="104000" sy="104000" algn="tl" rotWithShape="0">
              <a:prstClr val="black">
                <a:alpha val="40000"/>
              </a:prstClr>
            </a:outerShdw>
          </a:effectLst>
        </p:spPr>
      </p:pic>
    </p:spTree>
    <p:extLst>
      <p:ext uri="{BB962C8B-B14F-4D97-AF65-F5344CB8AC3E}">
        <p14:creationId xmlns:p14="http://schemas.microsoft.com/office/powerpoint/2010/main" val="93935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EE068B-6BBD-4E8C-AF3C-E1AE2A7BF808}"/>
              </a:ext>
            </a:extLst>
          </p:cNvPr>
          <p:cNvSpPr txBox="1"/>
          <p:nvPr/>
        </p:nvSpPr>
        <p:spPr>
          <a:xfrm>
            <a:off x="1534632" y="76944"/>
            <a:ext cx="9189328" cy="523220"/>
          </a:xfrm>
          <a:prstGeom prst="rect">
            <a:avLst/>
          </a:prstGeom>
          <a:ln/>
        </p:spPr>
        <p:txBody>
          <a:bodyPr vert="horz" wrap="square" lIns="91440" tIns="45720" rIns="91440" bIns="45720" rtlCol="0" anchor="ctr">
            <a:spAutoFit/>
          </a:bodyPr>
          <a:lstStyle/>
          <a:p>
            <a:pPr algn="ctr">
              <a:defRPr/>
            </a:pP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1C6B70-2943-505C-EAFB-893137316A31}"/>
              </a:ext>
            </a:extLst>
          </p:cNvPr>
          <p:cNvSpPr txBox="1"/>
          <p:nvPr/>
        </p:nvSpPr>
        <p:spPr>
          <a:xfrm>
            <a:off x="1524000" y="-46166"/>
            <a:ext cx="9144000" cy="769441"/>
          </a:xfrm>
          <a:prstGeom prst="rect">
            <a:avLst/>
          </a:prstGeom>
          <a:solidFill>
            <a:schemeClr val="accent6">
              <a:lumMod val="75000"/>
            </a:schemeClr>
          </a:solidFill>
          <a:ln/>
        </p:spPr>
        <p:txBody>
          <a:bodyPr vert="horz" wrap="square" lIns="91440" tIns="45720" rIns="91440" bIns="45720" rtlCol="0" anchor="ctr">
            <a:spAutoFit/>
          </a:bodyPr>
          <a:lstStyle/>
          <a:p>
            <a:pPr>
              <a:defRPr/>
            </a:pPr>
            <a:r>
              <a:rPr lang="en-US" sz="4400" b="1" dirty="0">
                <a:solidFill>
                  <a:prstClr val="white"/>
                </a:solidFill>
                <a:latin typeface="Times New Roman" panose="02020603050405020304" pitchFamily="18" charset="0"/>
                <a:cs typeface="Times New Roman" panose="02020603050405020304" pitchFamily="18" charset="0"/>
              </a:rPr>
              <a:t>Mission Goals in Relation to SISP:</a:t>
            </a:r>
          </a:p>
        </p:txBody>
      </p:sp>
      <p:sp>
        <p:nvSpPr>
          <p:cNvPr id="2" name="TextBox 1">
            <a:extLst>
              <a:ext uri="{FF2B5EF4-FFF2-40B4-BE49-F238E27FC236}">
                <a16:creationId xmlns:a16="http://schemas.microsoft.com/office/drawing/2014/main" id="{38E22E73-7BAF-6FA1-A839-DB6526206313}"/>
              </a:ext>
            </a:extLst>
          </p:cNvPr>
          <p:cNvSpPr txBox="1"/>
          <p:nvPr/>
        </p:nvSpPr>
        <p:spPr>
          <a:xfrm>
            <a:off x="1828800" y="3091934"/>
            <a:ext cx="8458200" cy="369332"/>
          </a:xfrm>
          <a:prstGeom prst="rect">
            <a:avLst/>
          </a:prstGeom>
          <a:ln/>
        </p:spPr>
        <p:txBody>
          <a:bodyPr vert="horz" wrap="square" lIns="91440" tIns="45720" rIns="91440" bIns="45720" rtlCol="0" anchor="ctr">
            <a:spAutoFit/>
          </a:bodyPr>
          <a:lstStyle/>
          <a:p>
            <a:endParaRPr lang="en-US" dirty="0"/>
          </a:p>
        </p:txBody>
      </p:sp>
      <p:sp>
        <p:nvSpPr>
          <p:cNvPr id="7" name="TextBox 6">
            <a:extLst>
              <a:ext uri="{FF2B5EF4-FFF2-40B4-BE49-F238E27FC236}">
                <a16:creationId xmlns:a16="http://schemas.microsoft.com/office/drawing/2014/main" id="{BCD8DE06-FB1F-34EB-83D2-5738419DBA59}"/>
              </a:ext>
            </a:extLst>
          </p:cNvPr>
          <p:cNvSpPr txBox="1"/>
          <p:nvPr/>
        </p:nvSpPr>
        <p:spPr>
          <a:xfrm>
            <a:off x="1819508" y="1083680"/>
            <a:ext cx="8772293" cy="369332"/>
          </a:xfrm>
          <a:prstGeom prst="rect">
            <a:avLst/>
          </a:prstGeom>
          <a:ln/>
        </p:spPr>
        <p:txBody>
          <a:bodyPr vert="horz" wrap="square" lIns="91440" tIns="45720" rIns="91440" bIns="45720" rtlCol="0" anchor="ctr">
            <a:spAutoFit/>
          </a:bodyPr>
          <a:lstStyle/>
          <a:p>
            <a:endParaRPr lang="en-US" b="1" dirty="0">
              <a:solidFill>
                <a:schemeClr val="tx2">
                  <a:lumMod val="50000"/>
                </a:schemeClr>
              </a:solidFill>
            </a:endParaRPr>
          </a:p>
        </p:txBody>
      </p:sp>
      <p:sp>
        <p:nvSpPr>
          <p:cNvPr id="3" name="TextBox 2">
            <a:extLst>
              <a:ext uri="{FF2B5EF4-FFF2-40B4-BE49-F238E27FC236}">
                <a16:creationId xmlns:a16="http://schemas.microsoft.com/office/drawing/2014/main" id="{1C62C4EB-1503-F57E-81A8-3F7C425FDBDC}"/>
              </a:ext>
            </a:extLst>
          </p:cNvPr>
          <p:cNvSpPr txBox="1"/>
          <p:nvPr/>
        </p:nvSpPr>
        <p:spPr>
          <a:xfrm>
            <a:off x="2057400" y="2713986"/>
            <a:ext cx="6705600" cy="830997"/>
          </a:xfrm>
          <a:prstGeom prst="rect">
            <a:avLst/>
          </a:prstGeom>
          <a:ln/>
        </p:spPr>
        <p:txBody>
          <a:bodyPr vert="horz" wrap="square" lIns="91440" tIns="45720" rIns="91440" bIns="45720" rtlCol="0" anchor="ctr">
            <a:spAutoFit/>
          </a:bodyPr>
          <a:lstStyle/>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sp>
        <p:nvSpPr>
          <p:cNvPr id="6" name="Oval 5">
            <a:extLst>
              <a:ext uri="{FF2B5EF4-FFF2-40B4-BE49-F238E27FC236}">
                <a16:creationId xmlns:a16="http://schemas.microsoft.com/office/drawing/2014/main" id="{C568A68F-3BA4-015E-D62C-71002D104BFB}"/>
              </a:ext>
            </a:extLst>
          </p:cNvPr>
          <p:cNvSpPr/>
          <p:nvPr/>
        </p:nvSpPr>
        <p:spPr>
          <a:xfrm>
            <a:off x="1658540" y="764615"/>
            <a:ext cx="8628460" cy="4790942"/>
          </a:xfrm>
          <a:prstGeom prst="ellipse">
            <a:avLst/>
          </a:prstGeom>
          <a:effectLst>
            <a:outerShdw blurRad="50800" dist="38100" dir="2700000" sx="104000" sy="104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Risk Reduction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Collaborative Safety Efforts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Enhancing Public Safety</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9A123513-9F33-EAA0-F8CA-C85CDB082929}"/>
              </a:ext>
            </a:extLst>
          </p:cNvPr>
          <p:cNvPicPr>
            <a:picLocks noChangeAspect="1"/>
          </p:cNvPicPr>
          <p:nvPr/>
        </p:nvPicPr>
        <p:blipFill>
          <a:blip r:embed="rId3"/>
          <a:stretch>
            <a:fillRect/>
          </a:stretch>
        </p:blipFill>
        <p:spPr>
          <a:xfrm>
            <a:off x="7886700" y="2697180"/>
            <a:ext cx="3886200" cy="3177442"/>
          </a:xfrm>
          <a:prstGeom prst="rect">
            <a:avLst/>
          </a:prstGeom>
          <a:effectLst>
            <a:outerShdw blurRad="50800" dist="38100" dir="2700000" sx="104000" sy="104000" algn="tl" rotWithShape="0">
              <a:prstClr val="black">
                <a:alpha val="40000"/>
              </a:prstClr>
            </a:outerShdw>
          </a:effectLst>
        </p:spPr>
      </p:pic>
    </p:spTree>
    <p:extLst>
      <p:ext uri="{BB962C8B-B14F-4D97-AF65-F5344CB8AC3E}">
        <p14:creationId xmlns:p14="http://schemas.microsoft.com/office/powerpoint/2010/main" val="157625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11300" y="263047"/>
            <a:ext cx="9169400" cy="5486400"/>
          </a:xfrm>
          <a:prstGeom prst="rect">
            <a:avLst/>
          </a:prstGeom>
          <a:solidFill>
            <a:schemeClr val="accent1">
              <a:lumMod val="50000"/>
            </a:schemeClr>
          </a:solidFill>
          <a:effectLst>
            <a:glow rad="406400">
              <a:schemeClr val="accent1">
                <a:alpha val="71000"/>
              </a:schemeClr>
            </a:glow>
            <a:outerShdw blurRad="50800" dist="50800" dir="5400000" algn="ctr" rotWithShape="0">
              <a:srgbClr val="000000">
                <a:alpha val="71000"/>
              </a:srgbClr>
            </a:outerShdw>
            <a:reflection stA="8000" endPos="2000" dist="50800" dir="5400000" sy="-100000" algn="bl" rotWithShape="0"/>
            <a:softEdge rad="266700"/>
          </a:effectLst>
          <a:scene3d>
            <a:camera prst="orthographicFront"/>
            <a:lightRig rig="glow" dir="t"/>
          </a:scene3d>
          <a:sp3d extrusionH="114300">
            <a:bevelT w="355600" h="19050"/>
            <a:bevelB w="32385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endParaRPr lang="en-US" b="1" dirty="0">
              <a:solidFill>
                <a:prstClr val="white"/>
              </a:solidFill>
              <a:latin typeface="Georgia" panose="02040502050405020303" pitchFamily="18" charset="0"/>
            </a:endParaRPr>
          </a:p>
          <a:p>
            <a:pPr>
              <a:defRPr/>
            </a:pPr>
            <a:r>
              <a:rPr lang="en-US" b="1" dirty="0">
                <a:solidFill>
                  <a:prstClr val="white"/>
                </a:solidFill>
                <a:latin typeface="Times New Roman" panose="02020603050405020304" pitchFamily="18" charset="0"/>
                <a:cs typeface="Times New Roman" panose="02020603050405020304" pitchFamily="18" charset="0"/>
              </a:rPr>
              <a:t>Introduction to the Systems Integrity Safety Program (SISP)</a:t>
            </a:r>
            <a:br>
              <a:rPr lang="en-US" b="1" dirty="0">
                <a:solidFill>
                  <a:prstClr val="white"/>
                </a:solidFill>
                <a:latin typeface="Georgia" panose="02040502050405020303" pitchFamily="18" charset="0"/>
              </a:rPr>
            </a:br>
            <a:endParaRPr lang="en-US" b="1" dirty="0">
              <a:solidFill>
                <a:prstClr val="white"/>
              </a:solidFill>
              <a:latin typeface="Georgia" panose="02040502050405020303" pitchFamily="18" charset="0"/>
            </a:endParaRPr>
          </a:p>
        </p:txBody>
      </p:sp>
      <p:sp>
        <p:nvSpPr>
          <p:cNvPr id="9"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8</a:t>
            </a:fld>
            <a:endParaRPr lang="en-US"/>
          </a:p>
        </p:txBody>
      </p:sp>
    </p:spTree>
    <p:extLst>
      <p:ext uri="{BB962C8B-B14F-4D97-AF65-F5344CB8AC3E}">
        <p14:creationId xmlns:p14="http://schemas.microsoft.com/office/powerpoint/2010/main" val="388977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ABE23A-A2D3-4A5A-82E3-C32986CD3013}"/>
              </a:ext>
            </a:extLst>
          </p:cNvPr>
          <p:cNvSpPr txBox="1">
            <a:spLocks/>
          </p:cNvSpPr>
          <p:nvPr/>
        </p:nvSpPr>
        <p:spPr>
          <a:xfrm>
            <a:off x="1524000" y="59008"/>
            <a:ext cx="9144000" cy="1236392"/>
          </a:xfrm>
          <a:prstGeom prst="rect">
            <a:avLst/>
          </a:prstGeom>
          <a:solidFill>
            <a:schemeClr val="accent6">
              <a:lumMod val="75000"/>
            </a:schemeClr>
          </a:solidFill>
          <a:ln w="85725">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sz="4000" b="1" dirty="0">
              <a:solidFill>
                <a:prstClr val="white"/>
              </a:solidFill>
              <a:latin typeface="Calibri"/>
            </a:endParaRPr>
          </a:p>
        </p:txBody>
      </p:sp>
      <p:sp>
        <p:nvSpPr>
          <p:cNvPr id="14" name="Slide Number Placeholder 1"/>
          <p:cNvSpPr>
            <a:spLocks noGrp="1"/>
          </p:cNvSpPr>
          <p:nvPr>
            <p:ph type="sldNum" sz="quarter" idx="12"/>
          </p:nvPr>
        </p:nvSpPr>
        <p:spPr>
          <a:xfrm>
            <a:off x="8305800" y="6356351"/>
            <a:ext cx="2133600" cy="365125"/>
          </a:xfrm>
        </p:spPr>
        <p:txBody>
          <a:bodyPr/>
          <a:lstStyle/>
          <a:p>
            <a:fld id="{BE4FB471-EBB4-4D81-9EA6-902E33AD37CE}" type="slidenum">
              <a:rPr lang="en-US" smtClean="0"/>
              <a:t>9</a:t>
            </a:fld>
            <a:endParaRPr lang="en-US" dirty="0"/>
          </a:p>
        </p:txBody>
      </p:sp>
      <p:sp>
        <p:nvSpPr>
          <p:cNvPr id="3" name="Content Placeholder 2">
            <a:extLst>
              <a:ext uri="{FF2B5EF4-FFF2-40B4-BE49-F238E27FC236}">
                <a16:creationId xmlns:a16="http://schemas.microsoft.com/office/drawing/2014/main" id="{400D834E-F7BA-49BE-BD58-15363C4A94F4}"/>
              </a:ext>
            </a:extLst>
          </p:cNvPr>
          <p:cNvSpPr>
            <a:spLocks noGrp="1"/>
          </p:cNvSpPr>
          <p:nvPr>
            <p:ph idx="4294967295"/>
          </p:nvPr>
        </p:nvSpPr>
        <p:spPr>
          <a:xfrm>
            <a:off x="1624208" y="1447800"/>
            <a:ext cx="9144000" cy="3962400"/>
          </a:xfrm>
          <a:solidFill>
            <a:schemeClr val="tx1"/>
          </a:solidFill>
          <a:ln>
            <a:solidFill>
              <a:schemeClr val="tx1"/>
            </a:solidFill>
          </a:ln>
        </p:spPr>
        <p:txBody>
          <a:bodyPr/>
          <a:lstStyle/>
          <a:p>
            <a:pPr marL="0" indent="0">
              <a:buNone/>
            </a:pPr>
            <a:r>
              <a:rPr lang="en-US" sz="2800" dirty="0">
                <a:latin typeface="Times New Roman" panose="02020603050405020304" pitchFamily="18" charset="0"/>
                <a:cs typeface="Times New Roman" panose="02020603050405020304" pitchFamily="18" charset="0"/>
              </a:rPr>
              <a:t>The Systems Integrity Safety Program (SISP) is a proactive initiative developed by PHMSA to ensure the safe transportation of hazardous materials. As a dedicated resource within the Office of Hazardous Materials Safety Field Operations (OHMSFO), SISP coordinates risk-based national inspections and implements alternative enforcement strategies. Focusing on systemic safety, SISP goes beyond traditional inspections by conducting comprehensive reviews of businesses' practices involved in hazardous materials transportation, to enhance overall safety and prevent incidents.</a:t>
            </a:r>
          </a:p>
        </p:txBody>
      </p:sp>
      <p:sp>
        <p:nvSpPr>
          <p:cNvPr id="7" name="Rectangle 2"/>
          <p:cNvSpPr txBox="1">
            <a:spLocks noChangeArrowheads="1"/>
          </p:cNvSpPr>
          <p:nvPr/>
        </p:nvSpPr>
        <p:spPr>
          <a:xfrm>
            <a:off x="1160494" y="-93392"/>
            <a:ext cx="9871012" cy="1077242"/>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prstClr val="white"/>
                </a:solidFill>
                <a:latin typeface="Times New Roman" panose="02020603050405020304" pitchFamily="18" charset="0"/>
                <a:cs typeface="Times New Roman" panose="02020603050405020304" pitchFamily="18" charset="0"/>
              </a:rPr>
              <a:t>What is the Systems Integrity Safety Program (SISP)?</a:t>
            </a:r>
          </a:p>
        </p:txBody>
      </p:sp>
    </p:spTree>
    <p:extLst>
      <p:ext uri="{BB962C8B-B14F-4D97-AF65-F5344CB8AC3E}">
        <p14:creationId xmlns:p14="http://schemas.microsoft.com/office/powerpoint/2010/main" val="599366143"/>
      </p:ext>
    </p:extLst>
  </p:cSld>
  <p:clrMapOvr>
    <a:masterClrMapping/>
  </p:clrMapOvr>
</p:sld>
</file>

<file path=ppt/theme/theme1.xml><?xml version="1.0" encoding="utf-8"?>
<a:theme xmlns:a="http://schemas.openxmlformats.org/drawingml/2006/main" name="1_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extLst>
    <a:ext uri="{05A4C25C-085E-4340-85A3-A5531E510DB2}">
      <thm15:themeFamily xmlns:thm15="http://schemas.microsoft.com/office/thememl/2012/main" name="2023 SISP Presentation_Basic.potx" id="{68FFE777-1613-445E-90EA-89DB9A77E77F}" vid="{7B8F7643-31A7-43AB-8C07-09654E628E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873</TotalTime>
  <Words>1287</Words>
  <Application>Microsoft Office PowerPoint</Application>
  <PresentationFormat>Widescreen</PresentationFormat>
  <Paragraphs>188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1_PCHELPS PHMSA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Alex (PHMSA)</dc:creator>
  <cp:lastModifiedBy>C. L. Pettit</cp:lastModifiedBy>
  <cp:revision>5</cp:revision>
  <dcterms:created xsi:type="dcterms:W3CDTF">2024-09-19T13:07:31Z</dcterms:created>
  <dcterms:modified xsi:type="dcterms:W3CDTF">2024-10-25T15:45:52Z</dcterms:modified>
</cp:coreProperties>
</file>