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handoutMasterIdLst>
    <p:handoutMasterId r:id="rId30"/>
  </p:handoutMasterIdLst>
  <p:sldIdLst>
    <p:sldId id="271" r:id="rId2"/>
    <p:sldId id="267" r:id="rId3"/>
    <p:sldId id="284" r:id="rId4"/>
    <p:sldId id="268" r:id="rId5"/>
    <p:sldId id="278" r:id="rId6"/>
    <p:sldId id="266" r:id="rId7"/>
    <p:sldId id="282" r:id="rId8"/>
    <p:sldId id="270" r:id="rId9"/>
    <p:sldId id="269" r:id="rId10"/>
    <p:sldId id="257" r:id="rId11"/>
    <p:sldId id="256" r:id="rId12"/>
    <p:sldId id="258" r:id="rId13"/>
    <p:sldId id="259" r:id="rId14"/>
    <p:sldId id="260" r:id="rId15"/>
    <p:sldId id="261" r:id="rId16"/>
    <p:sldId id="262" r:id="rId17"/>
    <p:sldId id="264" r:id="rId18"/>
    <p:sldId id="263" r:id="rId19"/>
    <p:sldId id="273" r:id="rId20"/>
    <p:sldId id="274" r:id="rId21"/>
    <p:sldId id="275" r:id="rId22"/>
    <p:sldId id="276" r:id="rId23"/>
    <p:sldId id="285" r:id="rId24"/>
    <p:sldId id="277" r:id="rId25"/>
    <p:sldId id="279" r:id="rId26"/>
    <p:sldId id="281" r:id="rId27"/>
    <p:sldId id="283"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7E95FC-8631-4D56-915B-F36D591BA0EB}" type="datetimeFigureOut">
              <a:rPr lang="en-US" smtClean="0"/>
              <a:t>10/30/2013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C91728-5E93-4605-B27D-E7FBDB382B9A}" type="slidenum">
              <a:rPr lang="en-US" smtClean="0"/>
              <a:t>‹#›</a:t>
            </a:fld>
            <a:endParaRPr lang="en-US"/>
          </a:p>
        </p:txBody>
      </p:sp>
    </p:spTree>
    <p:extLst>
      <p:ext uri="{BB962C8B-B14F-4D97-AF65-F5344CB8AC3E}">
        <p14:creationId xmlns:p14="http://schemas.microsoft.com/office/powerpoint/2010/main" val="5093168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DE9B9D-378C-4D15-A035-3101034E59EA}"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37FD3-9381-45DA-9EBB-DB1CD512615E}" type="slidenum">
              <a:rPr lang="en-US" smtClean="0"/>
              <a:t>‹#›</a:t>
            </a:fld>
            <a:endParaRPr lang="en-US"/>
          </a:p>
        </p:txBody>
      </p:sp>
    </p:spTree>
    <p:extLst>
      <p:ext uri="{BB962C8B-B14F-4D97-AF65-F5344CB8AC3E}">
        <p14:creationId xmlns:p14="http://schemas.microsoft.com/office/powerpoint/2010/main" val="86309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E9B9D-378C-4D15-A035-3101034E59EA}"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37FD3-9381-45DA-9EBB-DB1CD512615E}" type="slidenum">
              <a:rPr lang="en-US" smtClean="0"/>
              <a:t>‹#›</a:t>
            </a:fld>
            <a:endParaRPr lang="en-US"/>
          </a:p>
        </p:txBody>
      </p:sp>
    </p:spTree>
    <p:extLst>
      <p:ext uri="{BB962C8B-B14F-4D97-AF65-F5344CB8AC3E}">
        <p14:creationId xmlns:p14="http://schemas.microsoft.com/office/powerpoint/2010/main" val="53057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E9B9D-378C-4D15-A035-3101034E59EA}"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37FD3-9381-45DA-9EBB-DB1CD512615E}" type="slidenum">
              <a:rPr lang="en-US" smtClean="0"/>
              <a:t>‹#›</a:t>
            </a:fld>
            <a:endParaRPr lang="en-US"/>
          </a:p>
        </p:txBody>
      </p:sp>
    </p:spTree>
    <p:extLst>
      <p:ext uri="{BB962C8B-B14F-4D97-AF65-F5344CB8AC3E}">
        <p14:creationId xmlns:p14="http://schemas.microsoft.com/office/powerpoint/2010/main" val="269465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E9B9D-378C-4D15-A035-3101034E59EA}"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37FD3-9381-45DA-9EBB-DB1CD512615E}" type="slidenum">
              <a:rPr lang="en-US" smtClean="0"/>
              <a:t>‹#›</a:t>
            </a:fld>
            <a:endParaRPr lang="en-US"/>
          </a:p>
        </p:txBody>
      </p:sp>
    </p:spTree>
    <p:extLst>
      <p:ext uri="{BB962C8B-B14F-4D97-AF65-F5344CB8AC3E}">
        <p14:creationId xmlns:p14="http://schemas.microsoft.com/office/powerpoint/2010/main" val="347634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E9B9D-378C-4D15-A035-3101034E59EA}"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37FD3-9381-45DA-9EBB-DB1CD512615E}" type="slidenum">
              <a:rPr lang="en-US" smtClean="0"/>
              <a:t>‹#›</a:t>
            </a:fld>
            <a:endParaRPr lang="en-US"/>
          </a:p>
        </p:txBody>
      </p:sp>
    </p:spTree>
    <p:extLst>
      <p:ext uri="{BB962C8B-B14F-4D97-AF65-F5344CB8AC3E}">
        <p14:creationId xmlns:p14="http://schemas.microsoft.com/office/powerpoint/2010/main" val="180834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DE9B9D-378C-4D15-A035-3101034E59EA}"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37FD3-9381-45DA-9EBB-DB1CD512615E}" type="slidenum">
              <a:rPr lang="en-US" smtClean="0"/>
              <a:t>‹#›</a:t>
            </a:fld>
            <a:endParaRPr lang="en-US"/>
          </a:p>
        </p:txBody>
      </p:sp>
    </p:spTree>
    <p:extLst>
      <p:ext uri="{BB962C8B-B14F-4D97-AF65-F5344CB8AC3E}">
        <p14:creationId xmlns:p14="http://schemas.microsoft.com/office/powerpoint/2010/main" val="425396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DE9B9D-378C-4D15-A035-3101034E59EA}" type="datetimeFigureOut">
              <a:rPr lang="en-US" smtClean="0"/>
              <a:t>10/30/2013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37FD3-9381-45DA-9EBB-DB1CD512615E}" type="slidenum">
              <a:rPr lang="en-US" smtClean="0"/>
              <a:t>‹#›</a:t>
            </a:fld>
            <a:endParaRPr lang="en-US"/>
          </a:p>
        </p:txBody>
      </p:sp>
    </p:spTree>
    <p:extLst>
      <p:ext uri="{BB962C8B-B14F-4D97-AF65-F5344CB8AC3E}">
        <p14:creationId xmlns:p14="http://schemas.microsoft.com/office/powerpoint/2010/main" val="324802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E9B9D-378C-4D15-A035-3101034E59EA}" type="datetimeFigureOut">
              <a:rPr lang="en-US" smtClean="0"/>
              <a:t>10/30/2013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37FD3-9381-45DA-9EBB-DB1CD512615E}" type="slidenum">
              <a:rPr lang="en-US" smtClean="0"/>
              <a:t>‹#›</a:t>
            </a:fld>
            <a:endParaRPr lang="en-US"/>
          </a:p>
        </p:txBody>
      </p:sp>
    </p:spTree>
    <p:extLst>
      <p:ext uri="{BB962C8B-B14F-4D97-AF65-F5344CB8AC3E}">
        <p14:creationId xmlns:p14="http://schemas.microsoft.com/office/powerpoint/2010/main" val="227081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E9B9D-378C-4D15-A035-3101034E59EA}" type="datetimeFigureOut">
              <a:rPr lang="en-US" smtClean="0"/>
              <a:t>10/30/2013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37FD3-9381-45DA-9EBB-DB1CD512615E}" type="slidenum">
              <a:rPr lang="en-US" smtClean="0"/>
              <a:t>‹#›</a:t>
            </a:fld>
            <a:endParaRPr lang="en-US"/>
          </a:p>
        </p:txBody>
      </p:sp>
    </p:spTree>
    <p:extLst>
      <p:ext uri="{BB962C8B-B14F-4D97-AF65-F5344CB8AC3E}">
        <p14:creationId xmlns:p14="http://schemas.microsoft.com/office/powerpoint/2010/main" val="288995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E9B9D-378C-4D15-A035-3101034E59EA}"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37FD3-9381-45DA-9EBB-DB1CD512615E}" type="slidenum">
              <a:rPr lang="en-US" smtClean="0"/>
              <a:t>‹#›</a:t>
            </a:fld>
            <a:endParaRPr lang="en-US"/>
          </a:p>
        </p:txBody>
      </p:sp>
    </p:spTree>
    <p:extLst>
      <p:ext uri="{BB962C8B-B14F-4D97-AF65-F5344CB8AC3E}">
        <p14:creationId xmlns:p14="http://schemas.microsoft.com/office/powerpoint/2010/main" val="3491621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E9B9D-378C-4D15-A035-3101034E59EA}"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37FD3-9381-45DA-9EBB-DB1CD512615E}" type="slidenum">
              <a:rPr lang="en-US" smtClean="0"/>
              <a:t>‹#›</a:t>
            </a:fld>
            <a:endParaRPr lang="en-US"/>
          </a:p>
        </p:txBody>
      </p:sp>
    </p:spTree>
    <p:extLst>
      <p:ext uri="{BB962C8B-B14F-4D97-AF65-F5344CB8AC3E}">
        <p14:creationId xmlns:p14="http://schemas.microsoft.com/office/powerpoint/2010/main" val="69177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E9B9D-378C-4D15-A035-3101034E59EA}" type="datetimeFigureOut">
              <a:rPr lang="en-US" smtClean="0"/>
              <a:t>10/30/2013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37FD3-9381-45DA-9EBB-DB1CD512615E}" type="slidenum">
              <a:rPr lang="en-US" smtClean="0"/>
              <a:t>‹#›</a:t>
            </a:fld>
            <a:endParaRPr lang="en-US"/>
          </a:p>
        </p:txBody>
      </p:sp>
    </p:spTree>
    <p:extLst>
      <p:ext uri="{BB962C8B-B14F-4D97-AF65-F5344CB8AC3E}">
        <p14:creationId xmlns:p14="http://schemas.microsoft.com/office/powerpoint/2010/main" val="83213013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8229600" cy="5822854"/>
          </a:xfrm>
          <a:ln w="28575">
            <a:solidFill>
              <a:srgbClr val="006600"/>
            </a:solidFill>
          </a:ln>
        </p:spPr>
        <p:txBody>
          <a:bodyPr>
            <a:noAutofit/>
          </a:bodyPr>
          <a:lstStyle/>
          <a:p>
            <a:r>
              <a:rPr lang="en-US" sz="7200" dirty="0" smtClean="0"/>
              <a:t/>
            </a:r>
            <a:br>
              <a:rPr lang="en-US" sz="7200" dirty="0" smtClean="0"/>
            </a:br>
            <a:r>
              <a:rPr lang="en-US" sz="7200" dirty="0"/>
              <a:t/>
            </a:r>
            <a:br>
              <a:rPr lang="en-US" sz="7200" dirty="0"/>
            </a:br>
            <a:r>
              <a:rPr lang="en-US" sz="7200" dirty="0" smtClean="0">
                <a:latin typeface="Franklin Gothic Medium" pitchFamily="34" charset="0"/>
              </a:rPr>
              <a:t>HAZCOM  2012</a:t>
            </a:r>
            <a:br>
              <a:rPr lang="en-US" sz="7200" dirty="0" smtClean="0">
                <a:latin typeface="Franklin Gothic Medium" pitchFamily="34" charset="0"/>
              </a:rPr>
            </a:br>
            <a:r>
              <a:rPr lang="en-US" sz="7200" dirty="0" smtClean="0">
                <a:latin typeface="Franklin Gothic Medium" pitchFamily="34" charset="0"/>
              </a:rPr>
              <a:t/>
            </a:r>
            <a:br>
              <a:rPr lang="en-US" sz="7200" dirty="0" smtClean="0">
                <a:latin typeface="Franklin Gothic Medium" pitchFamily="34" charset="0"/>
              </a:rPr>
            </a:br>
            <a:r>
              <a:rPr lang="en-US" sz="7200" dirty="0" smtClean="0">
                <a:latin typeface="Franklin Gothic Medium" pitchFamily="34" charset="0"/>
              </a:rPr>
              <a:t>Worker Training </a:t>
            </a:r>
            <a:endParaRPr lang="en-US" sz="7200" dirty="0">
              <a:latin typeface="Franklin Gothic Medium"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685800"/>
            <a:ext cx="5257800" cy="1423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199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Flame</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48" y="1524000"/>
            <a:ext cx="4648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105400" y="2209800"/>
            <a:ext cx="4191000" cy="3046988"/>
          </a:xfrm>
          <a:prstGeom prst="rect">
            <a:avLst/>
          </a:prstGeom>
        </p:spPr>
        <p:txBody>
          <a:bodyPr wrap="square">
            <a:spAutoFit/>
          </a:bodyPr>
          <a:lstStyle/>
          <a:p>
            <a:r>
              <a:rPr lang="en-US" sz="3200" dirty="0"/>
              <a:t>• Flammables </a:t>
            </a:r>
          </a:p>
          <a:p>
            <a:r>
              <a:rPr lang="en-US" sz="3200" dirty="0"/>
              <a:t>• </a:t>
            </a:r>
            <a:r>
              <a:rPr lang="en-US" sz="3200" dirty="0" err="1"/>
              <a:t>Pyrophorics</a:t>
            </a:r>
            <a:endParaRPr lang="en-US" sz="3200" dirty="0"/>
          </a:p>
          <a:p>
            <a:r>
              <a:rPr lang="en-US" sz="3200" dirty="0"/>
              <a:t>• Self-Heating</a:t>
            </a:r>
          </a:p>
          <a:p>
            <a:r>
              <a:rPr lang="en-US" sz="3200" dirty="0"/>
              <a:t>• Emits Flammable Gas</a:t>
            </a:r>
          </a:p>
          <a:p>
            <a:r>
              <a:rPr lang="en-US" sz="3200" dirty="0"/>
              <a:t>• Self-</a:t>
            </a:r>
            <a:r>
              <a:rPr lang="en-US" sz="3200" dirty="0" err="1"/>
              <a:t>Reactives</a:t>
            </a:r>
            <a:endParaRPr lang="en-US" sz="3200" dirty="0"/>
          </a:p>
          <a:p>
            <a:r>
              <a:rPr lang="en-US" sz="3200" dirty="0"/>
              <a:t>• Organic Peroxide</a:t>
            </a:r>
          </a:p>
        </p:txBody>
      </p:sp>
    </p:spTree>
    <p:extLst>
      <p:ext uri="{BB962C8B-B14F-4D97-AF65-F5344CB8AC3E}">
        <p14:creationId xmlns:p14="http://schemas.microsoft.com/office/powerpoint/2010/main" val="2579942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Flame Over Circle</a:t>
            </a:r>
            <a:endParaRPr lang="en-US" b="1" dirty="0"/>
          </a:p>
        </p:txBody>
      </p:sp>
      <p:sp>
        <p:nvSpPr>
          <p:cNvPr id="5" name="AutoShape 2" descr="https://www.osha.gov/dsg/hazcom/pictograms/image1.jpg"/>
          <p:cNvSpPr>
            <a:spLocks noChangeAspect="1" noChangeArrowheads="1"/>
          </p:cNvSpPr>
          <p:nvPr/>
        </p:nvSpPr>
        <p:spPr bwMode="auto">
          <a:xfrm>
            <a:off x="155575" y="-3779838"/>
            <a:ext cx="7877175" cy="7877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www.osha.gov/dsg/hazcom/pictograms/image1.jpg"/>
          <p:cNvSpPr>
            <a:spLocks noChangeAspect="1" noChangeArrowheads="1"/>
          </p:cNvSpPr>
          <p:nvPr/>
        </p:nvSpPr>
        <p:spPr bwMode="auto">
          <a:xfrm>
            <a:off x="307975" y="-3627438"/>
            <a:ext cx="7877175" cy="7877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s://www.osha.gov/dsg/hazcom/pictograms/image1.jpg"/>
          <p:cNvSpPr>
            <a:spLocks noChangeAspect="1" noChangeArrowheads="1"/>
          </p:cNvSpPr>
          <p:nvPr/>
        </p:nvSpPr>
        <p:spPr bwMode="auto">
          <a:xfrm>
            <a:off x="460375" y="-3475038"/>
            <a:ext cx="7877175" cy="7877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4" y="1577975"/>
            <a:ext cx="5038725"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992369" y="3124200"/>
            <a:ext cx="1988621" cy="584775"/>
          </a:xfrm>
          <a:prstGeom prst="rect">
            <a:avLst/>
          </a:prstGeom>
        </p:spPr>
        <p:txBody>
          <a:bodyPr wrap="none">
            <a:spAutoFit/>
          </a:bodyPr>
          <a:lstStyle/>
          <a:p>
            <a:r>
              <a:rPr lang="en-US" sz="3200" dirty="0" smtClean="0"/>
              <a:t>• Oxidizers</a:t>
            </a:r>
            <a:endParaRPr lang="en-US" sz="3200" dirty="0"/>
          </a:p>
        </p:txBody>
      </p:sp>
    </p:spTree>
    <p:extLst>
      <p:ext uri="{BB962C8B-B14F-4D97-AF65-F5344CB8AC3E}">
        <p14:creationId xmlns:p14="http://schemas.microsoft.com/office/powerpoint/2010/main" val="2608208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Exploding Bomb</a:t>
            </a:r>
            <a:endParaRPr lang="en-US" b="1" dirty="0"/>
          </a:p>
        </p:txBody>
      </p:sp>
      <p:sp>
        <p:nvSpPr>
          <p:cNvPr id="3" name="AutoShape 2" descr="https://www.osha.gov/dsg/hazcom/pictograms/image3.jpg"/>
          <p:cNvSpPr>
            <a:spLocks noChangeAspect="1" noChangeArrowheads="1"/>
          </p:cNvSpPr>
          <p:nvPr/>
        </p:nvSpPr>
        <p:spPr bwMode="auto">
          <a:xfrm>
            <a:off x="155575" y="-3779838"/>
            <a:ext cx="7877175" cy="7877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4724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486400" y="2590800"/>
            <a:ext cx="3505200" cy="1569660"/>
          </a:xfrm>
          <a:prstGeom prst="rect">
            <a:avLst/>
          </a:prstGeom>
        </p:spPr>
        <p:txBody>
          <a:bodyPr wrap="square">
            <a:spAutoFit/>
          </a:bodyPr>
          <a:lstStyle/>
          <a:p>
            <a:r>
              <a:rPr lang="en-US" sz="3200" dirty="0"/>
              <a:t>• Explosives</a:t>
            </a:r>
          </a:p>
          <a:p>
            <a:r>
              <a:rPr lang="en-US" sz="3200" dirty="0"/>
              <a:t>• Self-</a:t>
            </a:r>
            <a:r>
              <a:rPr lang="en-US" sz="3200" dirty="0" err="1"/>
              <a:t>Reactives</a:t>
            </a:r>
            <a:endParaRPr lang="en-US" sz="3200" dirty="0"/>
          </a:p>
          <a:p>
            <a:r>
              <a:rPr lang="en-US" sz="3200" dirty="0"/>
              <a:t>• Organic Peroxide</a:t>
            </a:r>
          </a:p>
        </p:txBody>
      </p:sp>
    </p:spTree>
    <p:extLst>
      <p:ext uri="{BB962C8B-B14F-4D97-AF65-F5344CB8AC3E}">
        <p14:creationId xmlns:p14="http://schemas.microsoft.com/office/powerpoint/2010/main" val="4261772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Skull and Crossbones</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4724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181600" y="3037582"/>
            <a:ext cx="3505200" cy="1077218"/>
          </a:xfrm>
          <a:prstGeom prst="rect">
            <a:avLst/>
          </a:prstGeom>
        </p:spPr>
        <p:txBody>
          <a:bodyPr wrap="square">
            <a:spAutoFit/>
          </a:bodyPr>
          <a:lstStyle/>
          <a:p>
            <a:r>
              <a:rPr lang="en-US" sz="3200" dirty="0"/>
              <a:t>• Acute Toxicity </a:t>
            </a:r>
          </a:p>
          <a:p>
            <a:r>
              <a:rPr lang="en-US" sz="3200" dirty="0" smtClean="0"/>
              <a:t>   (</a:t>
            </a:r>
            <a:r>
              <a:rPr lang="en-US" sz="3200" dirty="0"/>
              <a:t>fatal or </a:t>
            </a:r>
            <a:r>
              <a:rPr lang="en-US" sz="3200" dirty="0" smtClean="0"/>
              <a:t>toxic)</a:t>
            </a:r>
            <a:endParaRPr lang="en-US" sz="3200" dirty="0"/>
          </a:p>
        </p:txBody>
      </p:sp>
    </p:spTree>
    <p:extLst>
      <p:ext uri="{BB962C8B-B14F-4D97-AF65-F5344CB8AC3E}">
        <p14:creationId xmlns:p14="http://schemas.microsoft.com/office/powerpoint/2010/main" val="3231483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Corrosion</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648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029200" y="2667000"/>
            <a:ext cx="4267200" cy="1569660"/>
          </a:xfrm>
          <a:prstGeom prst="rect">
            <a:avLst/>
          </a:prstGeom>
        </p:spPr>
        <p:txBody>
          <a:bodyPr wrap="square">
            <a:spAutoFit/>
          </a:bodyPr>
          <a:lstStyle/>
          <a:p>
            <a:r>
              <a:rPr lang="en-US" sz="3200" dirty="0"/>
              <a:t>• Skin </a:t>
            </a:r>
            <a:r>
              <a:rPr lang="en-US" sz="3200" dirty="0" smtClean="0"/>
              <a:t>Corrosion / Burns</a:t>
            </a:r>
            <a:endParaRPr lang="en-US" sz="3200" dirty="0"/>
          </a:p>
          <a:p>
            <a:r>
              <a:rPr lang="en-US" sz="3200" dirty="0"/>
              <a:t>• Eye Damage</a:t>
            </a:r>
          </a:p>
          <a:p>
            <a:r>
              <a:rPr lang="en-US" sz="3200" dirty="0"/>
              <a:t>• Corrosive to Metal</a:t>
            </a:r>
          </a:p>
        </p:txBody>
      </p:sp>
    </p:spTree>
    <p:extLst>
      <p:ext uri="{BB962C8B-B14F-4D97-AF65-F5344CB8AC3E}">
        <p14:creationId xmlns:p14="http://schemas.microsoft.com/office/powerpoint/2010/main" val="1514665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Gas Cylinder</a:t>
            </a:r>
            <a:endParaRPr lang="en-US"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828800"/>
            <a:ext cx="44196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985039" y="3000796"/>
            <a:ext cx="4122090" cy="584775"/>
          </a:xfrm>
          <a:prstGeom prst="rect">
            <a:avLst/>
          </a:prstGeom>
        </p:spPr>
        <p:txBody>
          <a:bodyPr wrap="none">
            <a:spAutoFit/>
          </a:bodyPr>
          <a:lstStyle/>
          <a:p>
            <a:r>
              <a:rPr lang="en-US" sz="3200" dirty="0" smtClean="0"/>
              <a:t>• Gases Under Pressure</a:t>
            </a:r>
            <a:endParaRPr lang="en-US" sz="3200" dirty="0"/>
          </a:p>
        </p:txBody>
      </p:sp>
    </p:spTree>
    <p:extLst>
      <p:ext uri="{BB962C8B-B14F-4D97-AF65-F5344CB8AC3E}">
        <p14:creationId xmlns:p14="http://schemas.microsoft.com/office/powerpoint/2010/main" val="1826574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Health Hazard</a:t>
            </a:r>
            <a:endParaRPr lang="en-US"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98252"/>
            <a:ext cx="465772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029200" y="1905000"/>
            <a:ext cx="4038600" cy="3539430"/>
          </a:xfrm>
          <a:prstGeom prst="rect">
            <a:avLst/>
          </a:prstGeom>
        </p:spPr>
        <p:txBody>
          <a:bodyPr wrap="square">
            <a:spAutoFit/>
          </a:bodyPr>
          <a:lstStyle/>
          <a:p>
            <a:r>
              <a:rPr lang="en-US" sz="3200" dirty="0" smtClean="0"/>
              <a:t>• Carcinogen</a:t>
            </a:r>
            <a:br>
              <a:rPr lang="en-US" sz="3200" dirty="0" smtClean="0"/>
            </a:br>
            <a:r>
              <a:rPr lang="en-US" sz="3200" dirty="0" smtClean="0"/>
              <a:t>• Mutagenicity</a:t>
            </a:r>
            <a:br>
              <a:rPr lang="en-US" sz="3200" dirty="0" smtClean="0"/>
            </a:br>
            <a:r>
              <a:rPr lang="en-US" sz="3200" dirty="0" smtClean="0"/>
              <a:t>• Reproductive Toxicity</a:t>
            </a:r>
            <a:br>
              <a:rPr lang="en-US" sz="3200" dirty="0" smtClean="0"/>
            </a:br>
            <a:r>
              <a:rPr lang="en-US" sz="3200" dirty="0" smtClean="0"/>
              <a:t>• Respiratory Sensitizer</a:t>
            </a:r>
            <a:br>
              <a:rPr lang="en-US" sz="3200" dirty="0" smtClean="0"/>
            </a:br>
            <a:r>
              <a:rPr lang="en-US" sz="3200" dirty="0" smtClean="0"/>
              <a:t>• Target Organ Toxicity </a:t>
            </a:r>
          </a:p>
          <a:p>
            <a:r>
              <a:rPr lang="en-US" sz="3200" dirty="0" smtClean="0"/>
              <a:t>• Aspiration Toxicity</a:t>
            </a:r>
            <a:br>
              <a:rPr lang="en-US" sz="3200" dirty="0" smtClean="0"/>
            </a:br>
            <a:endParaRPr lang="en-US" sz="3200" dirty="0"/>
          </a:p>
        </p:txBody>
      </p:sp>
    </p:spTree>
    <p:extLst>
      <p:ext uri="{BB962C8B-B14F-4D97-AF65-F5344CB8AC3E}">
        <p14:creationId xmlns:p14="http://schemas.microsoft.com/office/powerpoint/2010/main" val="4110129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Exclamation Mark</a:t>
            </a:r>
            <a:endParaRPr lang="en-US"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4352925"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2000" y="1790700"/>
            <a:ext cx="4572000" cy="4031873"/>
          </a:xfrm>
          <a:prstGeom prst="rect">
            <a:avLst/>
          </a:prstGeom>
        </p:spPr>
        <p:txBody>
          <a:bodyPr>
            <a:spAutoFit/>
          </a:bodyPr>
          <a:lstStyle/>
          <a:p>
            <a:r>
              <a:rPr lang="en-US" sz="3200" dirty="0"/>
              <a:t>• Irritant (skin and eye)</a:t>
            </a:r>
          </a:p>
          <a:p>
            <a:r>
              <a:rPr lang="en-US" sz="3200" dirty="0"/>
              <a:t>• Skin Sensitizer</a:t>
            </a:r>
          </a:p>
          <a:p>
            <a:r>
              <a:rPr lang="en-US" sz="3200" dirty="0"/>
              <a:t>• Acute Toxicity (harmful)</a:t>
            </a:r>
          </a:p>
          <a:p>
            <a:r>
              <a:rPr lang="en-US" sz="3200" dirty="0"/>
              <a:t>• Narcotic Effects</a:t>
            </a:r>
          </a:p>
          <a:p>
            <a:r>
              <a:rPr lang="en-US" sz="3200" dirty="0"/>
              <a:t>• Respiratory Tract</a:t>
            </a:r>
          </a:p>
          <a:p>
            <a:r>
              <a:rPr lang="en-US" sz="3200" dirty="0" smtClean="0"/>
              <a:t>    Irritant</a:t>
            </a:r>
            <a:endParaRPr lang="en-US" sz="3200" dirty="0"/>
          </a:p>
          <a:p>
            <a:r>
              <a:rPr lang="en-US" sz="3200" dirty="0"/>
              <a:t>• Hazardous to Ozone</a:t>
            </a:r>
          </a:p>
          <a:p>
            <a:r>
              <a:rPr lang="en-US" sz="3200" dirty="0" smtClean="0"/>
              <a:t>   Layer </a:t>
            </a:r>
            <a:r>
              <a:rPr lang="en-US" sz="3200" dirty="0"/>
              <a:t>(</a:t>
            </a:r>
            <a:r>
              <a:rPr lang="en-US" sz="3200" dirty="0" smtClean="0"/>
              <a:t>Non-Mandatory)</a:t>
            </a:r>
            <a:endParaRPr lang="en-US" sz="3200" dirty="0"/>
          </a:p>
        </p:txBody>
      </p:sp>
    </p:spTree>
    <p:extLst>
      <p:ext uri="{BB962C8B-B14F-4D97-AF65-F5344CB8AC3E}">
        <p14:creationId xmlns:p14="http://schemas.microsoft.com/office/powerpoint/2010/main" val="3057551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Environment</a:t>
            </a:r>
            <a:br>
              <a:rPr lang="en-US" b="1" dirty="0" smtClean="0"/>
            </a:br>
            <a:r>
              <a:rPr lang="en-US" sz="3600" i="1" dirty="0" smtClean="0"/>
              <a:t>(It is optional to apply this </a:t>
            </a:r>
            <a:r>
              <a:rPr lang="en-US" sz="3600" i="1" dirty="0"/>
              <a:t>l</a:t>
            </a:r>
            <a:r>
              <a:rPr lang="en-US" sz="3600" i="1" dirty="0" smtClean="0"/>
              <a:t>abel)</a:t>
            </a:r>
            <a:endParaRPr lang="en-US" sz="3600"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4876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486400" y="2971800"/>
            <a:ext cx="3081100" cy="584775"/>
          </a:xfrm>
          <a:prstGeom prst="rect">
            <a:avLst/>
          </a:prstGeom>
        </p:spPr>
        <p:txBody>
          <a:bodyPr wrap="none">
            <a:spAutoFit/>
          </a:bodyPr>
          <a:lstStyle/>
          <a:p>
            <a:r>
              <a:rPr lang="en-US" sz="3200" dirty="0" smtClean="0"/>
              <a:t>• Aquatic Toxicity</a:t>
            </a:r>
            <a:endParaRPr lang="en-US" sz="3200" dirty="0"/>
          </a:p>
        </p:txBody>
      </p:sp>
    </p:spTree>
    <p:extLst>
      <p:ext uri="{BB962C8B-B14F-4D97-AF65-F5344CB8AC3E}">
        <p14:creationId xmlns:p14="http://schemas.microsoft.com/office/powerpoint/2010/main" val="2463733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449322" cy="652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204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57200"/>
            <a:ext cx="8534400" cy="5562600"/>
          </a:xfrm>
        </p:spPr>
        <p:txBody>
          <a:bodyPr>
            <a:normAutofit fontScale="90000"/>
          </a:bodyPr>
          <a:lstStyle/>
          <a:p>
            <a:r>
              <a:rPr lang="en-US" dirty="0" smtClean="0"/>
              <a:t>Occupational Safety and Health Administration – OSHA</a:t>
            </a:r>
            <a:br>
              <a:rPr lang="en-US" dirty="0" smtClean="0"/>
            </a:br>
            <a:r>
              <a:rPr lang="en-US" dirty="0" smtClean="0"/>
              <a:t/>
            </a:r>
            <a:br>
              <a:rPr lang="en-US" dirty="0" smtClean="0"/>
            </a:br>
            <a:r>
              <a:rPr lang="en-US" dirty="0" smtClean="0"/>
              <a:t>“HAZCOM  2012”: </a:t>
            </a:r>
            <a:r>
              <a:rPr lang="en-US" sz="3200" i="1" dirty="0" smtClean="0">
                <a:solidFill>
                  <a:srgbClr val="FF0000"/>
                </a:solidFill>
              </a:rPr>
              <a:t>new OSHA rules to conform with the… </a:t>
            </a:r>
            <a:br>
              <a:rPr lang="en-US" sz="3200" i="1" dirty="0" smtClean="0">
                <a:solidFill>
                  <a:srgbClr val="FF0000"/>
                </a:solidFill>
              </a:rPr>
            </a:br>
            <a:r>
              <a:rPr lang="en-US" dirty="0"/>
              <a:t/>
            </a:r>
            <a:br>
              <a:rPr lang="en-US" dirty="0"/>
            </a:br>
            <a:r>
              <a:rPr lang="en-US" dirty="0" smtClean="0"/>
              <a:t>Globally Harmonized System – GHS</a:t>
            </a:r>
            <a:br>
              <a:rPr lang="en-US" dirty="0" smtClean="0"/>
            </a:br>
            <a:r>
              <a:rPr lang="en-US" dirty="0" smtClean="0"/>
              <a:t/>
            </a:r>
            <a:br>
              <a:rPr lang="en-US" dirty="0" smtClean="0"/>
            </a:br>
            <a:r>
              <a:rPr lang="en-US" i="1" dirty="0" smtClean="0">
                <a:solidFill>
                  <a:srgbClr val="FF0000"/>
                </a:solidFill>
              </a:rPr>
              <a:t>Worker Training Due December 1, 2013</a:t>
            </a:r>
            <a:endParaRPr lang="en-US" i="1" dirty="0">
              <a:solidFill>
                <a:srgbClr val="FF0000"/>
              </a:solidFill>
            </a:endParaRPr>
          </a:p>
        </p:txBody>
      </p:sp>
    </p:spTree>
    <p:extLst>
      <p:ext uri="{BB962C8B-B14F-4D97-AF65-F5344CB8AC3E}">
        <p14:creationId xmlns:p14="http://schemas.microsoft.com/office/powerpoint/2010/main" val="2700485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a:ln w="38100">
            <a:solidFill>
              <a:srgbClr val="002060"/>
            </a:solidFill>
          </a:ln>
        </p:spPr>
        <p:txBody>
          <a:bodyPr>
            <a:normAutofit/>
          </a:bodyPr>
          <a:lstStyle/>
          <a:p>
            <a:r>
              <a:rPr lang="en-US" b="1" dirty="0" smtClean="0"/>
              <a:t>II.  Safety Data Sheets</a:t>
            </a:r>
            <a:endParaRPr lang="en-US" b="1" dirty="0"/>
          </a:p>
        </p:txBody>
      </p:sp>
      <p:sp>
        <p:nvSpPr>
          <p:cNvPr id="3" name="Rectangle 2"/>
          <p:cNvSpPr/>
          <p:nvPr/>
        </p:nvSpPr>
        <p:spPr>
          <a:xfrm>
            <a:off x="100781" y="3048000"/>
            <a:ext cx="8991600" cy="2062103"/>
          </a:xfrm>
          <a:prstGeom prst="rect">
            <a:avLst/>
          </a:prstGeom>
        </p:spPr>
        <p:txBody>
          <a:bodyPr wrap="square">
            <a:spAutoFit/>
          </a:bodyPr>
          <a:lstStyle/>
          <a:p>
            <a:r>
              <a:rPr lang="en-US" sz="3200" dirty="0"/>
              <a:t>Formerly called </a:t>
            </a:r>
            <a:r>
              <a:rPr lang="en-US" sz="3200" b="1" i="1" dirty="0"/>
              <a:t>Material Safety Data Sheets </a:t>
            </a:r>
            <a:r>
              <a:rPr lang="en-US" sz="3200" dirty="0"/>
              <a:t>(MSDS</a:t>
            </a:r>
            <a:r>
              <a:rPr lang="en-US" sz="3200" dirty="0" smtClean="0"/>
              <a:t>)</a:t>
            </a:r>
          </a:p>
          <a:p>
            <a:endParaRPr lang="en-US" sz="3200" dirty="0"/>
          </a:p>
          <a:p>
            <a:pPr algn="ctr"/>
            <a:r>
              <a:rPr lang="en-US" sz="3200" b="1" dirty="0" smtClean="0">
                <a:solidFill>
                  <a:srgbClr val="FF0000"/>
                </a:solidFill>
              </a:rPr>
              <a:t>To be accessed by workers in the event of a chemical exposure or chemical release emergency.</a:t>
            </a:r>
            <a:endParaRPr lang="en-US" sz="3200" b="1" dirty="0">
              <a:solidFill>
                <a:srgbClr val="FF0000"/>
              </a:solidFill>
            </a:endParaRPr>
          </a:p>
        </p:txBody>
      </p:sp>
    </p:spTree>
    <p:extLst>
      <p:ext uri="{BB962C8B-B14F-4D97-AF65-F5344CB8AC3E}">
        <p14:creationId xmlns:p14="http://schemas.microsoft.com/office/powerpoint/2010/main" val="3547341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3886200"/>
          </a:xfrm>
        </p:spPr>
        <p:txBody>
          <a:bodyPr>
            <a:normAutofit/>
          </a:bodyPr>
          <a:lstStyle/>
          <a:p>
            <a:r>
              <a:rPr lang="en-US" dirty="0" smtClean="0"/>
              <a:t>June 1, 2015  </a:t>
            </a:r>
            <a:r>
              <a:rPr lang="en-US" sz="3600" i="1" dirty="0" smtClean="0"/>
              <a:t>(or before)</a:t>
            </a:r>
            <a:br>
              <a:rPr lang="en-US" sz="3600" i="1" dirty="0" smtClean="0"/>
            </a:br>
            <a:r>
              <a:rPr lang="en-US" sz="3600" i="1" dirty="0"/>
              <a:t/>
            </a:r>
            <a:br>
              <a:rPr lang="en-US" sz="3600" i="1" dirty="0"/>
            </a:br>
            <a:r>
              <a:rPr lang="en-US" dirty="0" smtClean="0"/>
              <a:t>A new, uniform 16-section format</a:t>
            </a:r>
            <a:br>
              <a:rPr lang="en-US" dirty="0" smtClean="0"/>
            </a:br>
            <a:r>
              <a:rPr lang="en-US" dirty="0"/>
              <a:t/>
            </a:r>
            <a:br>
              <a:rPr lang="en-US" dirty="0"/>
            </a:br>
            <a:r>
              <a:rPr lang="en-US" dirty="0" smtClean="0"/>
              <a:t>All SDS’s must follow this format</a:t>
            </a:r>
            <a:endParaRPr lang="en-US" dirty="0"/>
          </a:p>
        </p:txBody>
      </p:sp>
    </p:spTree>
    <p:extLst>
      <p:ext uri="{BB962C8B-B14F-4D97-AF65-F5344CB8AC3E}">
        <p14:creationId xmlns:p14="http://schemas.microsoft.com/office/powerpoint/2010/main" val="3001533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9525"/>
            <a:ext cx="8229600" cy="7010400"/>
          </a:xfrm>
        </p:spPr>
        <p:txBody>
          <a:bodyPr>
            <a:noAutofit/>
          </a:bodyPr>
          <a:lstStyle/>
          <a:p>
            <a:pPr marL="2011680" algn="l"/>
            <a:r>
              <a:rPr lang="en-US" sz="2000" b="1" dirty="0" smtClean="0"/>
              <a:t/>
            </a:r>
            <a:br>
              <a:rPr lang="en-US" sz="2000" b="1" dirty="0" smtClean="0"/>
            </a:br>
            <a:r>
              <a:rPr lang="en-US" sz="2000" b="1" dirty="0" smtClean="0"/>
              <a:t>	</a:t>
            </a:r>
            <a:r>
              <a:rPr lang="en-US" sz="2400" b="1" dirty="0" smtClean="0"/>
              <a:t>SDS Sections</a:t>
            </a:r>
            <a:br>
              <a:rPr lang="en-US" sz="2400" b="1" dirty="0" smtClean="0"/>
            </a:br>
            <a:r>
              <a:rPr lang="en-US" sz="2400" b="1" dirty="0"/>
              <a:t/>
            </a:r>
            <a:br>
              <a:rPr lang="en-US" sz="2400" b="1" dirty="0"/>
            </a:br>
            <a:r>
              <a:rPr lang="en-US" sz="2400" dirty="0" smtClean="0"/>
              <a:t>1.	Identification</a:t>
            </a:r>
            <a:r>
              <a:rPr lang="en-US" sz="2400" dirty="0"/>
              <a:t/>
            </a:r>
            <a:br>
              <a:rPr lang="en-US" sz="2400" dirty="0"/>
            </a:br>
            <a:r>
              <a:rPr lang="en-US" sz="2400" dirty="0" smtClean="0"/>
              <a:t>2.	Hazard(s</a:t>
            </a:r>
            <a:r>
              <a:rPr lang="en-US" sz="2400" dirty="0"/>
              <a:t>) </a:t>
            </a:r>
            <a:r>
              <a:rPr lang="en-US" sz="2400" dirty="0" smtClean="0"/>
              <a:t>identification</a:t>
            </a:r>
            <a:r>
              <a:rPr lang="en-US" sz="2400" dirty="0"/>
              <a:t/>
            </a:r>
            <a:br>
              <a:rPr lang="en-US" sz="2400" dirty="0"/>
            </a:br>
            <a:r>
              <a:rPr lang="en-US" sz="2400" dirty="0" smtClean="0"/>
              <a:t>3.	Composition/information </a:t>
            </a:r>
            <a:r>
              <a:rPr lang="en-US" sz="2400" dirty="0"/>
              <a:t>on </a:t>
            </a:r>
            <a:r>
              <a:rPr lang="en-US" sz="2400" dirty="0" smtClean="0"/>
              <a:t>ingredients</a:t>
            </a:r>
            <a:r>
              <a:rPr lang="en-US" sz="2400" dirty="0"/>
              <a:t/>
            </a:r>
            <a:br>
              <a:rPr lang="en-US" sz="2400" dirty="0"/>
            </a:br>
            <a:r>
              <a:rPr lang="en-US" sz="2400" dirty="0" smtClean="0"/>
              <a:t>4.	First-aid measures</a:t>
            </a:r>
            <a:r>
              <a:rPr lang="en-US" sz="2400" dirty="0"/>
              <a:t/>
            </a:r>
            <a:br>
              <a:rPr lang="en-US" sz="2400" dirty="0"/>
            </a:br>
            <a:r>
              <a:rPr lang="en-US" sz="2400" dirty="0" smtClean="0"/>
              <a:t>5.	Fire-fighting measures</a:t>
            </a:r>
            <a:r>
              <a:rPr lang="en-US" sz="2400" dirty="0"/>
              <a:t/>
            </a:r>
            <a:br>
              <a:rPr lang="en-US" sz="2400" dirty="0"/>
            </a:br>
            <a:r>
              <a:rPr lang="en-US" sz="2400" dirty="0" smtClean="0"/>
              <a:t>6.	Accidental </a:t>
            </a:r>
            <a:r>
              <a:rPr lang="en-US" sz="2400" dirty="0"/>
              <a:t>release </a:t>
            </a:r>
            <a:r>
              <a:rPr lang="en-US" sz="2400" dirty="0" smtClean="0"/>
              <a:t>measures</a:t>
            </a:r>
            <a:r>
              <a:rPr lang="en-US" sz="2400" dirty="0"/>
              <a:t/>
            </a:r>
            <a:br>
              <a:rPr lang="en-US" sz="2400" dirty="0"/>
            </a:br>
            <a:r>
              <a:rPr lang="en-US" sz="2400" dirty="0" smtClean="0"/>
              <a:t>7.	Handling </a:t>
            </a:r>
            <a:r>
              <a:rPr lang="en-US" sz="2400" dirty="0"/>
              <a:t>and </a:t>
            </a:r>
            <a:r>
              <a:rPr lang="en-US" sz="2400" dirty="0" smtClean="0"/>
              <a:t>storage</a:t>
            </a:r>
            <a:r>
              <a:rPr lang="en-US" sz="2400" dirty="0"/>
              <a:t/>
            </a:r>
            <a:br>
              <a:rPr lang="en-US" sz="2400" dirty="0"/>
            </a:br>
            <a:r>
              <a:rPr lang="en-US" sz="2400" dirty="0" smtClean="0"/>
              <a:t>8.	Exposure </a:t>
            </a:r>
            <a:r>
              <a:rPr lang="en-US" sz="2400" dirty="0"/>
              <a:t>controls/personal </a:t>
            </a:r>
            <a:r>
              <a:rPr lang="en-US" sz="2400" dirty="0" smtClean="0"/>
              <a:t>protection</a:t>
            </a:r>
            <a:r>
              <a:rPr lang="en-US" sz="2400" dirty="0"/>
              <a:t/>
            </a:r>
            <a:br>
              <a:rPr lang="en-US" sz="2400" dirty="0"/>
            </a:br>
            <a:r>
              <a:rPr lang="en-US" sz="2400" dirty="0" smtClean="0"/>
              <a:t>9.	Physical </a:t>
            </a:r>
            <a:r>
              <a:rPr lang="en-US" sz="2400" dirty="0"/>
              <a:t>and chemical </a:t>
            </a:r>
            <a:r>
              <a:rPr lang="en-US" sz="2400" dirty="0" smtClean="0"/>
              <a:t>properties</a:t>
            </a:r>
            <a:r>
              <a:rPr lang="en-US" sz="2400" dirty="0"/>
              <a:t/>
            </a:r>
            <a:br>
              <a:rPr lang="en-US" sz="2400" dirty="0"/>
            </a:br>
            <a:r>
              <a:rPr lang="en-US" sz="2400" dirty="0" smtClean="0"/>
              <a:t>10.	Stability </a:t>
            </a:r>
            <a:r>
              <a:rPr lang="en-US" sz="2400" dirty="0"/>
              <a:t>and </a:t>
            </a:r>
            <a:r>
              <a:rPr lang="en-US" sz="2400" dirty="0" smtClean="0"/>
              <a:t>reactivity</a:t>
            </a:r>
            <a:br>
              <a:rPr lang="en-US" sz="2400" dirty="0" smtClean="0"/>
            </a:br>
            <a:r>
              <a:rPr lang="en-US" sz="2400" dirty="0" smtClean="0"/>
              <a:t>11.	Toxicological information</a:t>
            </a:r>
            <a:r>
              <a:rPr lang="en-US" sz="2400" dirty="0"/>
              <a:t/>
            </a:r>
            <a:br>
              <a:rPr lang="en-US" sz="2400" dirty="0"/>
            </a:br>
            <a:r>
              <a:rPr lang="en-US" sz="2400" dirty="0" smtClean="0">
                <a:solidFill>
                  <a:srgbClr val="0070C0"/>
                </a:solidFill>
              </a:rPr>
              <a:t>12.	Ecological information </a:t>
            </a:r>
            <a:r>
              <a:rPr lang="en-US" sz="2000" i="1" dirty="0" smtClean="0">
                <a:solidFill>
                  <a:srgbClr val="0070C0"/>
                </a:solidFill>
              </a:rPr>
              <a:t>(non-mandatory)</a:t>
            </a:r>
            <a:r>
              <a:rPr lang="en-US" sz="2000" i="1" dirty="0">
                <a:solidFill>
                  <a:srgbClr val="0070C0"/>
                </a:solidFill>
              </a:rPr>
              <a:t/>
            </a:r>
            <a:br>
              <a:rPr lang="en-US" sz="2000" i="1" dirty="0">
                <a:solidFill>
                  <a:srgbClr val="0070C0"/>
                </a:solidFill>
              </a:rPr>
            </a:br>
            <a:r>
              <a:rPr lang="en-US" sz="2400" dirty="0" smtClean="0">
                <a:solidFill>
                  <a:srgbClr val="0070C0"/>
                </a:solidFill>
              </a:rPr>
              <a:t>13.	Disposal considerations </a:t>
            </a:r>
            <a:r>
              <a:rPr lang="en-US" sz="2000" i="1" dirty="0" smtClean="0">
                <a:solidFill>
                  <a:srgbClr val="0070C0"/>
                </a:solidFill>
              </a:rPr>
              <a:t>(</a:t>
            </a:r>
            <a:r>
              <a:rPr lang="en-US" sz="2000" i="1" dirty="0">
                <a:solidFill>
                  <a:srgbClr val="0070C0"/>
                </a:solidFill>
              </a:rPr>
              <a:t>non-mandatory)</a:t>
            </a:r>
            <a:br>
              <a:rPr lang="en-US" sz="2000" i="1" dirty="0">
                <a:solidFill>
                  <a:srgbClr val="0070C0"/>
                </a:solidFill>
              </a:rPr>
            </a:br>
            <a:r>
              <a:rPr lang="en-US" sz="2400" dirty="0" smtClean="0">
                <a:solidFill>
                  <a:srgbClr val="0070C0"/>
                </a:solidFill>
              </a:rPr>
              <a:t>14.	Transport information </a:t>
            </a:r>
            <a:r>
              <a:rPr lang="en-US" sz="2000" i="1" dirty="0" smtClean="0">
                <a:solidFill>
                  <a:srgbClr val="0070C0"/>
                </a:solidFill>
              </a:rPr>
              <a:t>(</a:t>
            </a:r>
            <a:r>
              <a:rPr lang="en-US" sz="2000" i="1" dirty="0">
                <a:solidFill>
                  <a:srgbClr val="0070C0"/>
                </a:solidFill>
              </a:rPr>
              <a:t>non-mandatory)</a:t>
            </a:r>
            <a:br>
              <a:rPr lang="en-US" sz="2000" i="1" dirty="0">
                <a:solidFill>
                  <a:srgbClr val="0070C0"/>
                </a:solidFill>
              </a:rPr>
            </a:br>
            <a:r>
              <a:rPr lang="en-US" sz="2400" dirty="0" smtClean="0">
                <a:solidFill>
                  <a:srgbClr val="0070C0"/>
                </a:solidFill>
              </a:rPr>
              <a:t>15.	Regulatory information </a:t>
            </a:r>
            <a:r>
              <a:rPr lang="en-US" sz="2000" i="1" dirty="0">
                <a:solidFill>
                  <a:srgbClr val="0070C0"/>
                </a:solidFill>
              </a:rPr>
              <a:t>(non-mandatory)</a:t>
            </a:r>
            <a:br>
              <a:rPr lang="en-US" sz="2000" i="1" dirty="0">
                <a:solidFill>
                  <a:srgbClr val="0070C0"/>
                </a:solidFill>
              </a:rPr>
            </a:br>
            <a:r>
              <a:rPr lang="en-US" sz="2400" dirty="0" smtClean="0"/>
              <a:t>16.	Other information</a:t>
            </a:r>
            <a:r>
              <a:rPr lang="en-US" sz="2400" dirty="0"/>
              <a:t/>
            </a:r>
            <a:br>
              <a:rPr lang="en-US" sz="2400" dirty="0"/>
            </a:br>
            <a:endParaRPr lang="en-US" sz="2400" dirty="0"/>
          </a:p>
        </p:txBody>
      </p:sp>
    </p:spTree>
    <p:extLst>
      <p:ext uri="{BB962C8B-B14F-4D97-AF65-F5344CB8AC3E}">
        <p14:creationId xmlns:p14="http://schemas.microsoft.com/office/powerpoint/2010/main" val="4227031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533400"/>
            <a:ext cx="8915400" cy="5791200"/>
          </a:xfrm>
        </p:spPr>
        <p:txBody>
          <a:bodyPr>
            <a:normAutofit fontScale="90000"/>
          </a:bodyPr>
          <a:lstStyle/>
          <a:p>
            <a:pPr algn="l"/>
            <a:r>
              <a:rPr lang="en-US" dirty="0" smtClean="0"/>
              <a:t/>
            </a:r>
            <a:br>
              <a:rPr lang="en-US" dirty="0" smtClean="0"/>
            </a:br>
            <a:r>
              <a:rPr lang="en-US" dirty="0" smtClean="0"/>
              <a:t>It is important that employees understand that information on a label </a:t>
            </a:r>
            <a:r>
              <a:rPr lang="en-US" i="1" dirty="0" smtClean="0"/>
              <a:t>does</a:t>
            </a:r>
            <a:r>
              <a:rPr lang="en-US" dirty="0" smtClean="0"/>
              <a:t> relate to information on the SDS.</a:t>
            </a:r>
            <a:br>
              <a:rPr lang="en-US" dirty="0" smtClean="0"/>
            </a:br>
            <a:r>
              <a:rPr lang="en-US" dirty="0"/>
              <a:t/>
            </a:r>
            <a:br>
              <a:rPr lang="en-US" dirty="0"/>
            </a:br>
            <a:r>
              <a:rPr lang="en-US" dirty="0" smtClean="0"/>
              <a:t>For instance, the Signal Word (“Danger” or “Warning”), as well as the Hazard Statement on a label are found in Section 2 of an SDS:  Hazard Identification.</a:t>
            </a:r>
            <a:r>
              <a:rPr lang="en-US" dirty="0"/>
              <a:t/>
            </a:r>
            <a:br>
              <a:rPr lang="en-US" dirty="0"/>
            </a:br>
            <a:endParaRPr lang="en-US" dirty="0"/>
          </a:p>
        </p:txBody>
      </p:sp>
    </p:spTree>
    <p:extLst>
      <p:ext uri="{BB962C8B-B14F-4D97-AF65-F5344CB8AC3E}">
        <p14:creationId xmlns:p14="http://schemas.microsoft.com/office/powerpoint/2010/main" val="422606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066800"/>
            <a:ext cx="7772400" cy="1752600"/>
          </a:xfrm>
        </p:spPr>
        <p:txBody>
          <a:bodyPr>
            <a:normAutofit fontScale="90000"/>
          </a:bodyPr>
          <a:lstStyle/>
          <a:p>
            <a:r>
              <a:rPr lang="en-US" dirty="0" smtClean="0"/>
              <a:t>Chemical companies and importers will have to re-format their SDS’s.  Many have already begun this work.</a:t>
            </a:r>
            <a:endParaRPr lang="en-US" dirty="0"/>
          </a:p>
        </p:txBody>
      </p:sp>
      <p:sp>
        <p:nvSpPr>
          <p:cNvPr id="4" name="Subtitle 3"/>
          <p:cNvSpPr>
            <a:spLocks noGrp="1"/>
          </p:cNvSpPr>
          <p:nvPr>
            <p:ph type="subTitle" idx="1"/>
          </p:nvPr>
        </p:nvSpPr>
        <p:spPr>
          <a:xfrm>
            <a:off x="838200" y="3429000"/>
            <a:ext cx="7543800" cy="1752600"/>
          </a:xfrm>
        </p:spPr>
        <p:txBody>
          <a:bodyPr>
            <a:normAutofit fontScale="85000" lnSpcReduction="20000"/>
          </a:bodyPr>
          <a:lstStyle/>
          <a:p>
            <a:r>
              <a:rPr lang="en-US" sz="5200" dirty="0" smtClean="0">
                <a:solidFill>
                  <a:schemeClr val="tx1"/>
                </a:solidFill>
              </a:rPr>
              <a:t>Employees must have </a:t>
            </a:r>
            <a:r>
              <a:rPr lang="en-US" sz="5200" i="1" dirty="0" smtClean="0">
                <a:solidFill>
                  <a:srgbClr val="0070C0"/>
                </a:solidFill>
              </a:rPr>
              <a:t>unencumbered access</a:t>
            </a:r>
            <a:r>
              <a:rPr lang="en-US" sz="5200" dirty="0" smtClean="0">
                <a:solidFill>
                  <a:srgbClr val="0070C0"/>
                </a:solidFill>
              </a:rPr>
              <a:t> </a:t>
            </a:r>
            <a:r>
              <a:rPr lang="en-US" sz="5200" dirty="0" smtClean="0">
                <a:solidFill>
                  <a:schemeClr val="tx1"/>
                </a:solidFill>
              </a:rPr>
              <a:t>to SDS’s, without leaving their work area.</a:t>
            </a:r>
          </a:p>
          <a:p>
            <a:endParaRPr lang="en-US" dirty="0">
              <a:solidFill>
                <a:schemeClr val="tx1"/>
              </a:solidFill>
            </a:endParaRPr>
          </a:p>
        </p:txBody>
      </p:sp>
    </p:spTree>
    <p:extLst>
      <p:ext uri="{BB962C8B-B14F-4D97-AF65-F5344CB8AC3E}">
        <p14:creationId xmlns:p14="http://schemas.microsoft.com/office/powerpoint/2010/main" val="2765447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850" y="304800"/>
            <a:ext cx="7543800" cy="6186309"/>
          </a:xfrm>
          <a:prstGeom prst="rect">
            <a:avLst/>
          </a:prstGeom>
        </p:spPr>
        <p:txBody>
          <a:bodyPr wrap="square">
            <a:spAutoFit/>
          </a:bodyPr>
          <a:lstStyle/>
          <a:p>
            <a:r>
              <a:rPr lang="en-US" sz="3600" dirty="0"/>
              <a:t>RIPA Offers an SDS Yearly </a:t>
            </a:r>
            <a:r>
              <a:rPr lang="en-US" sz="3600" dirty="0" smtClean="0"/>
              <a:t>Subscription</a:t>
            </a:r>
          </a:p>
          <a:p>
            <a:r>
              <a:rPr lang="en-US" sz="2800" i="1" dirty="0" smtClean="0"/>
              <a:t>(Through a 3</a:t>
            </a:r>
            <a:r>
              <a:rPr lang="en-US" sz="2800" i="1" baseline="30000" dirty="0" smtClean="0"/>
              <a:t>rd</a:t>
            </a:r>
            <a:r>
              <a:rPr lang="en-US" sz="2800" i="1" dirty="0" smtClean="0"/>
              <a:t>-Party Provider)</a:t>
            </a:r>
          </a:p>
          <a:p>
            <a:endParaRPr lang="en-US" sz="3600" dirty="0"/>
          </a:p>
          <a:p>
            <a:r>
              <a:rPr lang="en-US" sz="3600" dirty="0"/>
              <a:t>24-Hour, 7-Days </a:t>
            </a:r>
            <a:r>
              <a:rPr lang="en-US" sz="4000" b="1" i="1" dirty="0" smtClean="0"/>
              <a:t>SDS Fax-on-Demand</a:t>
            </a:r>
          </a:p>
          <a:p>
            <a:endParaRPr lang="en-US" sz="3600" dirty="0"/>
          </a:p>
          <a:p>
            <a:r>
              <a:rPr lang="en-US" sz="3600" dirty="0"/>
              <a:t>Affordable,  </a:t>
            </a:r>
            <a:r>
              <a:rPr lang="en-US" sz="3600" dirty="0" smtClean="0"/>
              <a:t>Convenient Service</a:t>
            </a:r>
          </a:p>
          <a:p>
            <a:endParaRPr lang="en-US" sz="3600" dirty="0"/>
          </a:p>
          <a:p>
            <a:r>
              <a:rPr lang="en-US" sz="3600" dirty="0"/>
              <a:t>OSHA-Compliant, </a:t>
            </a:r>
            <a:r>
              <a:rPr lang="en-US" sz="3600" dirty="0" smtClean="0"/>
              <a:t>GHS-Compliant</a:t>
            </a:r>
          </a:p>
          <a:p>
            <a:endParaRPr lang="en-US" sz="3600" dirty="0"/>
          </a:p>
          <a:p>
            <a:r>
              <a:rPr lang="en-US" sz="3600" dirty="0" smtClean="0"/>
              <a:t>Member </a:t>
            </a:r>
            <a:r>
              <a:rPr lang="en-US" sz="3600" dirty="0"/>
              <a:t>Signup is Each December for Upcoming Calendar Year</a:t>
            </a:r>
          </a:p>
        </p:txBody>
      </p:sp>
    </p:spTree>
    <p:extLst>
      <p:ext uri="{BB962C8B-B14F-4D97-AF65-F5344CB8AC3E}">
        <p14:creationId xmlns:p14="http://schemas.microsoft.com/office/powerpoint/2010/main" val="3988673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839200" cy="6186309"/>
          </a:xfrm>
          <a:prstGeom prst="rect">
            <a:avLst/>
          </a:prstGeom>
        </p:spPr>
        <p:txBody>
          <a:bodyPr wrap="square">
            <a:spAutoFit/>
          </a:bodyPr>
          <a:lstStyle/>
          <a:p>
            <a:r>
              <a:rPr lang="en-US" sz="3600" dirty="0" smtClean="0"/>
              <a:t>Special Note 1:   Combustible Dusts</a:t>
            </a:r>
          </a:p>
          <a:p>
            <a:endParaRPr lang="en-US" sz="3600" dirty="0"/>
          </a:p>
          <a:p>
            <a:r>
              <a:rPr lang="en-US" sz="3600" dirty="0"/>
              <a:t>I</a:t>
            </a:r>
            <a:r>
              <a:rPr lang="en-US" sz="3600" dirty="0" smtClean="0"/>
              <a:t>mplications for Steel Shot</a:t>
            </a:r>
          </a:p>
          <a:p>
            <a:endParaRPr lang="en-US" sz="3600" dirty="0"/>
          </a:p>
          <a:p>
            <a:r>
              <a:rPr lang="en-US" sz="3600" dirty="0"/>
              <a:t>C</a:t>
            </a:r>
            <a:r>
              <a:rPr lang="en-US" sz="3600" dirty="0" smtClean="0"/>
              <a:t>ombustible </a:t>
            </a:r>
            <a:r>
              <a:rPr lang="en-US" sz="3600" dirty="0"/>
              <a:t>dust hazards must be addressed on </a:t>
            </a:r>
            <a:r>
              <a:rPr lang="en-US" sz="3600" dirty="0" smtClean="0"/>
              <a:t>GHS Labels </a:t>
            </a:r>
            <a:r>
              <a:rPr lang="en-US" sz="3600"/>
              <a:t>and </a:t>
            </a:r>
            <a:r>
              <a:rPr lang="en-US" sz="3600" smtClean="0"/>
              <a:t>SDS’s</a:t>
            </a:r>
            <a:r>
              <a:rPr lang="en-US" sz="3600" dirty="0"/>
              <a:t>. </a:t>
            </a:r>
            <a:endParaRPr lang="en-US" sz="3600" dirty="0" smtClean="0"/>
          </a:p>
          <a:p>
            <a:endParaRPr lang="en-US" sz="3600" dirty="0"/>
          </a:p>
          <a:p>
            <a:r>
              <a:rPr lang="en-US" sz="3600" dirty="0" smtClean="0"/>
              <a:t>Label </a:t>
            </a:r>
            <a:r>
              <a:rPr lang="en-US" sz="3600" dirty="0"/>
              <a:t>elements are provided for combustible dust </a:t>
            </a:r>
            <a:r>
              <a:rPr lang="en-US" sz="3600" dirty="0" smtClean="0"/>
              <a:t>and </a:t>
            </a:r>
            <a:r>
              <a:rPr lang="en-US" sz="3600" dirty="0"/>
              <a:t>include the signal word </a:t>
            </a:r>
            <a:r>
              <a:rPr lang="en-US" sz="3600" b="1" i="1" dirty="0" smtClean="0"/>
              <a:t>“Warning” </a:t>
            </a:r>
            <a:r>
              <a:rPr lang="en-US" sz="3600" dirty="0"/>
              <a:t>and the hazard statement </a:t>
            </a:r>
            <a:r>
              <a:rPr lang="en-US" sz="3600" b="1" i="1" dirty="0"/>
              <a:t>"May form combustible dust concentrations in the air</a:t>
            </a:r>
            <a:r>
              <a:rPr lang="en-US" sz="3600" b="1" i="1" dirty="0" smtClean="0"/>
              <a:t>".</a:t>
            </a:r>
            <a:endParaRPr lang="en-US" sz="3600" dirty="0"/>
          </a:p>
        </p:txBody>
      </p:sp>
    </p:spTree>
    <p:extLst>
      <p:ext uri="{BB962C8B-B14F-4D97-AF65-F5344CB8AC3E}">
        <p14:creationId xmlns:p14="http://schemas.microsoft.com/office/powerpoint/2010/main" val="167318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0" y="28575"/>
            <a:ext cx="8915400" cy="6740307"/>
          </a:xfrm>
          <a:prstGeom prst="rect">
            <a:avLst/>
          </a:prstGeom>
        </p:spPr>
        <p:txBody>
          <a:bodyPr wrap="square">
            <a:spAutoFit/>
          </a:bodyPr>
          <a:lstStyle/>
          <a:p>
            <a:r>
              <a:rPr lang="en-US" sz="3600" dirty="0" smtClean="0"/>
              <a:t>Special Note 2:    Written </a:t>
            </a:r>
            <a:r>
              <a:rPr lang="en-US" sz="3600" dirty="0" err="1" smtClean="0"/>
              <a:t>HazCom</a:t>
            </a:r>
            <a:r>
              <a:rPr lang="en-US" sz="3600" dirty="0" smtClean="0"/>
              <a:t> Plans</a:t>
            </a:r>
          </a:p>
          <a:p>
            <a:endParaRPr lang="en-US" sz="3600" dirty="0"/>
          </a:p>
          <a:p>
            <a:r>
              <a:rPr lang="en-US" sz="3600" dirty="0" smtClean="0"/>
              <a:t>OSHA regulations have required for many years a </a:t>
            </a:r>
            <a:r>
              <a:rPr lang="en-US" sz="3600" i="1" dirty="0" smtClean="0"/>
              <a:t>written</a:t>
            </a:r>
            <a:r>
              <a:rPr lang="en-US" sz="3600" dirty="0" smtClean="0"/>
              <a:t> Hazard </a:t>
            </a:r>
            <a:r>
              <a:rPr lang="en-US" sz="3600" dirty="0"/>
              <a:t>C</a:t>
            </a:r>
            <a:r>
              <a:rPr lang="en-US" sz="3600" dirty="0" smtClean="0"/>
              <a:t>ommunication </a:t>
            </a:r>
            <a:r>
              <a:rPr lang="en-US" sz="3600" dirty="0"/>
              <a:t>P</a:t>
            </a:r>
            <a:r>
              <a:rPr lang="en-US" sz="3600" dirty="0" smtClean="0"/>
              <a:t>lan.</a:t>
            </a:r>
          </a:p>
          <a:p>
            <a:endParaRPr lang="en-US" sz="3600" dirty="0"/>
          </a:p>
          <a:p>
            <a:r>
              <a:rPr lang="en-US" sz="3600" dirty="0" smtClean="0"/>
              <a:t>RIPA has provided members a template; an easy-to-use format to “fill in the blanks”.</a:t>
            </a:r>
          </a:p>
          <a:p>
            <a:endParaRPr lang="en-US" sz="3600" dirty="0" smtClean="0"/>
          </a:p>
          <a:p>
            <a:r>
              <a:rPr lang="en-US" sz="3600" dirty="0" smtClean="0"/>
              <a:t>That template will be updated to reflect the new GHS label and SDS rules.</a:t>
            </a:r>
          </a:p>
          <a:p>
            <a:endParaRPr lang="en-US" sz="3600" dirty="0"/>
          </a:p>
          <a:p>
            <a:r>
              <a:rPr lang="en-US" sz="3600" dirty="0" smtClean="0"/>
              <a:t>Updating is due June 1, 2016</a:t>
            </a:r>
            <a:endParaRPr lang="en-US" sz="3600" dirty="0"/>
          </a:p>
        </p:txBody>
      </p:sp>
    </p:spTree>
    <p:extLst>
      <p:ext uri="{BB962C8B-B14F-4D97-AF65-F5344CB8AC3E}">
        <p14:creationId xmlns:p14="http://schemas.microsoft.com/office/powerpoint/2010/main" val="1805917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25" y="179248"/>
            <a:ext cx="8763000" cy="6524863"/>
          </a:xfrm>
          <a:prstGeom prst="rect">
            <a:avLst/>
          </a:prstGeom>
          <a:ln w="28575">
            <a:solidFill>
              <a:srgbClr val="002060"/>
            </a:solidFill>
          </a:ln>
        </p:spPr>
        <p:txBody>
          <a:bodyPr wrap="square">
            <a:spAutoFit/>
          </a:bodyPr>
          <a:lstStyle/>
          <a:p>
            <a:pPr algn="ctr"/>
            <a:endParaRPr lang="en-US" sz="3600" dirty="0" smtClean="0"/>
          </a:p>
          <a:p>
            <a:pPr algn="ctr"/>
            <a:endParaRPr lang="en-US" sz="2800" dirty="0" smtClean="0"/>
          </a:p>
          <a:p>
            <a:pPr algn="ctr"/>
            <a:r>
              <a:rPr lang="en-US" sz="2800" dirty="0" smtClean="0"/>
              <a:t>Certificate </a:t>
            </a:r>
            <a:r>
              <a:rPr lang="en-US" sz="2800" dirty="0"/>
              <a:t>of Training</a:t>
            </a:r>
          </a:p>
          <a:p>
            <a:pPr algn="ctr"/>
            <a:r>
              <a:rPr lang="en-US" sz="2800" dirty="0"/>
              <a:t> </a:t>
            </a:r>
          </a:p>
          <a:p>
            <a:pPr algn="ctr"/>
            <a:r>
              <a:rPr lang="en-US" sz="2400" dirty="0"/>
              <a:t>OSHA  </a:t>
            </a:r>
            <a:r>
              <a:rPr lang="en-US" sz="2400" b="1" i="1" dirty="0"/>
              <a:t>“</a:t>
            </a:r>
            <a:r>
              <a:rPr lang="en-US" sz="2400" b="1" i="1" dirty="0" smtClean="0"/>
              <a:t>HAZCOM </a:t>
            </a:r>
            <a:r>
              <a:rPr lang="en-US" sz="2400" b="1" i="1" dirty="0"/>
              <a:t>2012”</a:t>
            </a:r>
          </a:p>
          <a:p>
            <a:pPr algn="ctr"/>
            <a:r>
              <a:rPr lang="en-US" sz="2400" dirty="0"/>
              <a:t>Globally Harmonized System  (GHS)</a:t>
            </a:r>
          </a:p>
          <a:p>
            <a:pPr algn="ctr"/>
            <a:r>
              <a:rPr lang="en-US" sz="2400" dirty="0"/>
              <a:t>Worker / Employee Training</a:t>
            </a:r>
          </a:p>
          <a:p>
            <a:pPr algn="ctr"/>
            <a:r>
              <a:rPr lang="en-US" sz="2400" dirty="0" smtClean="0"/>
              <a:t>Chemical </a:t>
            </a:r>
            <a:r>
              <a:rPr lang="en-US" sz="2400" dirty="0"/>
              <a:t>Labels and Safety Data Sheets (SDS)</a:t>
            </a:r>
          </a:p>
          <a:p>
            <a:pPr algn="ctr"/>
            <a:r>
              <a:rPr lang="en-US" sz="2800" dirty="0"/>
              <a:t> </a:t>
            </a:r>
          </a:p>
          <a:p>
            <a:r>
              <a:rPr lang="en-US" sz="2400" dirty="0"/>
              <a:t>Trainee’s Name: </a:t>
            </a:r>
            <a:r>
              <a:rPr lang="en-US" sz="2400" dirty="0" smtClean="0"/>
              <a:t>_________________   Training </a:t>
            </a:r>
            <a:r>
              <a:rPr lang="en-US" sz="2400" dirty="0"/>
              <a:t>Date: </a:t>
            </a:r>
            <a:r>
              <a:rPr lang="en-US" sz="2400" dirty="0" smtClean="0"/>
              <a:t>____________</a:t>
            </a:r>
            <a:endParaRPr lang="en-US" sz="2400" dirty="0"/>
          </a:p>
          <a:p>
            <a:r>
              <a:rPr lang="en-US" sz="2400" dirty="0"/>
              <a:t> </a:t>
            </a:r>
          </a:p>
          <a:p>
            <a:r>
              <a:rPr lang="en-US" sz="2400" dirty="0"/>
              <a:t>Employer: 	</a:t>
            </a:r>
            <a:r>
              <a:rPr lang="en-US" sz="2400" dirty="0" smtClean="0"/>
              <a:t>   __________________________________________</a:t>
            </a:r>
          </a:p>
          <a:p>
            <a:endParaRPr lang="en-US" sz="2400" dirty="0" smtClean="0"/>
          </a:p>
          <a:p>
            <a:r>
              <a:rPr lang="en-US" sz="2400" dirty="0" smtClean="0"/>
              <a:t>Training Location </a:t>
            </a:r>
            <a:r>
              <a:rPr lang="en-US" i="1" dirty="0" smtClean="0"/>
              <a:t>(address)  _______________________________________________</a:t>
            </a:r>
          </a:p>
          <a:p>
            <a:endParaRPr lang="en-US" i="1" dirty="0"/>
          </a:p>
          <a:p>
            <a:r>
              <a:rPr lang="en-US" i="1" dirty="0" smtClean="0"/>
              <a:t>                                                            _______________________________________________</a:t>
            </a:r>
          </a:p>
          <a:p>
            <a:endParaRPr lang="en-US"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006" y="380999"/>
            <a:ext cx="21097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057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562600"/>
          </a:xfrm>
        </p:spPr>
        <p:txBody>
          <a:bodyPr>
            <a:normAutofit fontScale="90000"/>
          </a:bodyPr>
          <a:lstStyle/>
          <a:p>
            <a:pPr algn="l"/>
            <a:r>
              <a:rPr lang="en-US" sz="4000" dirty="0" smtClean="0"/>
              <a:t>This is “one-time” training.    No periodic, refresher training is required.</a:t>
            </a:r>
            <a:br>
              <a:rPr lang="en-US" sz="4000" dirty="0" smtClean="0"/>
            </a:br>
            <a:r>
              <a:rPr lang="en-US" sz="4000" dirty="0"/>
              <a:t/>
            </a:r>
            <a:br>
              <a:rPr lang="en-US" sz="4000" dirty="0"/>
            </a:br>
            <a:r>
              <a:rPr lang="en-US" sz="4000" dirty="0" smtClean="0"/>
              <a:t>No test or training certificate is </a:t>
            </a:r>
            <a:r>
              <a:rPr lang="en-US" sz="4000" i="1" dirty="0" smtClean="0"/>
              <a:t>required</a:t>
            </a:r>
            <a:r>
              <a:rPr lang="en-US" sz="4000" dirty="0" smtClean="0"/>
              <a:t>.</a:t>
            </a:r>
            <a:r>
              <a:rPr lang="en-US" sz="4000" dirty="0"/>
              <a:t> </a:t>
            </a:r>
            <a:r>
              <a:rPr lang="en-US" sz="4000" dirty="0" smtClean="0"/>
              <a:t>  However, a </a:t>
            </a:r>
            <a:r>
              <a:rPr lang="en-US" sz="4000" i="1" dirty="0" smtClean="0"/>
              <a:t>“Certificate of Training”</a:t>
            </a:r>
            <a:r>
              <a:rPr lang="en-US" sz="4000" dirty="0" smtClean="0"/>
              <a:t> is provided here (last slide).  Should be placed in employees’ files.</a:t>
            </a:r>
            <a:br>
              <a:rPr lang="en-US" sz="4000" dirty="0" smtClean="0"/>
            </a:br>
            <a:r>
              <a:rPr lang="en-US" sz="4000" dirty="0"/>
              <a:t/>
            </a:r>
            <a:br>
              <a:rPr lang="en-US" sz="4000" dirty="0"/>
            </a:br>
            <a:r>
              <a:rPr lang="en-US" sz="4000" dirty="0" smtClean="0"/>
              <a:t>Make as many copies </a:t>
            </a:r>
            <a:r>
              <a:rPr lang="en-US" sz="4000" smtClean="0"/>
              <a:t>as needed </a:t>
            </a:r>
            <a:r>
              <a:rPr lang="en-US" sz="4000" dirty="0" smtClean="0"/>
              <a:t>for the number of trainees.</a:t>
            </a:r>
            <a:endParaRPr lang="en-US" sz="4000" dirty="0"/>
          </a:p>
        </p:txBody>
      </p:sp>
    </p:spTree>
    <p:extLst>
      <p:ext uri="{BB962C8B-B14F-4D97-AF65-F5344CB8AC3E}">
        <p14:creationId xmlns:p14="http://schemas.microsoft.com/office/powerpoint/2010/main" val="102400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a:bodyPr>
          <a:lstStyle/>
          <a:p>
            <a:r>
              <a:rPr lang="en-US" dirty="0" smtClean="0"/>
              <a:t>Training: Two Major Parts</a:t>
            </a:r>
            <a:br>
              <a:rPr lang="en-US" dirty="0" smtClean="0"/>
            </a:br>
            <a:r>
              <a:rPr lang="en-US" dirty="0" smtClean="0"/>
              <a:t/>
            </a:r>
            <a:br>
              <a:rPr lang="en-US" dirty="0" smtClean="0"/>
            </a:br>
            <a:r>
              <a:rPr lang="en-US" dirty="0" smtClean="0"/>
              <a:t>I. Hazard Labels on Chemical Containers</a:t>
            </a:r>
            <a:br>
              <a:rPr lang="en-US" dirty="0" smtClean="0"/>
            </a:br>
            <a:r>
              <a:rPr lang="en-US" dirty="0"/>
              <a:t/>
            </a:r>
            <a:br>
              <a:rPr lang="en-US" dirty="0"/>
            </a:br>
            <a:r>
              <a:rPr lang="en-US" dirty="0" smtClean="0"/>
              <a:t>II</a:t>
            </a:r>
            <a:r>
              <a:rPr lang="en-US" smtClean="0"/>
              <a:t>.  Safety </a:t>
            </a:r>
            <a:r>
              <a:rPr lang="en-US" dirty="0" smtClean="0"/>
              <a:t>Data Sheets (SDSs) </a:t>
            </a:r>
            <a:br>
              <a:rPr lang="en-US" dirty="0" smtClean="0"/>
            </a:br>
            <a:r>
              <a:rPr lang="en-US" sz="3200" i="1" dirty="0" smtClean="0"/>
              <a:t>formerly </a:t>
            </a:r>
            <a:r>
              <a:rPr lang="en-US" sz="3200" i="1" smtClean="0"/>
              <a:t>“Material </a:t>
            </a:r>
            <a:r>
              <a:rPr lang="en-US" sz="3200" i="1" dirty="0" smtClean="0"/>
              <a:t>Safety Data Sheets”</a:t>
            </a:r>
            <a:endParaRPr lang="en-US" i="1" dirty="0"/>
          </a:p>
        </p:txBody>
      </p:sp>
    </p:spTree>
    <p:extLst>
      <p:ext uri="{BB962C8B-B14F-4D97-AF65-F5344CB8AC3E}">
        <p14:creationId xmlns:p14="http://schemas.microsoft.com/office/powerpoint/2010/main" val="3500002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9050"/>
            <a:ext cx="9220200" cy="6324600"/>
          </a:xfrm>
        </p:spPr>
        <p:txBody>
          <a:bodyPr>
            <a:normAutofit/>
          </a:bodyPr>
          <a:lstStyle/>
          <a:p>
            <a:pPr algn="l"/>
            <a:r>
              <a:rPr lang="en-US" sz="3200" dirty="0"/>
              <a:t>Chemical manufacturers and importers are required to evaluate the hazards of the chemicals they produce or import, and prepare </a:t>
            </a:r>
            <a:r>
              <a:rPr lang="en-US" sz="3200" dirty="0" smtClean="0"/>
              <a:t>Labels </a:t>
            </a:r>
            <a:r>
              <a:rPr lang="en-US" sz="3200" dirty="0"/>
              <a:t>and </a:t>
            </a:r>
            <a:r>
              <a:rPr lang="en-US" sz="3200" dirty="0" smtClean="0"/>
              <a:t>Safety Data Sheets </a:t>
            </a:r>
            <a:r>
              <a:rPr lang="en-US" sz="3200" dirty="0"/>
              <a:t>to convey the hazard information to their </a:t>
            </a:r>
            <a:r>
              <a:rPr lang="en-US" sz="3200" dirty="0" smtClean="0"/>
              <a:t>downstream customers.</a:t>
            </a:r>
            <a:br>
              <a:rPr lang="en-US" sz="3200" dirty="0" smtClean="0"/>
            </a:br>
            <a:r>
              <a:rPr lang="en-US" sz="3200" dirty="0"/>
              <a:t/>
            </a:r>
            <a:br>
              <a:rPr lang="en-US" sz="3200" dirty="0"/>
            </a:br>
            <a:r>
              <a:rPr lang="en-US" sz="3200" dirty="0"/>
              <a:t>All employers with hazardous chemicals in their workplaces must have </a:t>
            </a:r>
            <a:r>
              <a:rPr lang="en-US" sz="3200" dirty="0" smtClean="0"/>
              <a:t>Labels </a:t>
            </a:r>
            <a:r>
              <a:rPr lang="en-US" sz="3200" dirty="0"/>
              <a:t>and </a:t>
            </a:r>
            <a:r>
              <a:rPr lang="en-US" sz="3200" dirty="0" smtClean="0"/>
              <a:t>Safety Data Sheets </a:t>
            </a:r>
            <a:r>
              <a:rPr lang="en-US" sz="3200" dirty="0"/>
              <a:t>for their exposed workers, and train them to handle the chemicals appropriately</a:t>
            </a:r>
            <a:r>
              <a:rPr lang="en-US" sz="3200" dirty="0" smtClean="0"/>
              <a:t>.</a:t>
            </a:r>
            <a:endParaRPr lang="en-US" sz="3200" dirty="0"/>
          </a:p>
        </p:txBody>
      </p:sp>
    </p:spTree>
    <p:extLst>
      <p:ext uri="{BB962C8B-B14F-4D97-AF65-F5344CB8AC3E}">
        <p14:creationId xmlns:p14="http://schemas.microsoft.com/office/powerpoint/2010/main" val="3184835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752600"/>
            <a:ext cx="8229600" cy="4800600"/>
          </a:xfrm>
        </p:spPr>
        <p:txBody>
          <a:bodyPr>
            <a:noAutofit/>
          </a:bodyPr>
          <a:lstStyle/>
          <a:p>
            <a:r>
              <a:rPr lang="en-US" sz="4000" dirty="0" smtClean="0"/>
              <a:t>June 1, 2015   </a:t>
            </a:r>
            <a:r>
              <a:rPr lang="en-US" sz="4000" i="1" dirty="0" smtClean="0"/>
              <a:t>(or Before)</a:t>
            </a:r>
            <a:br>
              <a:rPr lang="en-US" sz="4000" i="1" dirty="0" smtClean="0"/>
            </a:br>
            <a:r>
              <a:rPr lang="en-US" sz="4000" i="1" dirty="0" smtClean="0"/>
              <a:t/>
            </a:r>
            <a:br>
              <a:rPr lang="en-US" sz="4000" i="1" dirty="0" smtClean="0"/>
            </a:br>
            <a:r>
              <a:rPr lang="en-US" sz="4000" i="1" dirty="0"/>
              <a:t/>
            </a:r>
            <a:br>
              <a:rPr lang="en-US" sz="4000" i="1" dirty="0"/>
            </a:br>
            <a:r>
              <a:rPr lang="en-US" sz="4000" dirty="0" smtClean="0"/>
              <a:t>Labels: New GHS Standard Format</a:t>
            </a:r>
            <a:br>
              <a:rPr lang="en-US" sz="4000" dirty="0" smtClean="0"/>
            </a:br>
            <a:r>
              <a:rPr lang="en-US" sz="4000" i="1" dirty="0" smtClean="0"/>
              <a:t>and </a:t>
            </a:r>
            <a:br>
              <a:rPr lang="en-US" sz="4000" i="1" dirty="0" smtClean="0"/>
            </a:br>
            <a:r>
              <a:rPr lang="en-US" sz="4000" dirty="0" smtClean="0"/>
              <a:t>GHS Pictograms on Labels</a:t>
            </a:r>
            <a:endParaRPr lang="en-US" sz="4000" dirty="0"/>
          </a:p>
        </p:txBody>
      </p:sp>
      <p:sp>
        <p:nvSpPr>
          <p:cNvPr id="3" name="Rectangle 2"/>
          <p:cNvSpPr/>
          <p:nvPr/>
        </p:nvSpPr>
        <p:spPr>
          <a:xfrm>
            <a:off x="2451296" y="383322"/>
            <a:ext cx="3454792" cy="830997"/>
          </a:xfrm>
          <a:prstGeom prst="rect">
            <a:avLst/>
          </a:prstGeom>
          <a:ln w="38100">
            <a:solidFill>
              <a:srgbClr val="002060"/>
            </a:solidFill>
          </a:ln>
        </p:spPr>
        <p:txBody>
          <a:bodyPr wrap="none">
            <a:spAutoFit/>
          </a:bodyPr>
          <a:lstStyle/>
          <a:p>
            <a:pPr algn="ctr"/>
            <a:r>
              <a:rPr lang="en-US" sz="4800" dirty="0" smtClean="0"/>
              <a:t>    I.  Labels    </a:t>
            </a:r>
            <a:endParaRPr lang="en-US" sz="4800" dirty="0"/>
          </a:p>
        </p:txBody>
      </p:sp>
    </p:spTree>
    <p:extLst>
      <p:ext uri="{BB962C8B-B14F-4D97-AF65-F5344CB8AC3E}">
        <p14:creationId xmlns:p14="http://schemas.microsoft.com/office/powerpoint/2010/main" val="4179909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81200"/>
            <a:ext cx="7239000" cy="2123658"/>
          </a:xfrm>
          <a:prstGeom prst="rect">
            <a:avLst/>
          </a:prstGeom>
        </p:spPr>
        <p:txBody>
          <a:bodyPr wrap="square">
            <a:spAutoFit/>
          </a:bodyPr>
          <a:lstStyle/>
          <a:p>
            <a:pPr algn="ctr"/>
            <a:r>
              <a:rPr lang="en-US" sz="4400" dirty="0"/>
              <a:t>Hazard Labels Appear on </a:t>
            </a:r>
            <a:r>
              <a:rPr lang="en-US" sz="4400" dirty="0" smtClean="0"/>
              <a:t>Containers </a:t>
            </a:r>
            <a:r>
              <a:rPr lang="en-US" sz="4400" dirty="0"/>
              <a:t>Encountered in the Workplace</a:t>
            </a:r>
          </a:p>
        </p:txBody>
      </p:sp>
    </p:spTree>
    <p:extLst>
      <p:ext uri="{BB962C8B-B14F-4D97-AF65-F5344CB8AC3E}">
        <p14:creationId xmlns:p14="http://schemas.microsoft.com/office/powerpoint/2010/main" val="2473493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420226" cy="5410200"/>
          </a:xfrm>
        </p:spPr>
        <p:txBody>
          <a:bodyPr>
            <a:normAutofit fontScale="90000"/>
          </a:bodyPr>
          <a:lstStyle/>
          <a:p>
            <a:pPr algn="l"/>
            <a:r>
              <a:rPr lang="en-US" sz="3200" i="1" dirty="0" smtClean="0">
                <a:solidFill>
                  <a:srgbClr val="FF0000"/>
                </a:solidFill>
              </a:rPr>
              <a:t>A “GHS label” must Include:</a:t>
            </a:r>
            <a:r>
              <a:rPr lang="en-US" dirty="0" smtClean="0"/>
              <a:t/>
            </a:r>
            <a:br>
              <a:rPr lang="en-US" dirty="0" smtClean="0"/>
            </a:br>
            <a:r>
              <a:rPr lang="en-US" dirty="0" smtClean="0"/>
              <a:t/>
            </a:r>
            <a:br>
              <a:rPr lang="en-US" dirty="0" smtClean="0"/>
            </a:br>
            <a:r>
              <a:rPr lang="en-US" dirty="0" smtClean="0"/>
              <a:t>Product Identifier   </a:t>
            </a:r>
            <a:r>
              <a:rPr lang="en-US" sz="3600" i="1" dirty="0" smtClean="0">
                <a:solidFill>
                  <a:srgbClr val="FF0000"/>
                </a:solidFill>
              </a:rPr>
              <a:t>e.g., Chemical Name</a:t>
            </a:r>
            <a:r>
              <a:rPr lang="en-US" dirty="0" smtClean="0"/>
              <a:t/>
            </a:r>
            <a:br>
              <a:rPr lang="en-US" dirty="0" smtClean="0"/>
            </a:br>
            <a:r>
              <a:rPr lang="en-US" dirty="0" smtClean="0"/>
              <a:t>Signal Word  </a:t>
            </a:r>
            <a:r>
              <a:rPr lang="en-US" sz="3600" i="1" dirty="0" smtClean="0">
                <a:solidFill>
                  <a:srgbClr val="FF0000"/>
                </a:solidFill>
              </a:rPr>
              <a:t>“Danger”   or   “Warning”</a:t>
            </a:r>
            <a:r>
              <a:rPr lang="en-US" sz="3600" dirty="0" smtClean="0"/>
              <a:t/>
            </a:r>
            <a:br>
              <a:rPr lang="en-US" sz="3600" dirty="0" smtClean="0"/>
            </a:br>
            <a:r>
              <a:rPr lang="en-US" dirty="0" smtClean="0"/>
              <a:t>Pictograms  </a:t>
            </a:r>
            <a:r>
              <a:rPr lang="en-US" sz="3600" i="1" dirty="0" smtClean="0">
                <a:solidFill>
                  <a:srgbClr val="FF0000"/>
                </a:solidFill>
              </a:rPr>
              <a:t>see following slides</a:t>
            </a:r>
            <a:r>
              <a:rPr lang="en-US" dirty="0" smtClean="0"/>
              <a:t/>
            </a:r>
            <a:br>
              <a:rPr lang="en-US" dirty="0" smtClean="0"/>
            </a:br>
            <a:r>
              <a:rPr lang="en-US" dirty="0" smtClean="0"/>
              <a:t>Hazard Statement   </a:t>
            </a:r>
            <a:r>
              <a:rPr lang="en-US" sz="3600" i="1" dirty="0" smtClean="0">
                <a:solidFill>
                  <a:srgbClr val="FF0000"/>
                </a:solidFill>
              </a:rPr>
              <a:t>e.g., “Causes irritation….”</a:t>
            </a:r>
            <a:br>
              <a:rPr lang="en-US" sz="3600" i="1" dirty="0" smtClean="0">
                <a:solidFill>
                  <a:srgbClr val="FF0000"/>
                </a:solidFill>
              </a:rPr>
            </a:br>
            <a:r>
              <a:rPr lang="en-US" dirty="0" smtClean="0"/>
              <a:t>Precautionary Statement </a:t>
            </a:r>
            <a:r>
              <a:rPr lang="en-US" sz="3600" i="1" dirty="0" smtClean="0">
                <a:solidFill>
                  <a:srgbClr val="FF0000"/>
                </a:solidFill>
              </a:rPr>
              <a:t>“Keep away from….”</a:t>
            </a:r>
            <a:br>
              <a:rPr lang="en-US" sz="3600" i="1" dirty="0" smtClean="0">
                <a:solidFill>
                  <a:srgbClr val="FF0000"/>
                </a:solidFill>
              </a:rPr>
            </a:br>
            <a:r>
              <a:rPr lang="en-US" sz="3600" i="1" dirty="0">
                <a:solidFill>
                  <a:srgbClr val="FF0000"/>
                </a:solidFill>
              </a:rPr>
              <a:t> </a:t>
            </a:r>
            <a:r>
              <a:rPr lang="en-US" sz="3600" i="1" dirty="0" smtClean="0">
                <a:solidFill>
                  <a:srgbClr val="FF0000"/>
                </a:solidFill>
              </a:rPr>
              <a:t>                                                        “In case of exposure…”</a:t>
            </a:r>
            <a:r>
              <a:rPr lang="en-US" sz="3600" dirty="0" smtClean="0"/>
              <a:t/>
            </a:r>
            <a:br>
              <a:rPr lang="en-US" sz="3600" dirty="0" smtClean="0"/>
            </a:br>
            <a:r>
              <a:rPr lang="en-US" dirty="0" smtClean="0"/>
              <a:t>Supplier’s Name, Address, Phone#</a:t>
            </a:r>
            <a:endParaRPr lang="en-US" dirty="0"/>
          </a:p>
        </p:txBody>
      </p:sp>
    </p:spTree>
    <p:extLst>
      <p:ext uri="{BB962C8B-B14F-4D97-AF65-F5344CB8AC3E}">
        <p14:creationId xmlns:p14="http://schemas.microsoft.com/office/powerpoint/2010/main" val="4223785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4953000"/>
          </a:xfrm>
        </p:spPr>
        <p:txBody>
          <a:bodyPr>
            <a:normAutofit fontScale="90000"/>
          </a:bodyPr>
          <a:lstStyle/>
          <a:p>
            <a:r>
              <a:rPr lang="en-US" dirty="0" smtClean="0"/>
              <a:t>The Following Slides Include:</a:t>
            </a:r>
            <a:br>
              <a:rPr lang="en-US" dirty="0" smtClean="0"/>
            </a:br>
            <a:r>
              <a:rPr lang="en-US" dirty="0" smtClean="0"/>
              <a:t/>
            </a:r>
            <a:br>
              <a:rPr lang="en-US" dirty="0" smtClean="0"/>
            </a:br>
            <a:r>
              <a:rPr lang="en-US" dirty="0"/>
              <a:t/>
            </a:r>
            <a:br>
              <a:rPr lang="en-US" dirty="0"/>
            </a:br>
            <a:r>
              <a:rPr lang="en-US" b="1" dirty="0" smtClean="0"/>
              <a:t>The Pictogram's </a:t>
            </a:r>
            <a:r>
              <a:rPr lang="en-US" b="1" dirty="0" smtClean="0"/>
              <a:t>Name</a:t>
            </a:r>
            <a:br>
              <a:rPr lang="en-US" b="1" dirty="0" smtClean="0"/>
            </a:br>
            <a:r>
              <a:rPr lang="en-US" dirty="0" smtClean="0"/>
              <a:t/>
            </a:r>
            <a:br>
              <a:rPr lang="en-US" dirty="0" smtClean="0"/>
            </a:br>
            <a:r>
              <a:rPr lang="en-US" sz="3200" dirty="0" smtClean="0"/>
              <a:t>&amp;</a:t>
            </a:r>
            <a:br>
              <a:rPr lang="en-US" sz="3200" dirty="0" smtClean="0"/>
            </a:br>
            <a:r>
              <a:rPr lang="en-US" dirty="0"/>
              <a:t/>
            </a:r>
            <a:br>
              <a:rPr lang="en-US" dirty="0"/>
            </a:br>
            <a:r>
              <a:rPr lang="en-US" sz="3100" dirty="0" smtClean="0"/>
              <a:t>The Chemical’s </a:t>
            </a:r>
            <a:r>
              <a:rPr lang="en-US" dirty="0" smtClean="0"/>
              <a:t>Hazard </a:t>
            </a:r>
            <a:r>
              <a:rPr lang="en-US" dirty="0" smtClean="0"/>
              <a:t>Classifications</a:t>
            </a:r>
            <a:endParaRPr lang="en-US" dirty="0"/>
          </a:p>
        </p:txBody>
      </p:sp>
    </p:spTree>
    <p:extLst>
      <p:ext uri="{BB962C8B-B14F-4D97-AF65-F5344CB8AC3E}">
        <p14:creationId xmlns:p14="http://schemas.microsoft.com/office/powerpoint/2010/main" val="31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TotalTime>
  <Words>417</Words>
  <Application>Microsoft Office PowerPoint</Application>
  <PresentationFormat>On-screen Show (4:3)</PresentationFormat>
  <Paragraphs>97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HAZCOM  2012  Worker Training </vt:lpstr>
      <vt:lpstr>Occupational Safety and Health Administration – OSHA  “HAZCOM  2012”: new OSHA rules to conform with the…   Globally Harmonized System – GHS  Worker Training Due December 1, 2013</vt:lpstr>
      <vt:lpstr>This is “one-time” training.    No periodic, refresher training is required.  No test or training certificate is required.   However, a “Certificate of Training” is provided here (last slide).  Should be placed in employees’ files.  Make as many copies as needed for the number of trainees.</vt:lpstr>
      <vt:lpstr>Training: Two Major Parts  I. Hazard Labels on Chemical Containers  II.  Safety Data Sheets (SDSs)  formerly “Material Safety Data Sheets”</vt:lpstr>
      <vt:lpstr>Chemical manufacturers and importers are required to evaluate the hazards of the chemicals they produce or import, and prepare Labels and Safety Data Sheets to convey the hazard information to their downstream customers.  All employers with hazardous chemicals in their workplaces must have Labels and Safety Data Sheets for their exposed workers, and train them to handle the chemicals appropriately.</vt:lpstr>
      <vt:lpstr>June 1, 2015   (or Before)   Labels: New GHS Standard Format and  GHS Pictograms on Labels</vt:lpstr>
      <vt:lpstr>PowerPoint Presentation</vt:lpstr>
      <vt:lpstr>A “GHS label” must Include:  Product Identifier   e.g., Chemical Name Signal Word  “Danger”   or   “Warning” Pictograms  see following slides Hazard Statement   e.g., “Causes irritation….” Precautionary Statement “Keep away from….”                                                          “In case of exposure…” Supplier’s Name, Address, Phone#</vt:lpstr>
      <vt:lpstr>The Following Slides Include:   The Pictogram's Name  &amp;  The Chemical’s Hazard Classifications</vt:lpstr>
      <vt:lpstr>Flame</vt:lpstr>
      <vt:lpstr>Flame Over Circle</vt:lpstr>
      <vt:lpstr>Exploding Bomb</vt:lpstr>
      <vt:lpstr>Skull and Crossbones</vt:lpstr>
      <vt:lpstr>Corrosion</vt:lpstr>
      <vt:lpstr>Gas Cylinder</vt:lpstr>
      <vt:lpstr>Health Hazard</vt:lpstr>
      <vt:lpstr>Exclamation Mark</vt:lpstr>
      <vt:lpstr>Environment (It is optional to apply this label)</vt:lpstr>
      <vt:lpstr>PowerPoint Presentation</vt:lpstr>
      <vt:lpstr>II.  Safety Data Sheets</vt:lpstr>
      <vt:lpstr>June 1, 2015  (or before)  A new, uniform 16-section format  All SDS’s must follow this format</vt:lpstr>
      <vt:lpstr>  SDS Sections  1. Identification 2. Hazard(s) identification 3. Composition/information on ingredients 4. First-aid measures 5. Fire-fighting measures 6. Accidental release measures 7. Handling and storage 8. Exposure controls/personal protection 9. Physical and chemical properties 10. Stability and reactivity 11. Toxicological information 12. Ecological information (non-mandatory) 13. Disposal considerations (non-mandatory) 14. Transport information (non-mandatory) 15. Regulatory information (non-mandatory) 16. Other information </vt:lpstr>
      <vt:lpstr> It is important that employees understand that information on a label does relate to information on the SDS.  For instance, the Signal Word (“Danger” or “Warning”), as well as the Hazard Statement on a label are found in Section 2 of an SDS:  Hazard Identification. </vt:lpstr>
      <vt:lpstr>Chemical companies and importers will have to re-format their SDS’s.  Many have already begun this work.</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CPettit</dc:creator>
  <cp:lastModifiedBy>CPettit</cp:lastModifiedBy>
  <cp:revision>80</cp:revision>
  <cp:lastPrinted>2013-10-23T21:12:57Z</cp:lastPrinted>
  <dcterms:created xsi:type="dcterms:W3CDTF">2013-09-30T14:14:33Z</dcterms:created>
  <dcterms:modified xsi:type="dcterms:W3CDTF">2013-10-30T13:51:21Z</dcterms:modified>
</cp:coreProperties>
</file>