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60" r:id="rId7"/>
    <p:sldId id="262" r:id="rId8"/>
    <p:sldId id="261" r:id="rId9"/>
    <p:sldId id="305" r:id="rId10"/>
    <p:sldId id="263" r:id="rId11"/>
    <p:sldId id="265" r:id="rId12"/>
    <p:sldId id="267" r:id="rId13"/>
    <p:sldId id="266" r:id="rId14"/>
    <p:sldId id="269" r:id="rId15"/>
    <p:sldId id="306" r:id="rId16"/>
    <p:sldId id="270" r:id="rId17"/>
    <p:sldId id="272" r:id="rId18"/>
    <p:sldId id="273" r:id="rId19"/>
    <p:sldId id="274" r:id="rId20"/>
    <p:sldId id="283" r:id="rId21"/>
    <p:sldId id="275" r:id="rId22"/>
    <p:sldId id="276" r:id="rId23"/>
    <p:sldId id="277" r:id="rId24"/>
    <p:sldId id="282" r:id="rId25"/>
    <p:sldId id="278" r:id="rId26"/>
    <p:sldId id="307" r:id="rId27"/>
    <p:sldId id="308" r:id="rId28"/>
    <p:sldId id="280" r:id="rId29"/>
    <p:sldId id="287" r:id="rId30"/>
    <p:sldId id="294" r:id="rId31"/>
    <p:sldId id="286" r:id="rId32"/>
    <p:sldId id="284" r:id="rId33"/>
    <p:sldId id="288" r:id="rId34"/>
    <p:sldId id="296" r:id="rId35"/>
    <p:sldId id="289" r:id="rId36"/>
    <p:sldId id="290" r:id="rId37"/>
    <p:sldId id="291" r:id="rId38"/>
    <p:sldId id="292" r:id="rId39"/>
    <p:sldId id="295" r:id="rId40"/>
    <p:sldId id="298" r:id="rId41"/>
    <p:sldId id="297" r:id="rId42"/>
    <p:sldId id="299" r:id="rId43"/>
    <p:sldId id="300" r:id="rId44"/>
    <p:sldId id="301" r:id="rId45"/>
    <p:sldId id="302" r:id="rId46"/>
    <p:sldId id="303" r:id="rId47"/>
    <p:sldId id="304" r:id="rId48"/>
    <p:sldId id="309" r:id="rId49"/>
    <p:sldId id="310" r:id="rId50"/>
    <p:sldId id="312" r:id="rId51"/>
    <p:sldId id="31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3" d="100"/>
          <a:sy n="63" d="100"/>
        </p:scale>
        <p:origin x="80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_rels/data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BDD19-04FA-405B-BE5B-2C3D0D6489F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3F0EA346-B33D-483F-B2EA-5E42B95D8688}">
      <dgm:prSet/>
      <dgm:spPr/>
      <dgm:t>
        <a:bodyPr/>
        <a:lstStyle/>
        <a:p>
          <a:r>
            <a:rPr lang="en-US"/>
            <a:t>Each load of incoming IBCs should be accompanied by a signed empty container certificate</a:t>
          </a:r>
        </a:p>
      </dgm:t>
    </dgm:pt>
    <dgm:pt modelId="{C07FD4BE-78D5-46DD-884D-87923FD122E5}" type="parTrans" cxnId="{CE301F62-11F4-4E9E-BCC2-1431F9B1B2FA}">
      <dgm:prSet/>
      <dgm:spPr/>
      <dgm:t>
        <a:bodyPr/>
        <a:lstStyle/>
        <a:p>
          <a:endParaRPr lang="en-US"/>
        </a:p>
      </dgm:t>
    </dgm:pt>
    <dgm:pt modelId="{D2969323-C071-4648-9390-6303D437D924}" type="sibTrans" cxnId="{CE301F62-11F4-4E9E-BCC2-1431F9B1B2FA}">
      <dgm:prSet phldrT="01"/>
      <dgm:spPr/>
      <dgm:t>
        <a:bodyPr/>
        <a:lstStyle/>
        <a:p>
          <a:r>
            <a:rPr lang="en-US"/>
            <a:t>01</a:t>
          </a:r>
        </a:p>
      </dgm:t>
    </dgm:pt>
    <dgm:pt modelId="{F8D51A05-A826-44A9-9659-F472725DE5C2}">
      <dgm:prSet/>
      <dgm:spPr/>
      <dgm:t>
        <a:bodyPr/>
        <a:lstStyle/>
        <a:p>
          <a:r>
            <a:rPr lang="en-US"/>
            <a:t>Each unloaded IBC should be visually inspected to determine if it is empty</a:t>
          </a:r>
        </a:p>
      </dgm:t>
    </dgm:pt>
    <dgm:pt modelId="{4E810A37-3641-439B-8FED-263157FBBB79}" type="parTrans" cxnId="{D58C72C4-1A0B-444E-96AE-6043548854E3}">
      <dgm:prSet/>
      <dgm:spPr/>
      <dgm:t>
        <a:bodyPr/>
        <a:lstStyle/>
        <a:p>
          <a:endParaRPr lang="en-US"/>
        </a:p>
      </dgm:t>
    </dgm:pt>
    <dgm:pt modelId="{BC79228C-8227-4FBB-8B36-CB806A61DB16}" type="sibTrans" cxnId="{D58C72C4-1A0B-444E-96AE-6043548854E3}">
      <dgm:prSet phldrT="02"/>
      <dgm:spPr/>
      <dgm:t>
        <a:bodyPr/>
        <a:lstStyle/>
        <a:p>
          <a:r>
            <a:rPr lang="en-US"/>
            <a:t>02</a:t>
          </a:r>
        </a:p>
      </dgm:t>
    </dgm:pt>
    <dgm:pt modelId="{5CCDF961-D53F-4C65-A7C8-250B1F57A4BA}">
      <dgm:prSet/>
      <dgm:spPr/>
      <dgm:t>
        <a:bodyPr/>
        <a:lstStyle/>
        <a:p>
          <a:r>
            <a:rPr lang="en-US" dirty="0"/>
            <a:t>If an IBC is not RCRA-empty, a  “rejected” label should be applied in a visible location</a:t>
          </a:r>
        </a:p>
      </dgm:t>
    </dgm:pt>
    <dgm:pt modelId="{C482264C-02FC-4E41-BF78-A06099B6FE7E}" type="parTrans" cxnId="{EA05C6EC-6B9D-4E9A-B542-A395E4D53044}">
      <dgm:prSet/>
      <dgm:spPr/>
      <dgm:t>
        <a:bodyPr/>
        <a:lstStyle/>
        <a:p>
          <a:endParaRPr lang="en-US"/>
        </a:p>
      </dgm:t>
    </dgm:pt>
    <dgm:pt modelId="{4C323D2B-0FFA-449E-A34E-60EB4997DF85}" type="sibTrans" cxnId="{EA05C6EC-6B9D-4E9A-B542-A395E4D53044}">
      <dgm:prSet phldrT="03"/>
      <dgm:spPr/>
      <dgm:t>
        <a:bodyPr/>
        <a:lstStyle/>
        <a:p>
          <a:r>
            <a:rPr lang="en-US"/>
            <a:t>03</a:t>
          </a:r>
        </a:p>
      </dgm:t>
    </dgm:pt>
    <dgm:pt modelId="{D7AC8B6F-0173-4B0B-95D2-815A21C60E4E}">
      <dgm:prSet/>
      <dgm:spPr/>
      <dgm:t>
        <a:bodyPr/>
        <a:lstStyle/>
        <a:p>
          <a:r>
            <a:rPr lang="en-US"/>
            <a:t>Non-empty containers should be placed in a designated holding area, which is regularly inspected</a:t>
          </a:r>
        </a:p>
      </dgm:t>
    </dgm:pt>
    <dgm:pt modelId="{59F46E52-F2CE-4F00-95D1-3722B8CA646A}" type="parTrans" cxnId="{56875AD9-9C14-4ECB-80E8-B1A55CC1AE9A}">
      <dgm:prSet/>
      <dgm:spPr/>
      <dgm:t>
        <a:bodyPr/>
        <a:lstStyle/>
        <a:p>
          <a:endParaRPr lang="en-US"/>
        </a:p>
      </dgm:t>
    </dgm:pt>
    <dgm:pt modelId="{B852B7F6-8ABF-420F-8A28-617D97738528}" type="sibTrans" cxnId="{56875AD9-9C14-4ECB-80E8-B1A55CC1AE9A}">
      <dgm:prSet phldrT="04"/>
      <dgm:spPr/>
      <dgm:t>
        <a:bodyPr/>
        <a:lstStyle/>
        <a:p>
          <a:endParaRPr lang="en-US"/>
        </a:p>
      </dgm:t>
    </dgm:pt>
    <dgm:pt modelId="{F1F7DBED-4021-4DA8-9DA4-3345482D6AC8}" type="pres">
      <dgm:prSet presAssocID="{2FABDD19-04FA-405B-BE5B-2C3D0D6489F9}" presName="outerComposite" presStyleCnt="0">
        <dgm:presLayoutVars>
          <dgm:chMax val="5"/>
          <dgm:dir/>
          <dgm:resizeHandles val="exact"/>
        </dgm:presLayoutVars>
      </dgm:prSet>
      <dgm:spPr/>
    </dgm:pt>
    <dgm:pt modelId="{2E13075E-68F5-40C2-9070-D35F0791C7DF}" type="pres">
      <dgm:prSet presAssocID="{2FABDD19-04FA-405B-BE5B-2C3D0D6489F9}" presName="dummyMaxCanvas" presStyleCnt="0">
        <dgm:presLayoutVars/>
      </dgm:prSet>
      <dgm:spPr/>
    </dgm:pt>
    <dgm:pt modelId="{1764CE1D-4FEF-464C-82CC-A060761C4D76}" type="pres">
      <dgm:prSet presAssocID="{2FABDD19-04FA-405B-BE5B-2C3D0D6489F9}" presName="FourNodes_1" presStyleLbl="node1" presStyleIdx="0" presStyleCnt="4">
        <dgm:presLayoutVars>
          <dgm:bulletEnabled val="1"/>
        </dgm:presLayoutVars>
      </dgm:prSet>
      <dgm:spPr/>
    </dgm:pt>
    <dgm:pt modelId="{A7DBD7A1-8962-47EA-8798-1EC1DA9DBF42}" type="pres">
      <dgm:prSet presAssocID="{2FABDD19-04FA-405B-BE5B-2C3D0D6489F9}" presName="FourNodes_2" presStyleLbl="node1" presStyleIdx="1" presStyleCnt="4">
        <dgm:presLayoutVars>
          <dgm:bulletEnabled val="1"/>
        </dgm:presLayoutVars>
      </dgm:prSet>
      <dgm:spPr/>
    </dgm:pt>
    <dgm:pt modelId="{7E633C59-5A6D-490D-9B12-2986566F180A}" type="pres">
      <dgm:prSet presAssocID="{2FABDD19-04FA-405B-BE5B-2C3D0D6489F9}" presName="FourNodes_3" presStyleLbl="node1" presStyleIdx="2" presStyleCnt="4" custScaleX="106346">
        <dgm:presLayoutVars>
          <dgm:bulletEnabled val="1"/>
        </dgm:presLayoutVars>
      </dgm:prSet>
      <dgm:spPr/>
    </dgm:pt>
    <dgm:pt modelId="{19D5C347-EEF9-4B29-B48E-704F30BCB068}" type="pres">
      <dgm:prSet presAssocID="{2FABDD19-04FA-405B-BE5B-2C3D0D6489F9}" presName="FourNodes_4" presStyleLbl="node1" presStyleIdx="3" presStyleCnt="4">
        <dgm:presLayoutVars>
          <dgm:bulletEnabled val="1"/>
        </dgm:presLayoutVars>
      </dgm:prSet>
      <dgm:spPr/>
    </dgm:pt>
    <dgm:pt modelId="{3FB13A88-A5A6-4D4D-88A0-6094DE4E4E8E}" type="pres">
      <dgm:prSet presAssocID="{2FABDD19-04FA-405B-BE5B-2C3D0D6489F9}" presName="FourConn_1-2" presStyleLbl="fgAccFollowNode1" presStyleIdx="0" presStyleCnt="3">
        <dgm:presLayoutVars>
          <dgm:bulletEnabled val="1"/>
        </dgm:presLayoutVars>
      </dgm:prSet>
      <dgm:spPr/>
    </dgm:pt>
    <dgm:pt modelId="{41B265A4-789D-4EE6-97C9-5D682EB2F15A}" type="pres">
      <dgm:prSet presAssocID="{2FABDD19-04FA-405B-BE5B-2C3D0D6489F9}" presName="FourConn_2-3" presStyleLbl="fgAccFollowNode1" presStyleIdx="1" presStyleCnt="3">
        <dgm:presLayoutVars>
          <dgm:bulletEnabled val="1"/>
        </dgm:presLayoutVars>
      </dgm:prSet>
      <dgm:spPr/>
    </dgm:pt>
    <dgm:pt modelId="{36C0F630-60B7-46D3-87E8-0D02C3A9AFE6}" type="pres">
      <dgm:prSet presAssocID="{2FABDD19-04FA-405B-BE5B-2C3D0D6489F9}" presName="FourConn_3-4" presStyleLbl="fgAccFollowNode1" presStyleIdx="2" presStyleCnt="3">
        <dgm:presLayoutVars>
          <dgm:bulletEnabled val="1"/>
        </dgm:presLayoutVars>
      </dgm:prSet>
      <dgm:spPr/>
    </dgm:pt>
    <dgm:pt modelId="{E5D27635-44EF-430C-AF3C-438E5B5CBB77}" type="pres">
      <dgm:prSet presAssocID="{2FABDD19-04FA-405B-BE5B-2C3D0D6489F9}" presName="FourNodes_1_text" presStyleLbl="node1" presStyleIdx="3" presStyleCnt="4">
        <dgm:presLayoutVars>
          <dgm:bulletEnabled val="1"/>
        </dgm:presLayoutVars>
      </dgm:prSet>
      <dgm:spPr/>
    </dgm:pt>
    <dgm:pt modelId="{E23B60E6-AAC5-4365-8406-3CC02280E049}" type="pres">
      <dgm:prSet presAssocID="{2FABDD19-04FA-405B-BE5B-2C3D0D6489F9}" presName="FourNodes_2_text" presStyleLbl="node1" presStyleIdx="3" presStyleCnt="4">
        <dgm:presLayoutVars>
          <dgm:bulletEnabled val="1"/>
        </dgm:presLayoutVars>
      </dgm:prSet>
      <dgm:spPr/>
    </dgm:pt>
    <dgm:pt modelId="{870970BE-201B-4A30-9AD8-7803334FA793}" type="pres">
      <dgm:prSet presAssocID="{2FABDD19-04FA-405B-BE5B-2C3D0D6489F9}" presName="FourNodes_3_text" presStyleLbl="node1" presStyleIdx="3" presStyleCnt="4">
        <dgm:presLayoutVars>
          <dgm:bulletEnabled val="1"/>
        </dgm:presLayoutVars>
      </dgm:prSet>
      <dgm:spPr/>
    </dgm:pt>
    <dgm:pt modelId="{9C7F9615-3065-47FE-8CDD-69904A4EF8EA}" type="pres">
      <dgm:prSet presAssocID="{2FABDD19-04FA-405B-BE5B-2C3D0D6489F9}" presName="FourNodes_4_text" presStyleLbl="node1" presStyleIdx="3" presStyleCnt="4">
        <dgm:presLayoutVars>
          <dgm:bulletEnabled val="1"/>
        </dgm:presLayoutVars>
      </dgm:prSet>
      <dgm:spPr/>
    </dgm:pt>
  </dgm:ptLst>
  <dgm:cxnLst>
    <dgm:cxn modelId="{B1ACEC2A-61F0-41CC-BFFF-CC210D37DF86}" type="presOf" srcId="{4C323D2B-0FFA-449E-A34E-60EB4997DF85}" destId="{36C0F630-60B7-46D3-87E8-0D02C3A9AFE6}" srcOrd="0" destOrd="0" presId="urn:microsoft.com/office/officeart/2005/8/layout/vProcess5"/>
    <dgm:cxn modelId="{07BDF331-860A-47B9-86DA-BD0BE07E1CAD}" type="presOf" srcId="{D7AC8B6F-0173-4B0B-95D2-815A21C60E4E}" destId="{9C7F9615-3065-47FE-8CDD-69904A4EF8EA}" srcOrd="1" destOrd="0" presId="urn:microsoft.com/office/officeart/2005/8/layout/vProcess5"/>
    <dgm:cxn modelId="{CE301F62-11F4-4E9E-BCC2-1431F9B1B2FA}" srcId="{2FABDD19-04FA-405B-BE5B-2C3D0D6489F9}" destId="{3F0EA346-B33D-483F-B2EA-5E42B95D8688}" srcOrd="0" destOrd="0" parTransId="{C07FD4BE-78D5-46DD-884D-87923FD122E5}" sibTransId="{D2969323-C071-4648-9390-6303D437D924}"/>
    <dgm:cxn modelId="{A2196145-0FCE-4D5E-9D63-5B6B914E6418}" type="presOf" srcId="{3F0EA346-B33D-483F-B2EA-5E42B95D8688}" destId="{1764CE1D-4FEF-464C-82CC-A060761C4D76}" srcOrd="0" destOrd="0" presId="urn:microsoft.com/office/officeart/2005/8/layout/vProcess5"/>
    <dgm:cxn modelId="{A57F7F81-10EC-4757-9B22-44C32152B56D}" type="presOf" srcId="{2FABDD19-04FA-405B-BE5B-2C3D0D6489F9}" destId="{F1F7DBED-4021-4DA8-9DA4-3345482D6AC8}" srcOrd="0" destOrd="0" presId="urn:microsoft.com/office/officeart/2005/8/layout/vProcess5"/>
    <dgm:cxn modelId="{3987F4A4-A6D8-4C7C-B475-BC65916BD705}" type="presOf" srcId="{5CCDF961-D53F-4C65-A7C8-250B1F57A4BA}" destId="{870970BE-201B-4A30-9AD8-7803334FA793}" srcOrd="1" destOrd="0" presId="urn:microsoft.com/office/officeart/2005/8/layout/vProcess5"/>
    <dgm:cxn modelId="{A9A301BA-2E97-460D-8D1F-BD97E94B9824}" type="presOf" srcId="{BC79228C-8227-4FBB-8B36-CB806A61DB16}" destId="{41B265A4-789D-4EE6-97C9-5D682EB2F15A}" srcOrd="0" destOrd="0" presId="urn:microsoft.com/office/officeart/2005/8/layout/vProcess5"/>
    <dgm:cxn modelId="{3317B6C0-7EB5-4219-B09A-7C0ACCC15C62}" type="presOf" srcId="{D7AC8B6F-0173-4B0B-95D2-815A21C60E4E}" destId="{19D5C347-EEF9-4B29-B48E-704F30BCB068}" srcOrd="0" destOrd="0" presId="urn:microsoft.com/office/officeart/2005/8/layout/vProcess5"/>
    <dgm:cxn modelId="{D58C72C4-1A0B-444E-96AE-6043548854E3}" srcId="{2FABDD19-04FA-405B-BE5B-2C3D0D6489F9}" destId="{F8D51A05-A826-44A9-9659-F472725DE5C2}" srcOrd="1" destOrd="0" parTransId="{4E810A37-3641-439B-8FED-263157FBBB79}" sibTransId="{BC79228C-8227-4FBB-8B36-CB806A61DB16}"/>
    <dgm:cxn modelId="{3BA75ECB-140D-42D8-BD82-5205815A260C}" type="presOf" srcId="{3F0EA346-B33D-483F-B2EA-5E42B95D8688}" destId="{E5D27635-44EF-430C-AF3C-438E5B5CBB77}" srcOrd="1" destOrd="0" presId="urn:microsoft.com/office/officeart/2005/8/layout/vProcess5"/>
    <dgm:cxn modelId="{56875AD9-9C14-4ECB-80E8-B1A55CC1AE9A}" srcId="{2FABDD19-04FA-405B-BE5B-2C3D0D6489F9}" destId="{D7AC8B6F-0173-4B0B-95D2-815A21C60E4E}" srcOrd="3" destOrd="0" parTransId="{59F46E52-F2CE-4F00-95D1-3722B8CA646A}" sibTransId="{B852B7F6-8ABF-420F-8A28-617D97738528}"/>
    <dgm:cxn modelId="{67D7E8DC-5166-4A4D-8F56-AE0D3A8DB4B5}" type="presOf" srcId="{F8D51A05-A826-44A9-9659-F472725DE5C2}" destId="{E23B60E6-AAC5-4365-8406-3CC02280E049}" srcOrd="1" destOrd="0" presId="urn:microsoft.com/office/officeart/2005/8/layout/vProcess5"/>
    <dgm:cxn modelId="{DCA97DDE-6A35-4170-B0E6-DEB262C6C55F}" type="presOf" srcId="{5CCDF961-D53F-4C65-A7C8-250B1F57A4BA}" destId="{7E633C59-5A6D-490D-9B12-2986566F180A}" srcOrd="0" destOrd="0" presId="urn:microsoft.com/office/officeart/2005/8/layout/vProcess5"/>
    <dgm:cxn modelId="{EA05C6EC-6B9D-4E9A-B542-A395E4D53044}" srcId="{2FABDD19-04FA-405B-BE5B-2C3D0D6489F9}" destId="{5CCDF961-D53F-4C65-A7C8-250B1F57A4BA}" srcOrd="2" destOrd="0" parTransId="{C482264C-02FC-4E41-BF78-A06099B6FE7E}" sibTransId="{4C323D2B-0FFA-449E-A34E-60EB4997DF85}"/>
    <dgm:cxn modelId="{C707ECF5-405D-4A69-AADC-241630F25E3A}" type="presOf" srcId="{D2969323-C071-4648-9390-6303D437D924}" destId="{3FB13A88-A5A6-4D4D-88A0-6094DE4E4E8E}" srcOrd="0" destOrd="0" presId="urn:microsoft.com/office/officeart/2005/8/layout/vProcess5"/>
    <dgm:cxn modelId="{698662F6-0CE7-45A2-944B-40C3827F449F}" type="presOf" srcId="{F8D51A05-A826-44A9-9659-F472725DE5C2}" destId="{A7DBD7A1-8962-47EA-8798-1EC1DA9DBF42}" srcOrd="0" destOrd="0" presId="urn:microsoft.com/office/officeart/2005/8/layout/vProcess5"/>
    <dgm:cxn modelId="{BE0F54E1-F89A-4780-8240-A7DC540CFE98}" type="presParOf" srcId="{F1F7DBED-4021-4DA8-9DA4-3345482D6AC8}" destId="{2E13075E-68F5-40C2-9070-D35F0791C7DF}" srcOrd="0" destOrd="0" presId="urn:microsoft.com/office/officeart/2005/8/layout/vProcess5"/>
    <dgm:cxn modelId="{39A21680-A019-40EB-A9EF-73E1AC2C2D72}" type="presParOf" srcId="{F1F7DBED-4021-4DA8-9DA4-3345482D6AC8}" destId="{1764CE1D-4FEF-464C-82CC-A060761C4D76}" srcOrd="1" destOrd="0" presId="urn:microsoft.com/office/officeart/2005/8/layout/vProcess5"/>
    <dgm:cxn modelId="{26FEB4DE-4726-4317-ACCF-2DA7E7A9AFBA}" type="presParOf" srcId="{F1F7DBED-4021-4DA8-9DA4-3345482D6AC8}" destId="{A7DBD7A1-8962-47EA-8798-1EC1DA9DBF42}" srcOrd="2" destOrd="0" presId="urn:microsoft.com/office/officeart/2005/8/layout/vProcess5"/>
    <dgm:cxn modelId="{ACEB9F24-5BB9-4C5A-A882-965B9F6262DE}" type="presParOf" srcId="{F1F7DBED-4021-4DA8-9DA4-3345482D6AC8}" destId="{7E633C59-5A6D-490D-9B12-2986566F180A}" srcOrd="3" destOrd="0" presId="urn:microsoft.com/office/officeart/2005/8/layout/vProcess5"/>
    <dgm:cxn modelId="{15070732-8CBE-42DC-9316-FB384689F454}" type="presParOf" srcId="{F1F7DBED-4021-4DA8-9DA4-3345482D6AC8}" destId="{19D5C347-EEF9-4B29-B48E-704F30BCB068}" srcOrd="4" destOrd="0" presId="urn:microsoft.com/office/officeart/2005/8/layout/vProcess5"/>
    <dgm:cxn modelId="{C0721C31-B233-4AF8-85FA-417C3936B9BE}" type="presParOf" srcId="{F1F7DBED-4021-4DA8-9DA4-3345482D6AC8}" destId="{3FB13A88-A5A6-4D4D-88A0-6094DE4E4E8E}" srcOrd="5" destOrd="0" presId="urn:microsoft.com/office/officeart/2005/8/layout/vProcess5"/>
    <dgm:cxn modelId="{58D72C7D-5F90-4598-AA82-BF4B535FDD95}" type="presParOf" srcId="{F1F7DBED-4021-4DA8-9DA4-3345482D6AC8}" destId="{41B265A4-789D-4EE6-97C9-5D682EB2F15A}" srcOrd="6" destOrd="0" presId="urn:microsoft.com/office/officeart/2005/8/layout/vProcess5"/>
    <dgm:cxn modelId="{9A58B612-0F87-440E-AAA9-60001FA6A860}" type="presParOf" srcId="{F1F7DBED-4021-4DA8-9DA4-3345482D6AC8}" destId="{36C0F630-60B7-46D3-87E8-0D02C3A9AFE6}" srcOrd="7" destOrd="0" presId="urn:microsoft.com/office/officeart/2005/8/layout/vProcess5"/>
    <dgm:cxn modelId="{A47863FD-A4A0-457F-9B49-CD7D620CE601}" type="presParOf" srcId="{F1F7DBED-4021-4DA8-9DA4-3345482D6AC8}" destId="{E5D27635-44EF-430C-AF3C-438E5B5CBB77}" srcOrd="8" destOrd="0" presId="urn:microsoft.com/office/officeart/2005/8/layout/vProcess5"/>
    <dgm:cxn modelId="{B2BC07C8-BC5D-4FE4-B02F-E89B4F54EEBE}" type="presParOf" srcId="{F1F7DBED-4021-4DA8-9DA4-3345482D6AC8}" destId="{E23B60E6-AAC5-4365-8406-3CC02280E049}" srcOrd="9" destOrd="0" presId="urn:microsoft.com/office/officeart/2005/8/layout/vProcess5"/>
    <dgm:cxn modelId="{5FADD679-5092-424C-9C1E-373D73CA9739}" type="presParOf" srcId="{F1F7DBED-4021-4DA8-9DA4-3345482D6AC8}" destId="{870970BE-201B-4A30-9AD8-7803334FA793}" srcOrd="10" destOrd="0" presId="urn:microsoft.com/office/officeart/2005/8/layout/vProcess5"/>
    <dgm:cxn modelId="{B83CD7A5-DB05-4B12-AF1B-4A0FC1865652}" type="presParOf" srcId="{F1F7DBED-4021-4DA8-9DA4-3345482D6AC8}" destId="{9C7F9615-3065-47FE-8CDD-69904A4EF8E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0700B1-D432-4802-9715-AA83DAD49E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C2526BA-A27C-42A6-B3C1-7AB1303566B3}">
      <dgm:prSet custT="1"/>
      <dgm:spPr/>
      <dgm:t>
        <a:bodyPr/>
        <a:lstStyle/>
        <a:p>
          <a:r>
            <a:rPr lang="en-US" sz="1800" dirty="0"/>
            <a:t>The customer sending the non-compliant container should be contacted to arrange for its removal</a:t>
          </a:r>
        </a:p>
      </dgm:t>
    </dgm:pt>
    <dgm:pt modelId="{658F2825-EE21-41A1-834F-BCADEE33A636}" type="parTrans" cxnId="{CD79123C-65BD-4F71-A594-D5670A96F992}">
      <dgm:prSet/>
      <dgm:spPr/>
      <dgm:t>
        <a:bodyPr/>
        <a:lstStyle/>
        <a:p>
          <a:endParaRPr lang="en-US"/>
        </a:p>
      </dgm:t>
    </dgm:pt>
    <dgm:pt modelId="{2B88F68C-94D5-481B-B233-5EFA96B1D727}" type="sibTrans" cxnId="{CD79123C-65BD-4F71-A594-D5670A96F992}">
      <dgm:prSet/>
      <dgm:spPr/>
      <dgm:t>
        <a:bodyPr/>
        <a:lstStyle/>
        <a:p>
          <a:endParaRPr lang="en-US"/>
        </a:p>
      </dgm:t>
    </dgm:pt>
    <dgm:pt modelId="{CE538617-8E15-456E-AEB8-DCA077438D61}">
      <dgm:prSet custT="1"/>
      <dgm:spPr/>
      <dgm:t>
        <a:bodyPr/>
        <a:lstStyle/>
        <a:p>
          <a:r>
            <a:rPr lang="en-US" sz="1800" dirty="0"/>
            <a:t>The reprocessor should keep a record of the customer, date and time of call</a:t>
          </a:r>
        </a:p>
      </dgm:t>
    </dgm:pt>
    <dgm:pt modelId="{1D40EB2F-D9E8-4511-8DE2-B5ADC420D409}" type="parTrans" cxnId="{9AEA8207-5041-4324-A6C8-EA066417B4C8}">
      <dgm:prSet/>
      <dgm:spPr/>
      <dgm:t>
        <a:bodyPr/>
        <a:lstStyle/>
        <a:p>
          <a:endParaRPr lang="en-US"/>
        </a:p>
      </dgm:t>
    </dgm:pt>
    <dgm:pt modelId="{9F9A2E9A-A3A4-44F6-99FF-AF1206B0E67D}" type="sibTrans" cxnId="{9AEA8207-5041-4324-A6C8-EA066417B4C8}">
      <dgm:prSet/>
      <dgm:spPr/>
      <dgm:t>
        <a:bodyPr/>
        <a:lstStyle/>
        <a:p>
          <a:endParaRPr lang="en-US"/>
        </a:p>
      </dgm:t>
    </dgm:pt>
    <dgm:pt modelId="{2C6FF22B-CB99-4A29-A0CC-6C025A8816E1}">
      <dgm:prSet custT="1"/>
      <dgm:spPr/>
      <dgm:t>
        <a:bodyPr/>
        <a:lstStyle/>
        <a:p>
          <a:r>
            <a:rPr lang="en-US" sz="1800" dirty="0"/>
            <a:t>The reprocessor should work closely with the customer to ensure the non—compliant IBC is returned promptly and in conformance with all applicable regulations</a:t>
          </a:r>
        </a:p>
      </dgm:t>
    </dgm:pt>
    <dgm:pt modelId="{3305C331-A81B-43C4-B0C7-B96B6D1C3E9B}" type="parTrans" cxnId="{7D154419-E9BE-4506-967E-A8E4A8C8B869}">
      <dgm:prSet/>
      <dgm:spPr/>
      <dgm:t>
        <a:bodyPr/>
        <a:lstStyle/>
        <a:p>
          <a:endParaRPr lang="en-US"/>
        </a:p>
      </dgm:t>
    </dgm:pt>
    <dgm:pt modelId="{4B14D568-31C5-4E84-8B93-C3C6BA149E1C}" type="sibTrans" cxnId="{7D154419-E9BE-4506-967E-A8E4A8C8B869}">
      <dgm:prSet/>
      <dgm:spPr/>
      <dgm:t>
        <a:bodyPr/>
        <a:lstStyle/>
        <a:p>
          <a:endParaRPr lang="en-US"/>
        </a:p>
      </dgm:t>
    </dgm:pt>
    <dgm:pt modelId="{D379A753-CBBE-4BEA-A59E-C72B9AE20BC8}">
      <dgm:prSet custT="1"/>
      <dgm:spPr/>
      <dgm:t>
        <a:bodyPr/>
        <a:lstStyle/>
        <a:p>
          <a:r>
            <a:rPr lang="en-US" sz="1800" dirty="0"/>
            <a:t>The reprocessor should keep all records of non-conforming container issues for three years</a:t>
          </a:r>
        </a:p>
      </dgm:t>
    </dgm:pt>
    <dgm:pt modelId="{35FE9E94-0BF3-476E-95B6-19C9D601D5D2}" type="parTrans" cxnId="{35A85F3D-7F6C-4AB7-AAD6-4792C9522422}">
      <dgm:prSet/>
      <dgm:spPr/>
      <dgm:t>
        <a:bodyPr/>
        <a:lstStyle/>
        <a:p>
          <a:endParaRPr lang="en-US"/>
        </a:p>
      </dgm:t>
    </dgm:pt>
    <dgm:pt modelId="{A6FADCE0-D924-423D-9209-64B358551A94}" type="sibTrans" cxnId="{35A85F3D-7F6C-4AB7-AAD6-4792C9522422}">
      <dgm:prSet/>
      <dgm:spPr/>
      <dgm:t>
        <a:bodyPr/>
        <a:lstStyle/>
        <a:p>
          <a:endParaRPr lang="en-US"/>
        </a:p>
      </dgm:t>
    </dgm:pt>
    <dgm:pt modelId="{594C2BE0-2089-456A-B919-AE2AAD80CA64}" type="pres">
      <dgm:prSet presAssocID="{ED0700B1-D432-4802-9715-AA83DAD49EB7}" presName="root" presStyleCnt="0">
        <dgm:presLayoutVars>
          <dgm:dir/>
          <dgm:resizeHandles val="exact"/>
        </dgm:presLayoutVars>
      </dgm:prSet>
      <dgm:spPr/>
    </dgm:pt>
    <dgm:pt modelId="{69D3F7F5-993C-44B1-9308-90506E3492A0}" type="pres">
      <dgm:prSet presAssocID="{5C2526BA-A27C-42A6-B3C1-7AB1303566B3}" presName="compNode" presStyleCnt="0"/>
      <dgm:spPr/>
    </dgm:pt>
    <dgm:pt modelId="{3368C09F-9BF7-4027-9CDC-A73F5C2E145C}" type="pres">
      <dgm:prSet presAssocID="{5C2526BA-A27C-42A6-B3C1-7AB1303566B3}" presName="bgRect" presStyleLbl="bgShp" presStyleIdx="0" presStyleCnt="4"/>
      <dgm:spPr/>
    </dgm:pt>
    <dgm:pt modelId="{F1377232-880B-4FDF-AA49-F69890E9E455}" type="pres">
      <dgm:prSet presAssocID="{5C2526BA-A27C-42A6-B3C1-7AB1303566B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x"/>
        </a:ext>
      </dgm:extLst>
    </dgm:pt>
    <dgm:pt modelId="{185F2903-26D8-4E0F-9DA4-FF09B627E63D}" type="pres">
      <dgm:prSet presAssocID="{5C2526BA-A27C-42A6-B3C1-7AB1303566B3}" presName="spaceRect" presStyleCnt="0"/>
      <dgm:spPr/>
    </dgm:pt>
    <dgm:pt modelId="{5853C4F9-499A-418B-8FBB-3786F6256BE5}" type="pres">
      <dgm:prSet presAssocID="{5C2526BA-A27C-42A6-B3C1-7AB1303566B3}" presName="parTx" presStyleLbl="revTx" presStyleIdx="0" presStyleCnt="4">
        <dgm:presLayoutVars>
          <dgm:chMax val="0"/>
          <dgm:chPref val="0"/>
        </dgm:presLayoutVars>
      </dgm:prSet>
      <dgm:spPr/>
    </dgm:pt>
    <dgm:pt modelId="{5A5E689E-CCD5-4AD1-ABFF-71A91F9B8544}" type="pres">
      <dgm:prSet presAssocID="{2B88F68C-94D5-481B-B233-5EFA96B1D727}" presName="sibTrans" presStyleCnt="0"/>
      <dgm:spPr/>
    </dgm:pt>
    <dgm:pt modelId="{294EC720-9ACB-4BA4-BAE2-1D1E8D9DF529}" type="pres">
      <dgm:prSet presAssocID="{CE538617-8E15-456E-AEB8-DCA077438D61}" presName="compNode" presStyleCnt="0"/>
      <dgm:spPr/>
    </dgm:pt>
    <dgm:pt modelId="{CDC926DD-46EB-45C5-8E2B-2D8077989998}" type="pres">
      <dgm:prSet presAssocID="{CE538617-8E15-456E-AEB8-DCA077438D61}" presName="bgRect" presStyleLbl="bgShp" presStyleIdx="1" presStyleCnt="4"/>
      <dgm:spPr/>
    </dgm:pt>
    <dgm:pt modelId="{F7609BC7-F0E5-418B-B802-B50AC7BC6606}" type="pres">
      <dgm:prSet presAssocID="{CE538617-8E15-456E-AEB8-DCA077438D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1ED9DBA7-8E1B-46BD-B4E6-863A24A38224}" type="pres">
      <dgm:prSet presAssocID="{CE538617-8E15-456E-AEB8-DCA077438D61}" presName="spaceRect" presStyleCnt="0"/>
      <dgm:spPr/>
    </dgm:pt>
    <dgm:pt modelId="{5F597D09-4AE8-409F-A49B-9B44D782FC62}" type="pres">
      <dgm:prSet presAssocID="{CE538617-8E15-456E-AEB8-DCA077438D61}" presName="parTx" presStyleLbl="revTx" presStyleIdx="1" presStyleCnt="4">
        <dgm:presLayoutVars>
          <dgm:chMax val="0"/>
          <dgm:chPref val="0"/>
        </dgm:presLayoutVars>
      </dgm:prSet>
      <dgm:spPr/>
    </dgm:pt>
    <dgm:pt modelId="{A262FEEB-A162-435B-A921-94F6EEB90CD4}" type="pres">
      <dgm:prSet presAssocID="{9F9A2E9A-A3A4-44F6-99FF-AF1206B0E67D}" presName="sibTrans" presStyleCnt="0"/>
      <dgm:spPr/>
    </dgm:pt>
    <dgm:pt modelId="{1F1CA6C8-7776-42A5-8926-001BC0A5F2BD}" type="pres">
      <dgm:prSet presAssocID="{2C6FF22B-CB99-4A29-A0CC-6C025A8816E1}" presName="compNode" presStyleCnt="0"/>
      <dgm:spPr/>
    </dgm:pt>
    <dgm:pt modelId="{A946C418-185F-45DD-A6D8-21477640DECC}" type="pres">
      <dgm:prSet presAssocID="{2C6FF22B-CB99-4A29-A0CC-6C025A8816E1}" presName="bgRect" presStyleLbl="bgShp" presStyleIdx="2" presStyleCnt="4"/>
      <dgm:spPr/>
    </dgm:pt>
    <dgm:pt modelId="{AA6F3722-58B4-4968-B0CF-01559CDF3481}" type="pres">
      <dgm:prSet presAssocID="{2C6FF22B-CB99-4A29-A0CC-6C025A8816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E617D52-3C08-4F92-B5EE-FC83B287AE56}" type="pres">
      <dgm:prSet presAssocID="{2C6FF22B-CB99-4A29-A0CC-6C025A8816E1}" presName="spaceRect" presStyleCnt="0"/>
      <dgm:spPr/>
    </dgm:pt>
    <dgm:pt modelId="{06DFAB02-6529-4DF5-B51A-52AF9936FB92}" type="pres">
      <dgm:prSet presAssocID="{2C6FF22B-CB99-4A29-A0CC-6C025A8816E1}" presName="parTx" presStyleLbl="revTx" presStyleIdx="2" presStyleCnt="4">
        <dgm:presLayoutVars>
          <dgm:chMax val="0"/>
          <dgm:chPref val="0"/>
        </dgm:presLayoutVars>
      </dgm:prSet>
      <dgm:spPr/>
    </dgm:pt>
    <dgm:pt modelId="{B721CDD4-05EC-46C5-BF7B-AB880D7C9DF0}" type="pres">
      <dgm:prSet presAssocID="{4B14D568-31C5-4E84-8B93-C3C6BA149E1C}" presName="sibTrans" presStyleCnt="0"/>
      <dgm:spPr/>
    </dgm:pt>
    <dgm:pt modelId="{A72B0DDA-9D06-492C-B805-EF6960045AC2}" type="pres">
      <dgm:prSet presAssocID="{D379A753-CBBE-4BEA-A59E-C72B9AE20BC8}" presName="compNode" presStyleCnt="0"/>
      <dgm:spPr/>
    </dgm:pt>
    <dgm:pt modelId="{1DCBF2CF-BD8B-4245-A402-8AA03CC031D8}" type="pres">
      <dgm:prSet presAssocID="{D379A753-CBBE-4BEA-A59E-C72B9AE20BC8}" presName="bgRect" presStyleLbl="bgShp" presStyleIdx="3" presStyleCnt="4" custLinFactNeighborX="-1547" custLinFactNeighborY="-2515"/>
      <dgm:spPr/>
    </dgm:pt>
    <dgm:pt modelId="{84114BF9-A104-428B-8CD2-850FB9191925}" type="pres">
      <dgm:prSet presAssocID="{D379A753-CBBE-4BEA-A59E-C72B9AE20BC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B1C27D5A-3DEE-4D7D-951B-9359A22DB663}" type="pres">
      <dgm:prSet presAssocID="{D379A753-CBBE-4BEA-A59E-C72B9AE20BC8}" presName="spaceRect" presStyleCnt="0"/>
      <dgm:spPr/>
    </dgm:pt>
    <dgm:pt modelId="{D53CC2DB-E4DA-461E-B5F4-88CD9C6E0067}" type="pres">
      <dgm:prSet presAssocID="{D379A753-CBBE-4BEA-A59E-C72B9AE20BC8}" presName="parTx" presStyleLbl="revTx" presStyleIdx="3" presStyleCnt="4">
        <dgm:presLayoutVars>
          <dgm:chMax val="0"/>
          <dgm:chPref val="0"/>
        </dgm:presLayoutVars>
      </dgm:prSet>
      <dgm:spPr/>
    </dgm:pt>
  </dgm:ptLst>
  <dgm:cxnLst>
    <dgm:cxn modelId="{9AEA8207-5041-4324-A6C8-EA066417B4C8}" srcId="{ED0700B1-D432-4802-9715-AA83DAD49EB7}" destId="{CE538617-8E15-456E-AEB8-DCA077438D61}" srcOrd="1" destOrd="0" parTransId="{1D40EB2F-D9E8-4511-8DE2-B5ADC420D409}" sibTransId="{9F9A2E9A-A3A4-44F6-99FF-AF1206B0E67D}"/>
    <dgm:cxn modelId="{7FA61817-E440-4F70-A48A-F7328362DCCA}" type="presOf" srcId="{2C6FF22B-CB99-4A29-A0CC-6C025A8816E1}" destId="{06DFAB02-6529-4DF5-B51A-52AF9936FB92}" srcOrd="0" destOrd="0" presId="urn:microsoft.com/office/officeart/2018/2/layout/IconVerticalSolidList"/>
    <dgm:cxn modelId="{7D154419-E9BE-4506-967E-A8E4A8C8B869}" srcId="{ED0700B1-D432-4802-9715-AA83DAD49EB7}" destId="{2C6FF22B-CB99-4A29-A0CC-6C025A8816E1}" srcOrd="2" destOrd="0" parTransId="{3305C331-A81B-43C4-B0C7-B96B6D1C3E9B}" sibTransId="{4B14D568-31C5-4E84-8B93-C3C6BA149E1C}"/>
    <dgm:cxn modelId="{ECB27C29-E61D-4807-998D-AC184C76F2B8}" type="presOf" srcId="{ED0700B1-D432-4802-9715-AA83DAD49EB7}" destId="{594C2BE0-2089-456A-B919-AE2AAD80CA64}" srcOrd="0" destOrd="0" presId="urn:microsoft.com/office/officeart/2018/2/layout/IconVerticalSolidList"/>
    <dgm:cxn modelId="{5C727531-BF1E-4C9A-ACD3-D87008111101}" type="presOf" srcId="{5C2526BA-A27C-42A6-B3C1-7AB1303566B3}" destId="{5853C4F9-499A-418B-8FBB-3786F6256BE5}" srcOrd="0" destOrd="0" presId="urn:microsoft.com/office/officeart/2018/2/layout/IconVerticalSolidList"/>
    <dgm:cxn modelId="{CD79123C-65BD-4F71-A594-D5670A96F992}" srcId="{ED0700B1-D432-4802-9715-AA83DAD49EB7}" destId="{5C2526BA-A27C-42A6-B3C1-7AB1303566B3}" srcOrd="0" destOrd="0" parTransId="{658F2825-EE21-41A1-834F-BCADEE33A636}" sibTransId="{2B88F68C-94D5-481B-B233-5EFA96B1D727}"/>
    <dgm:cxn modelId="{35A85F3D-7F6C-4AB7-AAD6-4792C9522422}" srcId="{ED0700B1-D432-4802-9715-AA83DAD49EB7}" destId="{D379A753-CBBE-4BEA-A59E-C72B9AE20BC8}" srcOrd="3" destOrd="0" parTransId="{35FE9E94-0BF3-476E-95B6-19C9D601D5D2}" sibTransId="{A6FADCE0-D924-423D-9209-64B358551A94}"/>
    <dgm:cxn modelId="{2C7C646E-94D3-4C65-96B7-CCC26F7B0C0F}" type="presOf" srcId="{D379A753-CBBE-4BEA-A59E-C72B9AE20BC8}" destId="{D53CC2DB-E4DA-461E-B5F4-88CD9C6E0067}" srcOrd="0" destOrd="0" presId="urn:microsoft.com/office/officeart/2018/2/layout/IconVerticalSolidList"/>
    <dgm:cxn modelId="{2FF87281-56D7-4946-915C-5874D1798728}" type="presOf" srcId="{CE538617-8E15-456E-AEB8-DCA077438D61}" destId="{5F597D09-4AE8-409F-A49B-9B44D782FC62}" srcOrd="0" destOrd="0" presId="urn:microsoft.com/office/officeart/2018/2/layout/IconVerticalSolidList"/>
    <dgm:cxn modelId="{DA569943-B90F-417D-A0A3-EA924BF843A6}" type="presParOf" srcId="{594C2BE0-2089-456A-B919-AE2AAD80CA64}" destId="{69D3F7F5-993C-44B1-9308-90506E3492A0}" srcOrd="0" destOrd="0" presId="urn:microsoft.com/office/officeart/2018/2/layout/IconVerticalSolidList"/>
    <dgm:cxn modelId="{C7012C94-0F69-449C-93D5-F42D300FD3A9}" type="presParOf" srcId="{69D3F7F5-993C-44B1-9308-90506E3492A0}" destId="{3368C09F-9BF7-4027-9CDC-A73F5C2E145C}" srcOrd="0" destOrd="0" presId="urn:microsoft.com/office/officeart/2018/2/layout/IconVerticalSolidList"/>
    <dgm:cxn modelId="{C019F9A6-D215-4506-AF1E-35DBBF007CEE}" type="presParOf" srcId="{69D3F7F5-993C-44B1-9308-90506E3492A0}" destId="{F1377232-880B-4FDF-AA49-F69890E9E455}" srcOrd="1" destOrd="0" presId="urn:microsoft.com/office/officeart/2018/2/layout/IconVerticalSolidList"/>
    <dgm:cxn modelId="{D266EC4C-1E87-4C11-8D9D-2A1F35C6E201}" type="presParOf" srcId="{69D3F7F5-993C-44B1-9308-90506E3492A0}" destId="{185F2903-26D8-4E0F-9DA4-FF09B627E63D}" srcOrd="2" destOrd="0" presId="urn:microsoft.com/office/officeart/2018/2/layout/IconVerticalSolidList"/>
    <dgm:cxn modelId="{B3E98397-B384-4C55-8862-834DD3B3644B}" type="presParOf" srcId="{69D3F7F5-993C-44B1-9308-90506E3492A0}" destId="{5853C4F9-499A-418B-8FBB-3786F6256BE5}" srcOrd="3" destOrd="0" presId="urn:microsoft.com/office/officeart/2018/2/layout/IconVerticalSolidList"/>
    <dgm:cxn modelId="{CD218009-C9DC-4EC7-B621-2893085C86E5}" type="presParOf" srcId="{594C2BE0-2089-456A-B919-AE2AAD80CA64}" destId="{5A5E689E-CCD5-4AD1-ABFF-71A91F9B8544}" srcOrd="1" destOrd="0" presId="urn:microsoft.com/office/officeart/2018/2/layout/IconVerticalSolidList"/>
    <dgm:cxn modelId="{7117E89E-B851-430F-B72B-78C491E04669}" type="presParOf" srcId="{594C2BE0-2089-456A-B919-AE2AAD80CA64}" destId="{294EC720-9ACB-4BA4-BAE2-1D1E8D9DF529}" srcOrd="2" destOrd="0" presId="urn:microsoft.com/office/officeart/2018/2/layout/IconVerticalSolidList"/>
    <dgm:cxn modelId="{4FB21085-2ECF-4BA7-A4C3-C40E964581D3}" type="presParOf" srcId="{294EC720-9ACB-4BA4-BAE2-1D1E8D9DF529}" destId="{CDC926DD-46EB-45C5-8E2B-2D8077989998}" srcOrd="0" destOrd="0" presId="urn:microsoft.com/office/officeart/2018/2/layout/IconVerticalSolidList"/>
    <dgm:cxn modelId="{C6AFBE3B-BB15-400A-B5A1-6F709B5B7621}" type="presParOf" srcId="{294EC720-9ACB-4BA4-BAE2-1D1E8D9DF529}" destId="{F7609BC7-F0E5-418B-B802-B50AC7BC6606}" srcOrd="1" destOrd="0" presId="urn:microsoft.com/office/officeart/2018/2/layout/IconVerticalSolidList"/>
    <dgm:cxn modelId="{616DD824-7189-4403-A9A4-67A2E9FDBE33}" type="presParOf" srcId="{294EC720-9ACB-4BA4-BAE2-1D1E8D9DF529}" destId="{1ED9DBA7-8E1B-46BD-B4E6-863A24A38224}" srcOrd="2" destOrd="0" presId="urn:microsoft.com/office/officeart/2018/2/layout/IconVerticalSolidList"/>
    <dgm:cxn modelId="{D21D12E7-CA62-418B-A33C-E34745A243D9}" type="presParOf" srcId="{294EC720-9ACB-4BA4-BAE2-1D1E8D9DF529}" destId="{5F597D09-4AE8-409F-A49B-9B44D782FC62}" srcOrd="3" destOrd="0" presId="urn:microsoft.com/office/officeart/2018/2/layout/IconVerticalSolidList"/>
    <dgm:cxn modelId="{530D7AAF-F5FA-4DBE-AC61-5C261AE98A3B}" type="presParOf" srcId="{594C2BE0-2089-456A-B919-AE2AAD80CA64}" destId="{A262FEEB-A162-435B-A921-94F6EEB90CD4}" srcOrd="3" destOrd="0" presId="urn:microsoft.com/office/officeart/2018/2/layout/IconVerticalSolidList"/>
    <dgm:cxn modelId="{E5AA94A8-4CE8-475C-BACB-EBAF6BB3715D}" type="presParOf" srcId="{594C2BE0-2089-456A-B919-AE2AAD80CA64}" destId="{1F1CA6C8-7776-42A5-8926-001BC0A5F2BD}" srcOrd="4" destOrd="0" presId="urn:microsoft.com/office/officeart/2018/2/layout/IconVerticalSolidList"/>
    <dgm:cxn modelId="{F9D039A2-274F-4140-A1B1-51FC4C968071}" type="presParOf" srcId="{1F1CA6C8-7776-42A5-8926-001BC0A5F2BD}" destId="{A946C418-185F-45DD-A6D8-21477640DECC}" srcOrd="0" destOrd="0" presId="urn:microsoft.com/office/officeart/2018/2/layout/IconVerticalSolidList"/>
    <dgm:cxn modelId="{724C38C7-C9BF-4754-A059-C7799189ECB5}" type="presParOf" srcId="{1F1CA6C8-7776-42A5-8926-001BC0A5F2BD}" destId="{AA6F3722-58B4-4968-B0CF-01559CDF3481}" srcOrd="1" destOrd="0" presId="urn:microsoft.com/office/officeart/2018/2/layout/IconVerticalSolidList"/>
    <dgm:cxn modelId="{FF421EE2-17FD-4B2B-B2EC-7EC15148C612}" type="presParOf" srcId="{1F1CA6C8-7776-42A5-8926-001BC0A5F2BD}" destId="{CE617D52-3C08-4F92-B5EE-FC83B287AE56}" srcOrd="2" destOrd="0" presId="urn:microsoft.com/office/officeart/2018/2/layout/IconVerticalSolidList"/>
    <dgm:cxn modelId="{7DBD0BFD-7A2A-4ACE-BFC2-D6E1D3AE9099}" type="presParOf" srcId="{1F1CA6C8-7776-42A5-8926-001BC0A5F2BD}" destId="{06DFAB02-6529-4DF5-B51A-52AF9936FB92}" srcOrd="3" destOrd="0" presId="urn:microsoft.com/office/officeart/2018/2/layout/IconVerticalSolidList"/>
    <dgm:cxn modelId="{3F9BA090-3D29-4725-98BD-A7F053DFEF24}" type="presParOf" srcId="{594C2BE0-2089-456A-B919-AE2AAD80CA64}" destId="{B721CDD4-05EC-46C5-BF7B-AB880D7C9DF0}" srcOrd="5" destOrd="0" presId="urn:microsoft.com/office/officeart/2018/2/layout/IconVerticalSolidList"/>
    <dgm:cxn modelId="{BA70A63A-2044-40E5-A376-901E8BBD484C}" type="presParOf" srcId="{594C2BE0-2089-456A-B919-AE2AAD80CA64}" destId="{A72B0DDA-9D06-492C-B805-EF6960045AC2}" srcOrd="6" destOrd="0" presId="urn:microsoft.com/office/officeart/2018/2/layout/IconVerticalSolidList"/>
    <dgm:cxn modelId="{7077CAAC-7691-4B57-90A0-01F04BF22CDF}" type="presParOf" srcId="{A72B0DDA-9D06-492C-B805-EF6960045AC2}" destId="{1DCBF2CF-BD8B-4245-A402-8AA03CC031D8}" srcOrd="0" destOrd="0" presId="urn:microsoft.com/office/officeart/2018/2/layout/IconVerticalSolidList"/>
    <dgm:cxn modelId="{00F9F753-62E9-448E-A059-8B427A0B0941}" type="presParOf" srcId="{A72B0DDA-9D06-492C-B805-EF6960045AC2}" destId="{84114BF9-A104-428B-8CD2-850FB9191925}" srcOrd="1" destOrd="0" presId="urn:microsoft.com/office/officeart/2018/2/layout/IconVerticalSolidList"/>
    <dgm:cxn modelId="{CA97215E-E211-4CC4-9876-FFC3124251B3}" type="presParOf" srcId="{A72B0DDA-9D06-492C-B805-EF6960045AC2}" destId="{B1C27D5A-3DEE-4D7D-951B-9359A22DB663}" srcOrd="2" destOrd="0" presId="urn:microsoft.com/office/officeart/2018/2/layout/IconVerticalSolidList"/>
    <dgm:cxn modelId="{579502AC-FD9D-4D7F-9894-9BB440AC8AF6}" type="presParOf" srcId="{A72B0DDA-9D06-492C-B805-EF6960045AC2}" destId="{D53CC2DB-E4DA-461E-B5F4-88CD9C6E00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A06544-11CD-48E5-8934-AA870E9826F2}"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en-US"/>
        </a:p>
      </dgm:t>
    </dgm:pt>
    <dgm:pt modelId="{319FA768-6637-47B7-818A-F54D88FCF410}">
      <dgm:prSet/>
      <dgm:spPr/>
      <dgm:t>
        <a:bodyPr/>
        <a:lstStyle/>
        <a:p>
          <a:r>
            <a:rPr lang="en-US" b="1" u="sng"/>
            <a:t>IBC Reprocessor Markings</a:t>
          </a:r>
          <a:endParaRPr lang="en-US"/>
        </a:p>
      </dgm:t>
    </dgm:pt>
    <dgm:pt modelId="{DC247031-6F3E-4165-B8A1-DB2CE81862BF}" type="parTrans" cxnId="{A71A7F70-791F-41EB-BCE4-70B687EFCCC8}">
      <dgm:prSet/>
      <dgm:spPr/>
      <dgm:t>
        <a:bodyPr/>
        <a:lstStyle/>
        <a:p>
          <a:endParaRPr lang="en-US"/>
        </a:p>
      </dgm:t>
    </dgm:pt>
    <dgm:pt modelId="{B99BDC88-A202-43FD-98FD-32B5D6825371}" type="sibTrans" cxnId="{A71A7F70-791F-41EB-BCE4-70B687EFCCC8}">
      <dgm:prSet/>
      <dgm:spPr/>
      <dgm:t>
        <a:bodyPr/>
        <a:lstStyle/>
        <a:p>
          <a:endParaRPr lang="en-US"/>
        </a:p>
      </dgm:t>
    </dgm:pt>
    <dgm:pt modelId="{E5D58B51-B56B-459E-9613-1CE697F0003C}">
      <dgm:prSet/>
      <dgm:spPr/>
      <dgm:t>
        <a:bodyPr/>
        <a:lstStyle/>
        <a:p>
          <a:r>
            <a:rPr lang="en-US"/>
            <a:t>Three types of markings for reconditioners</a:t>
          </a:r>
        </a:p>
      </dgm:t>
    </dgm:pt>
    <dgm:pt modelId="{8189DDEB-5BDD-43B8-A9C1-3DAECE2DFC26}" type="parTrans" cxnId="{45BBB8B7-80F5-4199-B507-102166B447D3}">
      <dgm:prSet/>
      <dgm:spPr/>
      <dgm:t>
        <a:bodyPr/>
        <a:lstStyle/>
        <a:p>
          <a:endParaRPr lang="en-US"/>
        </a:p>
      </dgm:t>
    </dgm:pt>
    <dgm:pt modelId="{74856482-BEC6-4123-9C8D-B7B3632A197F}" type="sibTrans" cxnId="{45BBB8B7-80F5-4199-B507-102166B447D3}">
      <dgm:prSet/>
      <dgm:spPr/>
      <dgm:t>
        <a:bodyPr/>
        <a:lstStyle/>
        <a:p>
          <a:endParaRPr lang="en-US"/>
        </a:p>
      </dgm:t>
    </dgm:pt>
    <dgm:pt modelId="{F4A42768-7EB0-4EBD-9DE4-89E33AD3822B}">
      <dgm:prSet custT="1"/>
      <dgm:spPr/>
      <dgm:t>
        <a:bodyPr/>
        <a:lstStyle/>
        <a:p>
          <a:r>
            <a:rPr lang="en-US" sz="2600" dirty="0"/>
            <a:t>Routine maintenance</a:t>
          </a:r>
        </a:p>
      </dgm:t>
    </dgm:pt>
    <dgm:pt modelId="{9BB15172-4FC0-4838-A69D-ECAD1BB40B26}" type="parTrans" cxnId="{FB81BF6B-1715-46E1-9AD6-3203BFA787B6}">
      <dgm:prSet/>
      <dgm:spPr/>
      <dgm:t>
        <a:bodyPr/>
        <a:lstStyle/>
        <a:p>
          <a:endParaRPr lang="en-US"/>
        </a:p>
      </dgm:t>
    </dgm:pt>
    <dgm:pt modelId="{B333F774-04E2-4AEB-BC08-C5A49C462874}" type="sibTrans" cxnId="{FB81BF6B-1715-46E1-9AD6-3203BFA787B6}">
      <dgm:prSet/>
      <dgm:spPr/>
      <dgm:t>
        <a:bodyPr/>
        <a:lstStyle/>
        <a:p>
          <a:endParaRPr lang="en-US"/>
        </a:p>
      </dgm:t>
    </dgm:pt>
    <dgm:pt modelId="{C6040224-1F12-454F-AB7C-668205A5C443}">
      <dgm:prSet custT="1"/>
      <dgm:spPr/>
      <dgm:t>
        <a:bodyPr/>
        <a:lstStyle/>
        <a:p>
          <a:r>
            <a:rPr lang="en-US" sz="2600" dirty="0"/>
            <a:t>Repair</a:t>
          </a:r>
        </a:p>
      </dgm:t>
    </dgm:pt>
    <dgm:pt modelId="{82A38F1F-621D-4E1D-A47D-465066746DE9}" type="parTrans" cxnId="{3F6D5D8F-FDEF-455C-98E4-CC4DAFEBA51C}">
      <dgm:prSet/>
      <dgm:spPr/>
      <dgm:t>
        <a:bodyPr/>
        <a:lstStyle/>
        <a:p>
          <a:endParaRPr lang="en-US"/>
        </a:p>
      </dgm:t>
    </dgm:pt>
    <dgm:pt modelId="{46EA5DFA-1EB2-4697-B3E5-D12DD17B1F1F}" type="sibTrans" cxnId="{3F6D5D8F-FDEF-455C-98E4-CC4DAFEBA51C}">
      <dgm:prSet/>
      <dgm:spPr/>
      <dgm:t>
        <a:bodyPr/>
        <a:lstStyle/>
        <a:p>
          <a:endParaRPr lang="en-US"/>
        </a:p>
      </dgm:t>
    </dgm:pt>
    <dgm:pt modelId="{FF0C0F5B-BC71-4976-A0C6-EDD8DDC78915}">
      <dgm:prSet custT="1"/>
      <dgm:spPr/>
      <dgm:t>
        <a:bodyPr/>
        <a:lstStyle/>
        <a:p>
          <a:r>
            <a:rPr lang="en-US" sz="2600" dirty="0"/>
            <a:t>Remanufacture</a:t>
          </a:r>
        </a:p>
      </dgm:t>
    </dgm:pt>
    <dgm:pt modelId="{17C94622-1965-4307-AD85-DF52EC51E48A}" type="parTrans" cxnId="{5438A0B7-65B4-4977-B7BA-859A99391936}">
      <dgm:prSet/>
      <dgm:spPr/>
      <dgm:t>
        <a:bodyPr/>
        <a:lstStyle/>
        <a:p>
          <a:endParaRPr lang="en-US"/>
        </a:p>
      </dgm:t>
    </dgm:pt>
    <dgm:pt modelId="{40E1055D-9399-4A61-A9D0-97886FDBE732}" type="sibTrans" cxnId="{5438A0B7-65B4-4977-B7BA-859A99391936}">
      <dgm:prSet/>
      <dgm:spPr/>
      <dgm:t>
        <a:bodyPr/>
        <a:lstStyle/>
        <a:p>
          <a:endParaRPr lang="en-US"/>
        </a:p>
      </dgm:t>
    </dgm:pt>
    <dgm:pt modelId="{07056DD9-199E-421D-BAA9-664D6332A52B}" type="pres">
      <dgm:prSet presAssocID="{4EA06544-11CD-48E5-8934-AA870E9826F2}" presName="Name0" presStyleCnt="0">
        <dgm:presLayoutVars>
          <dgm:dir/>
          <dgm:animLvl val="lvl"/>
          <dgm:resizeHandles val="exact"/>
        </dgm:presLayoutVars>
      </dgm:prSet>
      <dgm:spPr/>
    </dgm:pt>
    <dgm:pt modelId="{08CB34AC-661F-4FFC-89F2-C435EA2996E1}" type="pres">
      <dgm:prSet presAssocID="{E5D58B51-B56B-459E-9613-1CE697F0003C}" presName="boxAndChildren" presStyleCnt="0"/>
      <dgm:spPr/>
    </dgm:pt>
    <dgm:pt modelId="{E0A6EE80-82D0-4C9C-A5EB-E71920B18012}" type="pres">
      <dgm:prSet presAssocID="{E5D58B51-B56B-459E-9613-1CE697F0003C}" presName="parentTextBox" presStyleLbl="node1" presStyleIdx="0" presStyleCnt="2"/>
      <dgm:spPr/>
    </dgm:pt>
    <dgm:pt modelId="{8CFDF697-783C-4AB7-A375-7277CE3FB7D4}" type="pres">
      <dgm:prSet presAssocID="{E5D58B51-B56B-459E-9613-1CE697F0003C}" presName="entireBox" presStyleLbl="node1" presStyleIdx="0" presStyleCnt="2" custLinFactNeighborX="412" custLinFactNeighborY="114"/>
      <dgm:spPr/>
    </dgm:pt>
    <dgm:pt modelId="{ADF42A5A-9566-4545-AEC1-C9215BEF80C0}" type="pres">
      <dgm:prSet presAssocID="{E5D58B51-B56B-459E-9613-1CE697F0003C}" presName="descendantBox" presStyleCnt="0"/>
      <dgm:spPr/>
    </dgm:pt>
    <dgm:pt modelId="{BBD6AEED-1556-4576-BC26-8FEBD35896B3}" type="pres">
      <dgm:prSet presAssocID="{F4A42768-7EB0-4EBD-9DE4-89E33AD3822B}" presName="childTextBox" presStyleLbl="fgAccFollowNode1" presStyleIdx="0" presStyleCnt="3">
        <dgm:presLayoutVars>
          <dgm:bulletEnabled val="1"/>
        </dgm:presLayoutVars>
      </dgm:prSet>
      <dgm:spPr/>
    </dgm:pt>
    <dgm:pt modelId="{3BC789AA-D214-4AF7-A843-65A0714373F2}" type="pres">
      <dgm:prSet presAssocID="{C6040224-1F12-454F-AB7C-668205A5C443}" presName="childTextBox" presStyleLbl="fgAccFollowNode1" presStyleIdx="1" presStyleCnt="3">
        <dgm:presLayoutVars>
          <dgm:bulletEnabled val="1"/>
        </dgm:presLayoutVars>
      </dgm:prSet>
      <dgm:spPr/>
    </dgm:pt>
    <dgm:pt modelId="{8D3C07C5-01B3-4390-BAB2-EAD1E2994255}" type="pres">
      <dgm:prSet presAssocID="{FF0C0F5B-BC71-4976-A0C6-EDD8DDC78915}" presName="childTextBox" presStyleLbl="fgAccFollowNode1" presStyleIdx="2" presStyleCnt="3">
        <dgm:presLayoutVars>
          <dgm:bulletEnabled val="1"/>
        </dgm:presLayoutVars>
      </dgm:prSet>
      <dgm:spPr/>
    </dgm:pt>
    <dgm:pt modelId="{38CA95DA-993B-40AB-BA2B-75DE29B577F8}" type="pres">
      <dgm:prSet presAssocID="{B99BDC88-A202-43FD-98FD-32B5D6825371}" presName="sp" presStyleCnt="0"/>
      <dgm:spPr/>
    </dgm:pt>
    <dgm:pt modelId="{7016F173-F83E-4A08-AF4E-914EC6FFE3DE}" type="pres">
      <dgm:prSet presAssocID="{319FA768-6637-47B7-818A-F54D88FCF410}" presName="arrowAndChildren" presStyleCnt="0"/>
      <dgm:spPr/>
    </dgm:pt>
    <dgm:pt modelId="{A8C7EBA9-2995-41F3-8BF5-A2A1BBFBB942}" type="pres">
      <dgm:prSet presAssocID="{319FA768-6637-47B7-818A-F54D88FCF410}" presName="parentTextArrow" presStyleLbl="node1" presStyleIdx="1" presStyleCnt="2" custScaleY="64702"/>
      <dgm:spPr/>
    </dgm:pt>
  </dgm:ptLst>
  <dgm:cxnLst>
    <dgm:cxn modelId="{E66A600C-E772-412F-8C55-8BF33A5BAEE0}" type="presOf" srcId="{E5D58B51-B56B-459E-9613-1CE697F0003C}" destId="{E0A6EE80-82D0-4C9C-A5EB-E71920B18012}" srcOrd="0" destOrd="0" presId="urn:microsoft.com/office/officeart/2005/8/layout/process4"/>
    <dgm:cxn modelId="{C79B7A18-211B-4834-8B5D-05C520FB095A}" type="presOf" srcId="{4EA06544-11CD-48E5-8934-AA870E9826F2}" destId="{07056DD9-199E-421D-BAA9-664D6332A52B}" srcOrd="0" destOrd="0" presId="urn:microsoft.com/office/officeart/2005/8/layout/process4"/>
    <dgm:cxn modelId="{FB81BF6B-1715-46E1-9AD6-3203BFA787B6}" srcId="{E5D58B51-B56B-459E-9613-1CE697F0003C}" destId="{F4A42768-7EB0-4EBD-9DE4-89E33AD3822B}" srcOrd="0" destOrd="0" parTransId="{9BB15172-4FC0-4838-A69D-ECAD1BB40B26}" sibTransId="{B333F774-04E2-4AEB-BC08-C5A49C462874}"/>
    <dgm:cxn modelId="{A71A7F70-791F-41EB-BCE4-70B687EFCCC8}" srcId="{4EA06544-11CD-48E5-8934-AA870E9826F2}" destId="{319FA768-6637-47B7-818A-F54D88FCF410}" srcOrd="0" destOrd="0" parTransId="{DC247031-6F3E-4165-B8A1-DB2CE81862BF}" sibTransId="{B99BDC88-A202-43FD-98FD-32B5D6825371}"/>
    <dgm:cxn modelId="{36710071-192D-45B8-85A8-BBBC9C0449EB}" type="presOf" srcId="{FF0C0F5B-BC71-4976-A0C6-EDD8DDC78915}" destId="{8D3C07C5-01B3-4390-BAB2-EAD1E2994255}" srcOrd="0" destOrd="0" presId="urn:microsoft.com/office/officeart/2005/8/layout/process4"/>
    <dgm:cxn modelId="{33525C59-22EE-4E05-9514-B1640073DCD6}" type="presOf" srcId="{319FA768-6637-47B7-818A-F54D88FCF410}" destId="{A8C7EBA9-2995-41F3-8BF5-A2A1BBFBB942}" srcOrd="0" destOrd="0" presId="urn:microsoft.com/office/officeart/2005/8/layout/process4"/>
    <dgm:cxn modelId="{B1047780-BA99-4887-80EC-200784BB2093}" type="presOf" srcId="{C6040224-1F12-454F-AB7C-668205A5C443}" destId="{3BC789AA-D214-4AF7-A843-65A0714373F2}" srcOrd="0" destOrd="0" presId="urn:microsoft.com/office/officeart/2005/8/layout/process4"/>
    <dgm:cxn modelId="{3F6D5D8F-FDEF-455C-98E4-CC4DAFEBA51C}" srcId="{E5D58B51-B56B-459E-9613-1CE697F0003C}" destId="{C6040224-1F12-454F-AB7C-668205A5C443}" srcOrd="1" destOrd="0" parTransId="{82A38F1F-621D-4E1D-A47D-465066746DE9}" sibTransId="{46EA5DFA-1EB2-4697-B3E5-D12DD17B1F1F}"/>
    <dgm:cxn modelId="{C4184C9B-70E9-4334-B61B-C3405A1E2EE1}" type="presOf" srcId="{E5D58B51-B56B-459E-9613-1CE697F0003C}" destId="{8CFDF697-783C-4AB7-A375-7277CE3FB7D4}" srcOrd="1" destOrd="0" presId="urn:microsoft.com/office/officeart/2005/8/layout/process4"/>
    <dgm:cxn modelId="{5438A0B7-65B4-4977-B7BA-859A99391936}" srcId="{E5D58B51-B56B-459E-9613-1CE697F0003C}" destId="{FF0C0F5B-BC71-4976-A0C6-EDD8DDC78915}" srcOrd="2" destOrd="0" parTransId="{17C94622-1965-4307-AD85-DF52EC51E48A}" sibTransId="{40E1055D-9399-4A61-A9D0-97886FDBE732}"/>
    <dgm:cxn modelId="{45BBB8B7-80F5-4199-B507-102166B447D3}" srcId="{4EA06544-11CD-48E5-8934-AA870E9826F2}" destId="{E5D58B51-B56B-459E-9613-1CE697F0003C}" srcOrd="1" destOrd="0" parTransId="{8189DDEB-5BDD-43B8-A9C1-3DAECE2DFC26}" sibTransId="{74856482-BEC6-4123-9C8D-B7B3632A197F}"/>
    <dgm:cxn modelId="{141911F6-5EC7-43B3-B80C-990AD8B4723C}" type="presOf" srcId="{F4A42768-7EB0-4EBD-9DE4-89E33AD3822B}" destId="{BBD6AEED-1556-4576-BC26-8FEBD35896B3}" srcOrd="0" destOrd="0" presId="urn:microsoft.com/office/officeart/2005/8/layout/process4"/>
    <dgm:cxn modelId="{68F5A81B-678D-4530-8EF9-B568F48884D0}" type="presParOf" srcId="{07056DD9-199E-421D-BAA9-664D6332A52B}" destId="{08CB34AC-661F-4FFC-89F2-C435EA2996E1}" srcOrd="0" destOrd="0" presId="urn:microsoft.com/office/officeart/2005/8/layout/process4"/>
    <dgm:cxn modelId="{139C4504-5B5B-4868-903D-36D646855F25}" type="presParOf" srcId="{08CB34AC-661F-4FFC-89F2-C435EA2996E1}" destId="{E0A6EE80-82D0-4C9C-A5EB-E71920B18012}" srcOrd="0" destOrd="0" presId="urn:microsoft.com/office/officeart/2005/8/layout/process4"/>
    <dgm:cxn modelId="{592E4AB2-7FC3-4001-BD6E-77BB1EDF33F2}" type="presParOf" srcId="{08CB34AC-661F-4FFC-89F2-C435EA2996E1}" destId="{8CFDF697-783C-4AB7-A375-7277CE3FB7D4}" srcOrd="1" destOrd="0" presId="urn:microsoft.com/office/officeart/2005/8/layout/process4"/>
    <dgm:cxn modelId="{F52A38BA-36FE-43A6-B9E6-A8C1A52CDA97}" type="presParOf" srcId="{08CB34AC-661F-4FFC-89F2-C435EA2996E1}" destId="{ADF42A5A-9566-4545-AEC1-C9215BEF80C0}" srcOrd="2" destOrd="0" presId="urn:microsoft.com/office/officeart/2005/8/layout/process4"/>
    <dgm:cxn modelId="{3B9F5AAB-61C4-4521-B588-7DE2A7B64E5E}" type="presParOf" srcId="{ADF42A5A-9566-4545-AEC1-C9215BEF80C0}" destId="{BBD6AEED-1556-4576-BC26-8FEBD35896B3}" srcOrd="0" destOrd="0" presId="urn:microsoft.com/office/officeart/2005/8/layout/process4"/>
    <dgm:cxn modelId="{CD4EE8FF-FAE0-4218-AF71-204122673F0C}" type="presParOf" srcId="{ADF42A5A-9566-4545-AEC1-C9215BEF80C0}" destId="{3BC789AA-D214-4AF7-A843-65A0714373F2}" srcOrd="1" destOrd="0" presId="urn:microsoft.com/office/officeart/2005/8/layout/process4"/>
    <dgm:cxn modelId="{9F01AE72-8948-488B-A0E2-1907BB487628}" type="presParOf" srcId="{ADF42A5A-9566-4545-AEC1-C9215BEF80C0}" destId="{8D3C07C5-01B3-4390-BAB2-EAD1E2994255}" srcOrd="2" destOrd="0" presId="urn:microsoft.com/office/officeart/2005/8/layout/process4"/>
    <dgm:cxn modelId="{EBC2D036-33AE-46F6-BE16-C6C536F40842}" type="presParOf" srcId="{07056DD9-199E-421D-BAA9-664D6332A52B}" destId="{38CA95DA-993B-40AB-BA2B-75DE29B577F8}" srcOrd="1" destOrd="0" presId="urn:microsoft.com/office/officeart/2005/8/layout/process4"/>
    <dgm:cxn modelId="{61CCD046-9B35-4E73-8F53-364648C71725}" type="presParOf" srcId="{07056DD9-199E-421D-BAA9-664D6332A52B}" destId="{7016F173-F83E-4A08-AF4E-914EC6FFE3DE}" srcOrd="2" destOrd="0" presId="urn:microsoft.com/office/officeart/2005/8/layout/process4"/>
    <dgm:cxn modelId="{0C4D353E-665D-4351-A91A-3AFAEAB9B057}" type="presParOf" srcId="{7016F173-F83E-4A08-AF4E-914EC6FFE3DE}" destId="{A8C7EBA9-2995-41F3-8BF5-A2A1BBFBB94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99C29-0F05-4024-954B-7D0B1CCFE8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48B2334-60DD-4DC9-ABB5-FEE480E0C156}">
      <dgm:prSet custT="1"/>
      <dgm:spPr/>
      <dgm:t>
        <a:bodyPr/>
        <a:lstStyle/>
        <a:p>
          <a:pPr algn="ctr"/>
          <a:r>
            <a:rPr lang="en-US" sz="2800" b="1" u="sng" dirty="0"/>
            <a:t>IBC Retest &amp; Inspection (2.5- and 5-year)</a:t>
          </a:r>
          <a:endParaRPr lang="en-US" sz="2800" dirty="0"/>
        </a:p>
      </dgm:t>
    </dgm:pt>
    <dgm:pt modelId="{64F5085E-E5A8-4BD2-ADB1-82A04919F93F}" type="parTrans" cxnId="{A8F40DEF-6200-4784-93BF-729980DFF8D5}">
      <dgm:prSet/>
      <dgm:spPr/>
      <dgm:t>
        <a:bodyPr/>
        <a:lstStyle/>
        <a:p>
          <a:endParaRPr lang="en-US"/>
        </a:p>
      </dgm:t>
    </dgm:pt>
    <dgm:pt modelId="{7B48BCF4-BD5F-4948-B937-5E4972A46B51}" type="sibTrans" cxnId="{A8F40DEF-6200-4784-93BF-729980DFF8D5}">
      <dgm:prSet/>
      <dgm:spPr/>
      <dgm:t>
        <a:bodyPr/>
        <a:lstStyle/>
        <a:p>
          <a:endParaRPr lang="en-US"/>
        </a:p>
      </dgm:t>
    </dgm:pt>
    <dgm:pt modelId="{2BEE93ED-7BE3-48AD-A82E-98F11C9CFECB}">
      <dgm:prSet/>
      <dgm:spPr/>
      <dgm:t>
        <a:bodyPr/>
        <a:lstStyle/>
        <a:p>
          <a:r>
            <a:rPr lang="en-US" dirty="0"/>
            <a:t>2.5-years from original manufacture date on the bottle </a:t>
          </a:r>
          <a:r>
            <a:rPr lang="en-US" u="sng" dirty="0"/>
            <a:t>or</a:t>
          </a:r>
          <a:r>
            <a:rPr lang="en-US" dirty="0"/>
            <a:t> last repair.</a:t>
          </a:r>
        </a:p>
      </dgm:t>
    </dgm:pt>
    <dgm:pt modelId="{876DEE90-30FD-4B86-BA59-292ACA730399}" type="parTrans" cxnId="{6ECB9A0E-64FA-4E0A-9567-A95F3CB5AE91}">
      <dgm:prSet/>
      <dgm:spPr/>
      <dgm:t>
        <a:bodyPr/>
        <a:lstStyle/>
        <a:p>
          <a:endParaRPr lang="en-US"/>
        </a:p>
      </dgm:t>
    </dgm:pt>
    <dgm:pt modelId="{0E1CD8F8-64CF-42D7-B462-F2E084DCFC87}" type="sibTrans" cxnId="{6ECB9A0E-64FA-4E0A-9567-A95F3CB5AE91}">
      <dgm:prSet/>
      <dgm:spPr/>
      <dgm:t>
        <a:bodyPr/>
        <a:lstStyle/>
        <a:p>
          <a:endParaRPr lang="en-US"/>
        </a:p>
      </dgm:t>
    </dgm:pt>
    <dgm:pt modelId="{D6F33536-C032-4635-B115-0746EEB65F7B}">
      <dgm:prSet/>
      <dgm:spPr/>
      <dgm:t>
        <a:bodyPr/>
        <a:lstStyle/>
        <a:p>
          <a:r>
            <a:rPr lang="en-US" dirty="0"/>
            <a:t>Reprocessor must perform:</a:t>
          </a:r>
        </a:p>
      </dgm:t>
    </dgm:pt>
    <dgm:pt modelId="{0FD5CDC2-83D0-4A8F-B796-D0DEFA122BEC}" type="parTrans" cxnId="{9F6AD587-2773-4002-8C41-91BA6382AE1A}">
      <dgm:prSet/>
      <dgm:spPr/>
      <dgm:t>
        <a:bodyPr/>
        <a:lstStyle/>
        <a:p>
          <a:endParaRPr lang="en-US"/>
        </a:p>
      </dgm:t>
    </dgm:pt>
    <dgm:pt modelId="{2685F146-0D80-4A31-B39F-BB7056A65F3C}" type="sibTrans" cxnId="{9F6AD587-2773-4002-8C41-91BA6382AE1A}">
      <dgm:prSet/>
      <dgm:spPr/>
      <dgm:t>
        <a:bodyPr/>
        <a:lstStyle/>
        <a:p>
          <a:endParaRPr lang="en-US"/>
        </a:p>
      </dgm:t>
    </dgm:pt>
    <dgm:pt modelId="{975C3E3D-6AAD-4790-845E-F3D733A4ABE1}">
      <dgm:prSet/>
      <dgm:spPr/>
      <dgm:t>
        <a:bodyPr/>
        <a:lstStyle/>
        <a:p>
          <a:r>
            <a:rPr lang="en-US" u="none" dirty="0"/>
            <a:t>Remove bottle from cage for inspection</a:t>
          </a:r>
        </a:p>
      </dgm:t>
    </dgm:pt>
    <dgm:pt modelId="{800A244A-9A1C-43E7-8E87-E59E5FCF90E4}" type="parTrans" cxnId="{D05C55B4-6060-489C-ADA7-C6BBE4A51292}">
      <dgm:prSet/>
      <dgm:spPr/>
      <dgm:t>
        <a:bodyPr/>
        <a:lstStyle/>
        <a:p>
          <a:endParaRPr lang="en-US"/>
        </a:p>
      </dgm:t>
    </dgm:pt>
    <dgm:pt modelId="{1ECD0E43-994B-4997-8681-8A5B94FA1667}" type="sibTrans" cxnId="{D05C55B4-6060-489C-ADA7-C6BBE4A51292}">
      <dgm:prSet/>
      <dgm:spPr/>
      <dgm:t>
        <a:bodyPr/>
        <a:lstStyle/>
        <a:p>
          <a:endParaRPr lang="en-US"/>
        </a:p>
      </dgm:t>
    </dgm:pt>
    <dgm:pt modelId="{19FF6CDB-6C53-47A4-B488-C5EB401D3CFC}">
      <dgm:prSet/>
      <dgm:spPr/>
      <dgm:t>
        <a:bodyPr/>
        <a:lstStyle/>
        <a:p>
          <a:r>
            <a:rPr lang="en-US" dirty="0"/>
            <a:t>Inspect bottle and cage to ensure the IBC is - </a:t>
          </a:r>
        </a:p>
      </dgm:t>
    </dgm:pt>
    <dgm:pt modelId="{315AC530-6772-4A10-9BA3-C02F8B028047}" type="parTrans" cxnId="{2BC4416F-AD13-4668-9934-7FD670FF56F2}">
      <dgm:prSet/>
      <dgm:spPr/>
      <dgm:t>
        <a:bodyPr/>
        <a:lstStyle/>
        <a:p>
          <a:endParaRPr lang="en-US"/>
        </a:p>
      </dgm:t>
    </dgm:pt>
    <dgm:pt modelId="{77ACA14D-2BD0-4F1E-BE60-65CC867962CC}" type="sibTrans" cxnId="{2BC4416F-AD13-4668-9934-7FD670FF56F2}">
      <dgm:prSet/>
      <dgm:spPr/>
      <dgm:t>
        <a:bodyPr/>
        <a:lstStyle/>
        <a:p>
          <a:endParaRPr lang="en-US"/>
        </a:p>
      </dgm:t>
    </dgm:pt>
    <dgm:pt modelId="{B2B56D3A-A8B0-485F-8117-75E23596DCBA}">
      <dgm:prSet/>
      <dgm:spPr/>
      <dgm:t>
        <a:bodyPr/>
        <a:lstStyle/>
        <a:p>
          <a:r>
            <a:rPr lang="en-US" dirty="0"/>
            <a:t>Properly marked</a:t>
          </a:r>
        </a:p>
      </dgm:t>
    </dgm:pt>
    <dgm:pt modelId="{38411C4B-58E1-435E-B9BD-5C4436AEED4D}" type="parTrans" cxnId="{55186FDC-FE77-4E81-9022-9011ECDE8F02}">
      <dgm:prSet/>
      <dgm:spPr/>
      <dgm:t>
        <a:bodyPr/>
        <a:lstStyle/>
        <a:p>
          <a:endParaRPr lang="en-US"/>
        </a:p>
      </dgm:t>
    </dgm:pt>
    <dgm:pt modelId="{54437A75-D4A3-4E52-A13C-26D5488C9A75}" type="sibTrans" cxnId="{55186FDC-FE77-4E81-9022-9011ECDE8F02}">
      <dgm:prSet/>
      <dgm:spPr/>
      <dgm:t>
        <a:bodyPr/>
        <a:lstStyle/>
        <a:p>
          <a:endParaRPr lang="en-US"/>
        </a:p>
      </dgm:t>
    </dgm:pt>
    <dgm:pt modelId="{11A0688F-4520-43DF-80B9-FF9C5987FA57}">
      <dgm:prSet/>
      <dgm:spPr/>
      <dgm:t>
        <a:bodyPr/>
        <a:lstStyle/>
        <a:p>
          <a:r>
            <a:rPr lang="en-US" dirty="0"/>
            <a:t>Service equipment is functional</a:t>
          </a:r>
        </a:p>
      </dgm:t>
    </dgm:pt>
    <dgm:pt modelId="{521B981C-7B3D-4F93-81EF-A6870E3AFA21}" type="parTrans" cxnId="{D8AD7B00-BDD8-4B20-A142-BCBD22E4BCCC}">
      <dgm:prSet/>
      <dgm:spPr/>
      <dgm:t>
        <a:bodyPr/>
        <a:lstStyle/>
        <a:p>
          <a:endParaRPr lang="en-US"/>
        </a:p>
      </dgm:t>
    </dgm:pt>
    <dgm:pt modelId="{0B46CFBD-CF40-440B-8126-5AC84B158E4B}" type="sibTrans" cxnId="{D8AD7B00-BDD8-4B20-A142-BCBD22E4BCCC}">
      <dgm:prSet/>
      <dgm:spPr/>
      <dgm:t>
        <a:bodyPr/>
        <a:lstStyle/>
        <a:p>
          <a:endParaRPr lang="en-US"/>
        </a:p>
      </dgm:t>
    </dgm:pt>
    <dgm:pt modelId="{807312AB-A299-4D47-B748-1D54B75E2C6C}">
      <dgm:prSet/>
      <dgm:spPr/>
      <dgm:t>
        <a:bodyPr/>
        <a:lstStyle/>
        <a:p>
          <a:r>
            <a:rPr lang="en-US" dirty="0"/>
            <a:t>IBC is “capable” of passing performance tests</a:t>
          </a:r>
        </a:p>
      </dgm:t>
    </dgm:pt>
    <dgm:pt modelId="{A56961EF-3631-43A9-9AE1-4749AA30DD55}" type="parTrans" cxnId="{F0193693-9CD9-471F-A909-6CB222B1FEF1}">
      <dgm:prSet/>
      <dgm:spPr/>
      <dgm:t>
        <a:bodyPr/>
        <a:lstStyle/>
        <a:p>
          <a:endParaRPr lang="en-US"/>
        </a:p>
      </dgm:t>
    </dgm:pt>
    <dgm:pt modelId="{56A002AA-6553-4CAA-B5C7-342C1359EDDE}" type="sibTrans" cxnId="{F0193693-9CD9-471F-A909-6CB222B1FEF1}">
      <dgm:prSet/>
      <dgm:spPr/>
      <dgm:t>
        <a:bodyPr/>
        <a:lstStyle/>
        <a:p>
          <a:endParaRPr lang="en-US"/>
        </a:p>
      </dgm:t>
    </dgm:pt>
    <dgm:pt modelId="{7B2A5027-A1D0-4FDB-9E4F-894CE1EF8E00}" type="pres">
      <dgm:prSet presAssocID="{BB099C29-0F05-4024-954B-7D0B1CCFE8C3}" presName="linear" presStyleCnt="0">
        <dgm:presLayoutVars>
          <dgm:animLvl val="lvl"/>
          <dgm:resizeHandles val="exact"/>
        </dgm:presLayoutVars>
      </dgm:prSet>
      <dgm:spPr/>
    </dgm:pt>
    <dgm:pt modelId="{738BE836-1A64-44D9-B867-CDC750338716}" type="pres">
      <dgm:prSet presAssocID="{548B2334-60DD-4DC9-ABB5-FEE480E0C156}" presName="parentText" presStyleLbl="node1" presStyleIdx="0" presStyleCnt="3" custScaleY="80316" custLinFactNeighborX="-740" custLinFactNeighborY="18408">
        <dgm:presLayoutVars>
          <dgm:chMax val="0"/>
          <dgm:bulletEnabled val="1"/>
        </dgm:presLayoutVars>
      </dgm:prSet>
      <dgm:spPr/>
    </dgm:pt>
    <dgm:pt modelId="{1CFF2CF2-EB1F-4320-B55F-65C1E3E3936D}" type="pres">
      <dgm:prSet presAssocID="{7B48BCF4-BD5F-4948-B937-5E4972A46B51}" presName="spacer" presStyleCnt="0"/>
      <dgm:spPr/>
    </dgm:pt>
    <dgm:pt modelId="{004832F2-DB6C-46CD-8410-3AFD86B9D260}" type="pres">
      <dgm:prSet presAssocID="{2BEE93ED-7BE3-48AD-A82E-98F11C9CFECB}" presName="parentText" presStyleLbl="node1" presStyleIdx="1" presStyleCnt="3" custScaleY="97879">
        <dgm:presLayoutVars>
          <dgm:chMax val="0"/>
          <dgm:bulletEnabled val="1"/>
        </dgm:presLayoutVars>
      </dgm:prSet>
      <dgm:spPr/>
    </dgm:pt>
    <dgm:pt modelId="{08074171-005F-441B-897E-6B783151069D}" type="pres">
      <dgm:prSet presAssocID="{0E1CD8F8-64CF-42D7-B462-F2E084DCFC87}" presName="spacer" presStyleCnt="0"/>
      <dgm:spPr/>
    </dgm:pt>
    <dgm:pt modelId="{17BEB694-A31C-4FDF-A721-B320C7E8A2AE}" type="pres">
      <dgm:prSet presAssocID="{D6F33536-C032-4635-B115-0746EEB65F7B}" presName="parentText" presStyleLbl="node1" presStyleIdx="2" presStyleCnt="3">
        <dgm:presLayoutVars>
          <dgm:chMax val="0"/>
          <dgm:bulletEnabled val="1"/>
        </dgm:presLayoutVars>
      </dgm:prSet>
      <dgm:spPr/>
    </dgm:pt>
    <dgm:pt modelId="{5CC08610-C079-4797-93B3-8B1225E547E3}" type="pres">
      <dgm:prSet presAssocID="{D6F33536-C032-4635-B115-0746EEB65F7B}" presName="childText" presStyleLbl="revTx" presStyleIdx="0" presStyleCnt="1">
        <dgm:presLayoutVars>
          <dgm:bulletEnabled val="1"/>
        </dgm:presLayoutVars>
      </dgm:prSet>
      <dgm:spPr/>
    </dgm:pt>
  </dgm:ptLst>
  <dgm:cxnLst>
    <dgm:cxn modelId="{D8AD7B00-BDD8-4B20-A142-BCBD22E4BCCC}" srcId="{19FF6CDB-6C53-47A4-B488-C5EB401D3CFC}" destId="{11A0688F-4520-43DF-80B9-FF9C5987FA57}" srcOrd="1" destOrd="0" parTransId="{521B981C-7B3D-4F93-81EF-A6870E3AFA21}" sibTransId="{0B46CFBD-CF40-440B-8126-5AC84B158E4B}"/>
    <dgm:cxn modelId="{6ECB9A0E-64FA-4E0A-9567-A95F3CB5AE91}" srcId="{BB099C29-0F05-4024-954B-7D0B1CCFE8C3}" destId="{2BEE93ED-7BE3-48AD-A82E-98F11C9CFECB}" srcOrd="1" destOrd="0" parTransId="{876DEE90-30FD-4B86-BA59-292ACA730399}" sibTransId="{0E1CD8F8-64CF-42D7-B462-F2E084DCFC87}"/>
    <dgm:cxn modelId="{15E96763-5B48-48F3-A0DD-009A51FD135F}" type="presOf" srcId="{B2B56D3A-A8B0-485F-8117-75E23596DCBA}" destId="{5CC08610-C079-4797-93B3-8B1225E547E3}" srcOrd="0" destOrd="2" presId="urn:microsoft.com/office/officeart/2005/8/layout/vList2"/>
    <dgm:cxn modelId="{2BC4416F-AD13-4668-9934-7FD670FF56F2}" srcId="{D6F33536-C032-4635-B115-0746EEB65F7B}" destId="{19FF6CDB-6C53-47A4-B488-C5EB401D3CFC}" srcOrd="1" destOrd="0" parTransId="{315AC530-6772-4A10-9BA3-C02F8B028047}" sibTransId="{77ACA14D-2BD0-4F1E-BE60-65CC867962CC}"/>
    <dgm:cxn modelId="{5F18BC56-6D4D-41C4-A9AF-9AD29B778810}" type="presOf" srcId="{19FF6CDB-6C53-47A4-B488-C5EB401D3CFC}" destId="{5CC08610-C079-4797-93B3-8B1225E547E3}" srcOrd="0" destOrd="1" presId="urn:microsoft.com/office/officeart/2005/8/layout/vList2"/>
    <dgm:cxn modelId="{022D8882-E578-4BD0-AF3D-BFB71C020E85}" type="presOf" srcId="{548B2334-60DD-4DC9-ABB5-FEE480E0C156}" destId="{738BE836-1A64-44D9-B867-CDC750338716}" srcOrd="0" destOrd="0" presId="urn:microsoft.com/office/officeart/2005/8/layout/vList2"/>
    <dgm:cxn modelId="{9F6AD587-2773-4002-8C41-91BA6382AE1A}" srcId="{BB099C29-0F05-4024-954B-7D0B1CCFE8C3}" destId="{D6F33536-C032-4635-B115-0746EEB65F7B}" srcOrd="2" destOrd="0" parTransId="{0FD5CDC2-83D0-4A8F-B796-D0DEFA122BEC}" sibTransId="{2685F146-0D80-4A31-B39F-BB7056A65F3C}"/>
    <dgm:cxn modelId="{8772F991-1DA2-4935-860A-9C43BD551A26}" type="presOf" srcId="{D6F33536-C032-4635-B115-0746EEB65F7B}" destId="{17BEB694-A31C-4FDF-A721-B320C7E8A2AE}" srcOrd="0" destOrd="0" presId="urn:microsoft.com/office/officeart/2005/8/layout/vList2"/>
    <dgm:cxn modelId="{F0193693-9CD9-471F-A909-6CB222B1FEF1}" srcId="{19FF6CDB-6C53-47A4-B488-C5EB401D3CFC}" destId="{807312AB-A299-4D47-B748-1D54B75E2C6C}" srcOrd="2" destOrd="0" parTransId="{A56961EF-3631-43A9-9AE1-4749AA30DD55}" sibTransId="{56A002AA-6553-4CAA-B5C7-342C1359EDDE}"/>
    <dgm:cxn modelId="{F60A8CA1-65BD-48F6-9F48-AD86C23CFAA9}" type="presOf" srcId="{975C3E3D-6AAD-4790-845E-F3D733A4ABE1}" destId="{5CC08610-C079-4797-93B3-8B1225E547E3}" srcOrd="0" destOrd="0" presId="urn:microsoft.com/office/officeart/2005/8/layout/vList2"/>
    <dgm:cxn modelId="{D05C55B4-6060-489C-ADA7-C6BBE4A51292}" srcId="{D6F33536-C032-4635-B115-0746EEB65F7B}" destId="{975C3E3D-6AAD-4790-845E-F3D733A4ABE1}" srcOrd="0" destOrd="0" parTransId="{800A244A-9A1C-43E7-8E87-E59E5FCF90E4}" sibTransId="{1ECD0E43-994B-4997-8681-8A5B94FA1667}"/>
    <dgm:cxn modelId="{C5AE3FC8-C61E-4704-BC94-E68A46114EA4}" type="presOf" srcId="{2BEE93ED-7BE3-48AD-A82E-98F11C9CFECB}" destId="{004832F2-DB6C-46CD-8410-3AFD86B9D260}" srcOrd="0" destOrd="0" presId="urn:microsoft.com/office/officeart/2005/8/layout/vList2"/>
    <dgm:cxn modelId="{0C269DCC-962E-45E3-A6FE-EE3C5925993E}" type="presOf" srcId="{11A0688F-4520-43DF-80B9-FF9C5987FA57}" destId="{5CC08610-C079-4797-93B3-8B1225E547E3}" srcOrd="0" destOrd="3" presId="urn:microsoft.com/office/officeart/2005/8/layout/vList2"/>
    <dgm:cxn modelId="{55186FDC-FE77-4E81-9022-9011ECDE8F02}" srcId="{19FF6CDB-6C53-47A4-B488-C5EB401D3CFC}" destId="{B2B56D3A-A8B0-485F-8117-75E23596DCBA}" srcOrd="0" destOrd="0" parTransId="{38411C4B-58E1-435E-B9BD-5C4436AEED4D}" sibTransId="{54437A75-D4A3-4E52-A13C-26D5488C9A75}"/>
    <dgm:cxn modelId="{A8F40DEF-6200-4784-93BF-729980DFF8D5}" srcId="{BB099C29-0F05-4024-954B-7D0B1CCFE8C3}" destId="{548B2334-60DD-4DC9-ABB5-FEE480E0C156}" srcOrd="0" destOrd="0" parTransId="{64F5085E-E5A8-4BD2-ADB1-82A04919F93F}" sibTransId="{7B48BCF4-BD5F-4948-B937-5E4972A46B51}"/>
    <dgm:cxn modelId="{C3AD51FD-5D12-4E60-8EDF-A2B6B1CACB8B}" type="presOf" srcId="{BB099C29-0F05-4024-954B-7D0B1CCFE8C3}" destId="{7B2A5027-A1D0-4FDB-9E4F-894CE1EF8E00}" srcOrd="0" destOrd="0" presId="urn:microsoft.com/office/officeart/2005/8/layout/vList2"/>
    <dgm:cxn modelId="{CCF7E6FD-DD62-48A7-89F3-885594FC49F0}" type="presOf" srcId="{807312AB-A299-4D47-B748-1D54B75E2C6C}" destId="{5CC08610-C079-4797-93B3-8B1225E547E3}" srcOrd="0" destOrd="4" presId="urn:microsoft.com/office/officeart/2005/8/layout/vList2"/>
    <dgm:cxn modelId="{3B65C71B-BC43-4E23-8DE2-721DA9EF28D9}" type="presParOf" srcId="{7B2A5027-A1D0-4FDB-9E4F-894CE1EF8E00}" destId="{738BE836-1A64-44D9-B867-CDC750338716}" srcOrd="0" destOrd="0" presId="urn:microsoft.com/office/officeart/2005/8/layout/vList2"/>
    <dgm:cxn modelId="{8EA067F7-2BAE-464B-8864-DC97F8A9789C}" type="presParOf" srcId="{7B2A5027-A1D0-4FDB-9E4F-894CE1EF8E00}" destId="{1CFF2CF2-EB1F-4320-B55F-65C1E3E3936D}" srcOrd="1" destOrd="0" presId="urn:microsoft.com/office/officeart/2005/8/layout/vList2"/>
    <dgm:cxn modelId="{BD46E26F-910E-4E5B-BF06-6B0BA67521CE}" type="presParOf" srcId="{7B2A5027-A1D0-4FDB-9E4F-894CE1EF8E00}" destId="{004832F2-DB6C-46CD-8410-3AFD86B9D260}" srcOrd="2" destOrd="0" presId="urn:microsoft.com/office/officeart/2005/8/layout/vList2"/>
    <dgm:cxn modelId="{92B14064-BC24-47E2-B95F-7EC8BA9EDF0D}" type="presParOf" srcId="{7B2A5027-A1D0-4FDB-9E4F-894CE1EF8E00}" destId="{08074171-005F-441B-897E-6B783151069D}" srcOrd="3" destOrd="0" presId="urn:microsoft.com/office/officeart/2005/8/layout/vList2"/>
    <dgm:cxn modelId="{0FA9C7C1-6247-414D-8F9F-36ABD21F8156}" type="presParOf" srcId="{7B2A5027-A1D0-4FDB-9E4F-894CE1EF8E00}" destId="{17BEB694-A31C-4FDF-A721-B320C7E8A2AE}" srcOrd="4" destOrd="0" presId="urn:microsoft.com/office/officeart/2005/8/layout/vList2"/>
    <dgm:cxn modelId="{2E034CA8-E7DA-41C9-A017-3FC6D0E0CF4F}" type="presParOf" srcId="{7B2A5027-A1D0-4FDB-9E4F-894CE1EF8E00}" destId="{5CC08610-C079-4797-93B3-8B1225E547E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9A0521-879F-4684-8FCC-6F32D9FF84CD}"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1C826CA4-875B-487A-8702-5C1D00DADADD}">
      <dgm:prSet custT="1"/>
      <dgm:spPr/>
      <dgm:t>
        <a:bodyPr/>
        <a:lstStyle/>
        <a:p>
          <a:r>
            <a:rPr lang="en-US" sz="2400" b="1" u="sng" dirty="0"/>
            <a:t>IBC Retest &amp; Inspection (5-year)</a:t>
          </a:r>
          <a:endParaRPr lang="en-US" sz="2400" dirty="0"/>
        </a:p>
      </dgm:t>
    </dgm:pt>
    <dgm:pt modelId="{05E4CF6F-55EE-4DA7-A6A3-C4F48A615909}" type="parTrans" cxnId="{07C81477-EAE1-4BEA-9D42-F09EE78BACE2}">
      <dgm:prSet/>
      <dgm:spPr/>
      <dgm:t>
        <a:bodyPr/>
        <a:lstStyle/>
        <a:p>
          <a:endParaRPr lang="en-US"/>
        </a:p>
      </dgm:t>
    </dgm:pt>
    <dgm:pt modelId="{A2686483-D9E7-4DD5-BB80-2C2B4A84C392}" type="sibTrans" cxnId="{07C81477-EAE1-4BEA-9D42-F09EE78BACE2}">
      <dgm:prSet/>
      <dgm:spPr/>
      <dgm:t>
        <a:bodyPr/>
        <a:lstStyle/>
        <a:p>
          <a:endParaRPr lang="en-US"/>
        </a:p>
      </dgm:t>
    </dgm:pt>
    <dgm:pt modelId="{A6BBDB79-8E63-461B-87E0-C43B96A8A85D}">
      <dgm:prSet custT="1"/>
      <dgm:spPr/>
      <dgm:t>
        <a:bodyPr/>
        <a:lstStyle/>
        <a:p>
          <a:r>
            <a:rPr lang="en-US" sz="2000" dirty="0"/>
            <a:t>5-years from the original manufacturer’s date or date of last repair.  Reprocessor must perform: </a:t>
          </a:r>
        </a:p>
      </dgm:t>
    </dgm:pt>
    <dgm:pt modelId="{969194AB-B441-4B93-B9D4-A072784B1DE5}" type="parTrans" cxnId="{498E72FB-258E-4038-9072-BF2D53B76761}">
      <dgm:prSet/>
      <dgm:spPr/>
      <dgm:t>
        <a:bodyPr/>
        <a:lstStyle/>
        <a:p>
          <a:endParaRPr lang="en-US"/>
        </a:p>
      </dgm:t>
    </dgm:pt>
    <dgm:pt modelId="{3DB17E1F-0ED2-40CE-8DC6-38C01DA58F10}" type="sibTrans" cxnId="{498E72FB-258E-4038-9072-BF2D53B76761}">
      <dgm:prSet/>
      <dgm:spPr/>
      <dgm:t>
        <a:bodyPr/>
        <a:lstStyle/>
        <a:p>
          <a:endParaRPr lang="en-US"/>
        </a:p>
      </dgm:t>
    </dgm:pt>
    <dgm:pt modelId="{DB7CCDD8-472A-4FDB-9CDA-6A82CE3249A6}">
      <dgm:prSet/>
      <dgm:spPr/>
      <dgm:t>
        <a:bodyPr/>
        <a:lstStyle/>
        <a:p>
          <a:r>
            <a:rPr lang="en-US"/>
            <a:t>Leakproofness test</a:t>
          </a:r>
        </a:p>
      </dgm:t>
    </dgm:pt>
    <dgm:pt modelId="{5FADBDCE-344C-4A6C-82AD-7C4BFE4D0B84}" type="parTrans" cxnId="{77A64135-3CB0-471B-AFDC-6B513B770C24}">
      <dgm:prSet/>
      <dgm:spPr/>
      <dgm:t>
        <a:bodyPr/>
        <a:lstStyle/>
        <a:p>
          <a:endParaRPr lang="en-US"/>
        </a:p>
      </dgm:t>
    </dgm:pt>
    <dgm:pt modelId="{6A9F755C-2F82-40AE-9FD3-1FB9BBAFE445}" type="sibTrans" cxnId="{77A64135-3CB0-471B-AFDC-6B513B770C24}">
      <dgm:prSet/>
      <dgm:spPr/>
      <dgm:t>
        <a:bodyPr/>
        <a:lstStyle/>
        <a:p>
          <a:endParaRPr lang="en-US"/>
        </a:p>
      </dgm:t>
    </dgm:pt>
    <dgm:pt modelId="{E9A70E1D-2219-4D89-A1AA-E376EF6A5C9C}">
      <dgm:prSet/>
      <dgm:spPr/>
      <dgm:t>
        <a:bodyPr/>
        <a:lstStyle/>
        <a:p>
          <a:r>
            <a:rPr lang="en-US"/>
            <a:t>External and internal inspections, with bottle </a:t>
          </a:r>
          <a:r>
            <a:rPr lang="en-US" u="sng"/>
            <a:t>outside</a:t>
          </a:r>
          <a:r>
            <a:rPr lang="en-US"/>
            <a:t> the cage to ensure:</a:t>
          </a:r>
        </a:p>
      </dgm:t>
    </dgm:pt>
    <dgm:pt modelId="{6883B605-FA27-4F59-BC83-0F49B604CA5C}" type="parTrans" cxnId="{01886969-3D09-4DE2-A063-8575D227F444}">
      <dgm:prSet/>
      <dgm:spPr/>
      <dgm:t>
        <a:bodyPr/>
        <a:lstStyle/>
        <a:p>
          <a:endParaRPr lang="en-US"/>
        </a:p>
      </dgm:t>
    </dgm:pt>
    <dgm:pt modelId="{77300135-D42D-48EB-9F8C-BBB841CFCDB5}" type="sibTrans" cxnId="{01886969-3D09-4DE2-A063-8575D227F444}">
      <dgm:prSet/>
      <dgm:spPr/>
      <dgm:t>
        <a:bodyPr/>
        <a:lstStyle/>
        <a:p>
          <a:endParaRPr lang="en-US"/>
        </a:p>
      </dgm:t>
    </dgm:pt>
    <dgm:pt modelId="{90FA8FEE-A534-4B83-95C6-65E3EE02AA1A}">
      <dgm:prSet/>
      <dgm:spPr/>
      <dgm:t>
        <a:bodyPr/>
        <a:lstStyle/>
        <a:p>
          <a:r>
            <a:rPr lang="en-US"/>
            <a:t>No cracking or warping that would be unsafe</a:t>
          </a:r>
        </a:p>
      </dgm:t>
    </dgm:pt>
    <dgm:pt modelId="{6E711C28-3340-44EA-A102-4F6EFD798D38}" type="parTrans" cxnId="{62AC4DEB-DDE6-4688-969A-109595E79649}">
      <dgm:prSet/>
      <dgm:spPr/>
      <dgm:t>
        <a:bodyPr/>
        <a:lstStyle/>
        <a:p>
          <a:endParaRPr lang="en-US"/>
        </a:p>
      </dgm:t>
    </dgm:pt>
    <dgm:pt modelId="{13D3C943-1A10-44AA-98A2-63062AAEC40A}" type="sibTrans" cxnId="{62AC4DEB-DDE6-4688-969A-109595E79649}">
      <dgm:prSet/>
      <dgm:spPr/>
      <dgm:t>
        <a:bodyPr/>
        <a:lstStyle/>
        <a:p>
          <a:endParaRPr lang="en-US"/>
        </a:p>
      </dgm:t>
    </dgm:pt>
    <dgm:pt modelId="{04220D17-AB27-4EF6-BE47-54858111A0E1}">
      <dgm:prSet/>
      <dgm:spPr/>
      <dgm:t>
        <a:bodyPr/>
        <a:lstStyle/>
        <a:p>
          <a:r>
            <a:rPr lang="en-US"/>
            <a:t>Proper marking</a:t>
          </a:r>
        </a:p>
      </dgm:t>
    </dgm:pt>
    <dgm:pt modelId="{CDFDAA2A-6C2A-4AE3-B647-D086654507D5}" type="parTrans" cxnId="{C1B29B63-F7D9-44D8-80E4-4DB63364854F}">
      <dgm:prSet/>
      <dgm:spPr/>
      <dgm:t>
        <a:bodyPr/>
        <a:lstStyle/>
        <a:p>
          <a:endParaRPr lang="en-US"/>
        </a:p>
      </dgm:t>
    </dgm:pt>
    <dgm:pt modelId="{C3A70069-BE07-4244-8256-9105AE23531D}" type="sibTrans" cxnId="{C1B29B63-F7D9-44D8-80E4-4DB63364854F}">
      <dgm:prSet/>
      <dgm:spPr/>
      <dgm:t>
        <a:bodyPr/>
        <a:lstStyle/>
        <a:p>
          <a:endParaRPr lang="en-US"/>
        </a:p>
      </dgm:t>
    </dgm:pt>
    <dgm:pt modelId="{F7F438F8-ECF3-4910-8E98-4F14BD57BBFA}">
      <dgm:prSet/>
      <dgm:spPr/>
      <dgm:t>
        <a:bodyPr/>
        <a:lstStyle/>
        <a:p>
          <a:r>
            <a:rPr lang="en-US"/>
            <a:t>Service equipment is functional</a:t>
          </a:r>
        </a:p>
      </dgm:t>
    </dgm:pt>
    <dgm:pt modelId="{21BC7A5B-8D1E-4A3C-82CA-D9DACF3A9A76}" type="parTrans" cxnId="{5537B4EA-3B7F-4EE1-98EC-996B6B9422E1}">
      <dgm:prSet/>
      <dgm:spPr/>
      <dgm:t>
        <a:bodyPr/>
        <a:lstStyle/>
        <a:p>
          <a:endParaRPr lang="en-US"/>
        </a:p>
      </dgm:t>
    </dgm:pt>
    <dgm:pt modelId="{A18A5D40-2762-400D-B895-4416E00C3817}" type="sibTrans" cxnId="{5537B4EA-3B7F-4EE1-98EC-996B6B9422E1}">
      <dgm:prSet/>
      <dgm:spPr/>
      <dgm:t>
        <a:bodyPr/>
        <a:lstStyle/>
        <a:p>
          <a:endParaRPr lang="en-US"/>
        </a:p>
      </dgm:t>
    </dgm:pt>
    <dgm:pt modelId="{7B1DC2F1-3624-4137-BB1D-0043B0153FE3}">
      <dgm:prSet/>
      <dgm:spPr/>
      <dgm:t>
        <a:bodyPr/>
        <a:lstStyle/>
        <a:p>
          <a:r>
            <a:rPr lang="en-US"/>
            <a:t>IBC is “capable” of passing performance tests </a:t>
          </a:r>
        </a:p>
      </dgm:t>
    </dgm:pt>
    <dgm:pt modelId="{27C4EBEC-F313-42EB-A532-E8B6EF3B5AA6}" type="parTrans" cxnId="{D6545D5A-0B63-4B12-A24E-017589CFA120}">
      <dgm:prSet/>
      <dgm:spPr/>
      <dgm:t>
        <a:bodyPr/>
        <a:lstStyle/>
        <a:p>
          <a:endParaRPr lang="en-US"/>
        </a:p>
      </dgm:t>
    </dgm:pt>
    <dgm:pt modelId="{6CA63DB1-5CD1-486F-A7E2-4A9E095DD58B}" type="sibTrans" cxnId="{D6545D5A-0B63-4B12-A24E-017589CFA120}">
      <dgm:prSet/>
      <dgm:spPr/>
      <dgm:t>
        <a:bodyPr/>
        <a:lstStyle/>
        <a:p>
          <a:endParaRPr lang="en-US"/>
        </a:p>
      </dgm:t>
    </dgm:pt>
    <dgm:pt modelId="{5C96A70A-0B19-49BF-815D-0AEB017DB388}" type="pres">
      <dgm:prSet presAssocID="{C69A0521-879F-4684-8FCC-6F32D9FF84CD}" presName="linear" presStyleCnt="0">
        <dgm:presLayoutVars>
          <dgm:dir/>
          <dgm:animLvl val="lvl"/>
          <dgm:resizeHandles val="exact"/>
        </dgm:presLayoutVars>
      </dgm:prSet>
      <dgm:spPr/>
    </dgm:pt>
    <dgm:pt modelId="{5D6C9A25-4CDF-4BD9-A0E4-3F8B29250DA5}" type="pres">
      <dgm:prSet presAssocID="{1C826CA4-875B-487A-8702-5C1D00DADADD}" presName="parentLin" presStyleCnt="0"/>
      <dgm:spPr/>
    </dgm:pt>
    <dgm:pt modelId="{805828ED-A256-4990-9D20-48761D24695F}" type="pres">
      <dgm:prSet presAssocID="{1C826CA4-875B-487A-8702-5C1D00DADADD}" presName="parentLeftMargin" presStyleLbl="node1" presStyleIdx="0" presStyleCnt="2"/>
      <dgm:spPr/>
    </dgm:pt>
    <dgm:pt modelId="{5DD4509E-2952-4C04-89FF-D23F12D8ADE8}" type="pres">
      <dgm:prSet presAssocID="{1C826CA4-875B-487A-8702-5C1D00DADADD}" presName="parentText" presStyleLbl="node1" presStyleIdx="0" presStyleCnt="2" custLinFactNeighborX="-5485" custLinFactNeighborY="-2904">
        <dgm:presLayoutVars>
          <dgm:chMax val="0"/>
          <dgm:bulletEnabled val="1"/>
        </dgm:presLayoutVars>
      </dgm:prSet>
      <dgm:spPr/>
    </dgm:pt>
    <dgm:pt modelId="{A0553AE7-B96D-48E8-8CC7-7C5418ED30D7}" type="pres">
      <dgm:prSet presAssocID="{1C826CA4-875B-487A-8702-5C1D00DADADD}" presName="negativeSpace" presStyleCnt="0"/>
      <dgm:spPr/>
    </dgm:pt>
    <dgm:pt modelId="{C6EE2134-75F1-4916-9BDC-30C9A80F4C46}" type="pres">
      <dgm:prSet presAssocID="{1C826CA4-875B-487A-8702-5C1D00DADADD}" presName="childText" presStyleLbl="conFgAcc1" presStyleIdx="0" presStyleCnt="2">
        <dgm:presLayoutVars>
          <dgm:bulletEnabled val="1"/>
        </dgm:presLayoutVars>
      </dgm:prSet>
      <dgm:spPr/>
    </dgm:pt>
    <dgm:pt modelId="{75725ED4-0086-485D-9008-A8E166396647}" type="pres">
      <dgm:prSet presAssocID="{A2686483-D9E7-4DD5-BB80-2C2B4A84C392}" presName="spaceBetweenRectangles" presStyleCnt="0"/>
      <dgm:spPr/>
    </dgm:pt>
    <dgm:pt modelId="{DD604E7F-2274-4800-B6D6-47C65EE16AE5}" type="pres">
      <dgm:prSet presAssocID="{A6BBDB79-8E63-461B-87E0-C43B96A8A85D}" presName="parentLin" presStyleCnt="0"/>
      <dgm:spPr/>
    </dgm:pt>
    <dgm:pt modelId="{85D0BC8F-6A96-4940-AC79-A2F9348247B3}" type="pres">
      <dgm:prSet presAssocID="{A6BBDB79-8E63-461B-87E0-C43B96A8A85D}" presName="parentLeftMargin" presStyleLbl="node1" presStyleIdx="0" presStyleCnt="2"/>
      <dgm:spPr/>
    </dgm:pt>
    <dgm:pt modelId="{CC79B3DB-441B-40BB-BF7F-169A4875C53E}" type="pres">
      <dgm:prSet presAssocID="{A6BBDB79-8E63-461B-87E0-C43B96A8A85D}" presName="parentText" presStyleLbl="node1" presStyleIdx="1" presStyleCnt="2" custScaleY="132768">
        <dgm:presLayoutVars>
          <dgm:chMax val="0"/>
          <dgm:bulletEnabled val="1"/>
        </dgm:presLayoutVars>
      </dgm:prSet>
      <dgm:spPr/>
    </dgm:pt>
    <dgm:pt modelId="{0020F3F5-8AE8-438C-AF85-4F996CE33022}" type="pres">
      <dgm:prSet presAssocID="{A6BBDB79-8E63-461B-87E0-C43B96A8A85D}" presName="negativeSpace" presStyleCnt="0"/>
      <dgm:spPr/>
    </dgm:pt>
    <dgm:pt modelId="{1BF4C70B-C479-4A12-AD67-533E080532F9}" type="pres">
      <dgm:prSet presAssocID="{A6BBDB79-8E63-461B-87E0-C43B96A8A85D}" presName="childText" presStyleLbl="conFgAcc1" presStyleIdx="1" presStyleCnt="2">
        <dgm:presLayoutVars>
          <dgm:bulletEnabled val="1"/>
        </dgm:presLayoutVars>
      </dgm:prSet>
      <dgm:spPr/>
    </dgm:pt>
  </dgm:ptLst>
  <dgm:cxnLst>
    <dgm:cxn modelId="{4746C602-A6A4-45B5-B521-ACBD405473FA}" type="presOf" srcId="{DB7CCDD8-472A-4FDB-9CDA-6A82CE3249A6}" destId="{1BF4C70B-C479-4A12-AD67-533E080532F9}" srcOrd="0" destOrd="0" presId="urn:microsoft.com/office/officeart/2005/8/layout/list1"/>
    <dgm:cxn modelId="{77A64135-3CB0-471B-AFDC-6B513B770C24}" srcId="{A6BBDB79-8E63-461B-87E0-C43B96A8A85D}" destId="{DB7CCDD8-472A-4FDB-9CDA-6A82CE3249A6}" srcOrd="0" destOrd="0" parTransId="{5FADBDCE-344C-4A6C-82AD-7C4BFE4D0B84}" sibTransId="{6A9F755C-2F82-40AE-9FD3-1FB9BBAFE445}"/>
    <dgm:cxn modelId="{10BD1739-4629-4100-A78E-AB8FFCAC9629}" type="presOf" srcId="{A6BBDB79-8E63-461B-87E0-C43B96A8A85D}" destId="{CC79B3DB-441B-40BB-BF7F-169A4875C53E}" srcOrd="1" destOrd="0" presId="urn:microsoft.com/office/officeart/2005/8/layout/list1"/>
    <dgm:cxn modelId="{DA372F63-B2E0-46A6-84F8-4ACE6A1FCACC}" type="presOf" srcId="{1C826CA4-875B-487A-8702-5C1D00DADADD}" destId="{5DD4509E-2952-4C04-89FF-D23F12D8ADE8}" srcOrd="1" destOrd="0" presId="urn:microsoft.com/office/officeart/2005/8/layout/list1"/>
    <dgm:cxn modelId="{C1B29B63-F7D9-44D8-80E4-4DB63364854F}" srcId="{E9A70E1D-2219-4D89-A1AA-E376EF6A5C9C}" destId="{04220D17-AB27-4EF6-BE47-54858111A0E1}" srcOrd="1" destOrd="0" parTransId="{CDFDAA2A-6C2A-4AE3-B647-D086654507D5}" sibTransId="{C3A70069-BE07-4244-8256-9105AE23531D}"/>
    <dgm:cxn modelId="{D9AB7965-9E37-4362-B44B-892CD1CC2F41}" type="presOf" srcId="{1C826CA4-875B-487A-8702-5C1D00DADADD}" destId="{805828ED-A256-4990-9D20-48761D24695F}" srcOrd="0" destOrd="0" presId="urn:microsoft.com/office/officeart/2005/8/layout/list1"/>
    <dgm:cxn modelId="{01886969-3D09-4DE2-A063-8575D227F444}" srcId="{A6BBDB79-8E63-461B-87E0-C43B96A8A85D}" destId="{E9A70E1D-2219-4D89-A1AA-E376EF6A5C9C}" srcOrd="1" destOrd="0" parTransId="{6883B605-FA27-4F59-BC83-0F49B604CA5C}" sibTransId="{77300135-D42D-48EB-9F8C-BBB841CFCDB5}"/>
    <dgm:cxn modelId="{07C81477-EAE1-4BEA-9D42-F09EE78BACE2}" srcId="{C69A0521-879F-4684-8FCC-6F32D9FF84CD}" destId="{1C826CA4-875B-487A-8702-5C1D00DADADD}" srcOrd="0" destOrd="0" parTransId="{05E4CF6F-55EE-4DA7-A6A3-C4F48A615909}" sibTransId="{A2686483-D9E7-4DD5-BB80-2C2B4A84C392}"/>
    <dgm:cxn modelId="{D6545D5A-0B63-4B12-A24E-017589CFA120}" srcId="{E9A70E1D-2219-4D89-A1AA-E376EF6A5C9C}" destId="{7B1DC2F1-3624-4137-BB1D-0043B0153FE3}" srcOrd="3" destOrd="0" parTransId="{27C4EBEC-F313-42EB-A532-E8B6EF3B5AA6}" sibTransId="{6CA63DB1-5CD1-486F-A7E2-4A9E095DD58B}"/>
    <dgm:cxn modelId="{D55FCE7A-389E-48EF-B120-F5E940A9B171}" type="presOf" srcId="{7B1DC2F1-3624-4137-BB1D-0043B0153FE3}" destId="{1BF4C70B-C479-4A12-AD67-533E080532F9}" srcOrd="0" destOrd="5" presId="urn:microsoft.com/office/officeart/2005/8/layout/list1"/>
    <dgm:cxn modelId="{7A034290-A321-4C03-B1C0-57403109190D}" type="presOf" srcId="{04220D17-AB27-4EF6-BE47-54858111A0E1}" destId="{1BF4C70B-C479-4A12-AD67-533E080532F9}" srcOrd="0" destOrd="3" presId="urn:microsoft.com/office/officeart/2005/8/layout/list1"/>
    <dgm:cxn modelId="{E6B5219B-B135-4290-A5D3-C6EA5F91D4FB}" type="presOf" srcId="{90FA8FEE-A534-4B83-95C6-65E3EE02AA1A}" destId="{1BF4C70B-C479-4A12-AD67-533E080532F9}" srcOrd="0" destOrd="2" presId="urn:microsoft.com/office/officeart/2005/8/layout/list1"/>
    <dgm:cxn modelId="{7E9EC2A3-9F89-47E6-BDD4-5D044C60C106}" type="presOf" srcId="{E9A70E1D-2219-4D89-A1AA-E376EF6A5C9C}" destId="{1BF4C70B-C479-4A12-AD67-533E080532F9}" srcOrd="0" destOrd="1" presId="urn:microsoft.com/office/officeart/2005/8/layout/list1"/>
    <dgm:cxn modelId="{443533BC-8B9A-412E-96EA-7FD8FC579B53}" type="presOf" srcId="{C69A0521-879F-4684-8FCC-6F32D9FF84CD}" destId="{5C96A70A-0B19-49BF-815D-0AEB017DB388}" srcOrd="0" destOrd="0" presId="urn:microsoft.com/office/officeart/2005/8/layout/list1"/>
    <dgm:cxn modelId="{C5E6AAD6-8C81-47DC-AA8C-BB7059BFF01E}" type="presOf" srcId="{F7F438F8-ECF3-4910-8E98-4F14BD57BBFA}" destId="{1BF4C70B-C479-4A12-AD67-533E080532F9}" srcOrd="0" destOrd="4" presId="urn:microsoft.com/office/officeart/2005/8/layout/list1"/>
    <dgm:cxn modelId="{5537B4EA-3B7F-4EE1-98EC-996B6B9422E1}" srcId="{E9A70E1D-2219-4D89-A1AA-E376EF6A5C9C}" destId="{F7F438F8-ECF3-4910-8E98-4F14BD57BBFA}" srcOrd="2" destOrd="0" parTransId="{21BC7A5B-8D1E-4A3C-82CA-D9DACF3A9A76}" sibTransId="{A18A5D40-2762-400D-B895-4416E00C3817}"/>
    <dgm:cxn modelId="{62AC4DEB-DDE6-4688-969A-109595E79649}" srcId="{E9A70E1D-2219-4D89-A1AA-E376EF6A5C9C}" destId="{90FA8FEE-A534-4B83-95C6-65E3EE02AA1A}" srcOrd="0" destOrd="0" parTransId="{6E711C28-3340-44EA-A102-4F6EFD798D38}" sibTransId="{13D3C943-1A10-44AA-98A2-63062AAEC40A}"/>
    <dgm:cxn modelId="{926162ED-689C-4F51-897B-ACA858B3628E}" type="presOf" srcId="{A6BBDB79-8E63-461B-87E0-C43B96A8A85D}" destId="{85D0BC8F-6A96-4940-AC79-A2F9348247B3}" srcOrd="0" destOrd="0" presId="urn:microsoft.com/office/officeart/2005/8/layout/list1"/>
    <dgm:cxn modelId="{498E72FB-258E-4038-9072-BF2D53B76761}" srcId="{C69A0521-879F-4684-8FCC-6F32D9FF84CD}" destId="{A6BBDB79-8E63-461B-87E0-C43B96A8A85D}" srcOrd="1" destOrd="0" parTransId="{969194AB-B441-4B93-B9D4-A072784B1DE5}" sibTransId="{3DB17E1F-0ED2-40CE-8DC6-38C01DA58F10}"/>
    <dgm:cxn modelId="{4A3EB307-8877-4E38-878A-951D72BC162E}" type="presParOf" srcId="{5C96A70A-0B19-49BF-815D-0AEB017DB388}" destId="{5D6C9A25-4CDF-4BD9-A0E4-3F8B29250DA5}" srcOrd="0" destOrd="0" presId="urn:microsoft.com/office/officeart/2005/8/layout/list1"/>
    <dgm:cxn modelId="{88D7EAD7-CB95-4F0F-8328-FFE521260713}" type="presParOf" srcId="{5D6C9A25-4CDF-4BD9-A0E4-3F8B29250DA5}" destId="{805828ED-A256-4990-9D20-48761D24695F}" srcOrd="0" destOrd="0" presId="urn:microsoft.com/office/officeart/2005/8/layout/list1"/>
    <dgm:cxn modelId="{4FA41FA4-E6A1-4B41-A612-3A51B28586B7}" type="presParOf" srcId="{5D6C9A25-4CDF-4BD9-A0E4-3F8B29250DA5}" destId="{5DD4509E-2952-4C04-89FF-D23F12D8ADE8}" srcOrd="1" destOrd="0" presId="urn:microsoft.com/office/officeart/2005/8/layout/list1"/>
    <dgm:cxn modelId="{B9DE29E4-1D23-4B59-A17E-D17E9501A049}" type="presParOf" srcId="{5C96A70A-0B19-49BF-815D-0AEB017DB388}" destId="{A0553AE7-B96D-48E8-8CC7-7C5418ED30D7}" srcOrd="1" destOrd="0" presId="urn:microsoft.com/office/officeart/2005/8/layout/list1"/>
    <dgm:cxn modelId="{F4C71288-AA1F-49EC-94ED-27D9F6F09949}" type="presParOf" srcId="{5C96A70A-0B19-49BF-815D-0AEB017DB388}" destId="{C6EE2134-75F1-4916-9BDC-30C9A80F4C46}" srcOrd="2" destOrd="0" presId="urn:microsoft.com/office/officeart/2005/8/layout/list1"/>
    <dgm:cxn modelId="{8907FC2F-9DE4-40E2-A5A6-CF4FE44BF733}" type="presParOf" srcId="{5C96A70A-0B19-49BF-815D-0AEB017DB388}" destId="{75725ED4-0086-485D-9008-A8E166396647}" srcOrd="3" destOrd="0" presId="urn:microsoft.com/office/officeart/2005/8/layout/list1"/>
    <dgm:cxn modelId="{146225D6-E753-4FEB-A59F-016E9236CEEE}" type="presParOf" srcId="{5C96A70A-0B19-49BF-815D-0AEB017DB388}" destId="{DD604E7F-2274-4800-B6D6-47C65EE16AE5}" srcOrd="4" destOrd="0" presId="urn:microsoft.com/office/officeart/2005/8/layout/list1"/>
    <dgm:cxn modelId="{6A65354A-9FA6-4365-88A1-A415383E1C77}" type="presParOf" srcId="{DD604E7F-2274-4800-B6D6-47C65EE16AE5}" destId="{85D0BC8F-6A96-4940-AC79-A2F9348247B3}" srcOrd="0" destOrd="0" presId="urn:microsoft.com/office/officeart/2005/8/layout/list1"/>
    <dgm:cxn modelId="{4073F7D3-1B60-494A-BC0B-521D61CDC262}" type="presParOf" srcId="{DD604E7F-2274-4800-B6D6-47C65EE16AE5}" destId="{CC79B3DB-441B-40BB-BF7F-169A4875C53E}" srcOrd="1" destOrd="0" presId="urn:microsoft.com/office/officeart/2005/8/layout/list1"/>
    <dgm:cxn modelId="{32945D56-9A23-4D75-9EE3-824D6D3B6D05}" type="presParOf" srcId="{5C96A70A-0B19-49BF-815D-0AEB017DB388}" destId="{0020F3F5-8AE8-438C-AF85-4F996CE33022}" srcOrd="5" destOrd="0" presId="urn:microsoft.com/office/officeart/2005/8/layout/list1"/>
    <dgm:cxn modelId="{E0AC9A79-7774-4E79-81F1-D890A53CA3E4}" type="presParOf" srcId="{5C96A70A-0B19-49BF-815D-0AEB017DB388}" destId="{1BF4C70B-C479-4A12-AD67-533E080532F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133A52-BBCF-4C88-ACD9-8B7A0FEE69C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1685503-88E3-4B98-BF9F-CD88AAB49775}">
      <dgm:prSet custT="1"/>
      <dgm:spPr/>
      <dgm:t>
        <a:bodyPr/>
        <a:lstStyle/>
        <a:p>
          <a:pPr algn="ctr"/>
          <a:r>
            <a:rPr lang="en-US" sz="2400" b="1" u="none" dirty="0"/>
            <a:t>Remanufactured IBCs (“cross-bottled”)</a:t>
          </a:r>
          <a:endParaRPr lang="en-US" sz="2400" u="none" dirty="0"/>
        </a:p>
      </dgm:t>
    </dgm:pt>
    <dgm:pt modelId="{AC3E3608-553C-43B4-9171-1A4D25135D8F}" type="parTrans" cxnId="{F5A0DFBE-DE7C-4C05-ADA7-10EE16FBDF58}">
      <dgm:prSet/>
      <dgm:spPr/>
      <dgm:t>
        <a:bodyPr/>
        <a:lstStyle/>
        <a:p>
          <a:endParaRPr lang="en-US"/>
        </a:p>
      </dgm:t>
    </dgm:pt>
    <dgm:pt modelId="{64F3E370-D031-4B8A-B6D7-49BAD5EA68E9}" type="sibTrans" cxnId="{F5A0DFBE-DE7C-4C05-ADA7-10EE16FBDF58}">
      <dgm:prSet/>
      <dgm:spPr/>
      <dgm:t>
        <a:bodyPr/>
        <a:lstStyle/>
        <a:p>
          <a:endParaRPr lang="en-US"/>
        </a:p>
      </dgm:t>
    </dgm:pt>
    <dgm:pt modelId="{390F91AD-6E7D-4019-B53C-5D530EBD4692}">
      <dgm:prSet/>
      <dgm:spPr/>
      <dgm:t>
        <a:bodyPr/>
        <a:lstStyle/>
        <a:p>
          <a:r>
            <a:rPr lang="en-US" dirty="0"/>
            <a:t>Maintain a CURRENT copy of the design type test</a:t>
          </a:r>
        </a:p>
      </dgm:t>
    </dgm:pt>
    <dgm:pt modelId="{92593C68-6E95-462E-9A51-D9E1B394F17A}" type="parTrans" cxnId="{4B083DC4-FCBA-4C73-8C9C-C36DA634EFBE}">
      <dgm:prSet/>
      <dgm:spPr/>
      <dgm:t>
        <a:bodyPr/>
        <a:lstStyle/>
        <a:p>
          <a:endParaRPr lang="en-US"/>
        </a:p>
      </dgm:t>
    </dgm:pt>
    <dgm:pt modelId="{077CB2E0-6644-455C-8AAD-B78013AE8A23}" type="sibTrans" cxnId="{4B083DC4-FCBA-4C73-8C9C-C36DA634EFBE}">
      <dgm:prSet/>
      <dgm:spPr/>
      <dgm:t>
        <a:bodyPr/>
        <a:lstStyle/>
        <a:p>
          <a:endParaRPr lang="en-US"/>
        </a:p>
      </dgm:t>
    </dgm:pt>
    <dgm:pt modelId="{D4887606-BE6D-471C-B550-15CBB1B43981}">
      <dgm:prSet/>
      <dgm:spPr/>
      <dgm:t>
        <a:bodyPr/>
        <a:lstStyle/>
        <a:p>
          <a:r>
            <a:rPr lang="en-US"/>
            <a:t>Hold copies of report for 2.5 years after last sale of any design type.</a:t>
          </a:r>
        </a:p>
      </dgm:t>
    </dgm:pt>
    <dgm:pt modelId="{ADEA6CA4-9BBE-4553-B689-DF5DB4FF23BF}" type="parTrans" cxnId="{E50F6CAA-D6E8-43CC-9654-DD0EA4CAC8A8}">
      <dgm:prSet/>
      <dgm:spPr/>
      <dgm:t>
        <a:bodyPr/>
        <a:lstStyle/>
        <a:p>
          <a:endParaRPr lang="en-US"/>
        </a:p>
      </dgm:t>
    </dgm:pt>
    <dgm:pt modelId="{31D53F07-71C8-44FD-9400-4EA31FCB437A}" type="sibTrans" cxnId="{E50F6CAA-D6E8-43CC-9654-DD0EA4CAC8A8}">
      <dgm:prSet/>
      <dgm:spPr/>
      <dgm:t>
        <a:bodyPr/>
        <a:lstStyle/>
        <a:p>
          <a:endParaRPr lang="en-US"/>
        </a:p>
      </dgm:t>
    </dgm:pt>
    <dgm:pt modelId="{DF2B039A-2D48-4F9F-9A0B-878123EF7E54}">
      <dgm:prSet custT="1"/>
      <dgm:spPr/>
      <dgm:t>
        <a:bodyPr/>
        <a:lstStyle/>
        <a:p>
          <a:pPr algn="ctr"/>
          <a:r>
            <a:rPr lang="en-US" sz="2400" dirty="0"/>
            <a:t>General retest and inspection records</a:t>
          </a:r>
        </a:p>
      </dgm:t>
    </dgm:pt>
    <dgm:pt modelId="{916DF234-6F5B-4972-8B84-BA4F7F0A8C2F}" type="parTrans" cxnId="{568EBD4E-EB1F-454E-86C4-40FCEE002FAF}">
      <dgm:prSet/>
      <dgm:spPr/>
      <dgm:t>
        <a:bodyPr/>
        <a:lstStyle/>
        <a:p>
          <a:endParaRPr lang="en-US"/>
        </a:p>
      </dgm:t>
    </dgm:pt>
    <dgm:pt modelId="{65150857-0C40-4C31-BE6D-9BBB7A6B9523}" type="sibTrans" cxnId="{568EBD4E-EB1F-454E-86C4-40FCEE002FAF}">
      <dgm:prSet/>
      <dgm:spPr/>
      <dgm:t>
        <a:bodyPr/>
        <a:lstStyle/>
        <a:p>
          <a:endParaRPr lang="en-US"/>
        </a:p>
      </dgm:t>
    </dgm:pt>
    <dgm:pt modelId="{6D993AE6-9C50-4C42-86FE-08CE05E723FD}">
      <dgm:prSet/>
      <dgm:spPr/>
      <dgm:t>
        <a:bodyPr/>
        <a:lstStyle/>
        <a:p>
          <a:r>
            <a:rPr lang="en-US"/>
            <a:t>Description of design types/packaging spec’s (e.g. “composite”)</a:t>
          </a:r>
        </a:p>
      </dgm:t>
    </dgm:pt>
    <dgm:pt modelId="{28090535-6B6F-466C-B350-F4238E0BB3BC}" type="parTrans" cxnId="{112A5D4E-FA64-4479-A383-A7AD11A609D7}">
      <dgm:prSet/>
      <dgm:spPr/>
      <dgm:t>
        <a:bodyPr/>
        <a:lstStyle/>
        <a:p>
          <a:endParaRPr lang="en-US"/>
        </a:p>
      </dgm:t>
    </dgm:pt>
    <dgm:pt modelId="{826DB029-518A-40DD-AC9B-96EF706DF4E5}" type="sibTrans" cxnId="{112A5D4E-FA64-4479-A383-A7AD11A609D7}">
      <dgm:prSet/>
      <dgm:spPr/>
      <dgm:t>
        <a:bodyPr/>
        <a:lstStyle/>
        <a:p>
          <a:endParaRPr lang="en-US"/>
        </a:p>
      </dgm:t>
    </dgm:pt>
    <dgm:pt modelId="{7CAD9F9F-423C-4FB6-9E7F-DA8F30A91FB4}">
      <dgm:prSet/>
      <dgm:spPr/>
      <dgm:t>
        <a:bodyPr/>
        <a:lstStyle/>
        <a:p>
          <a:r>
            <a:rPr lang="en-US"/>
            <a:t>Test and inspection dates</a:t>
          </a:r>
        </a:p>
      </dgm:t>
    </dgm:pt>
    <dgm:pt modelId="{F631D89D-7A53-4178-91A5-3ABA949DB787}" type="parTrans" cxnId="{07B54DBE-FD8E-4AA9-8217-DB9ABEAEB89D}">
      <dgm:prSet/>
      <dgm:spPr/>
      <dgm:t>
        <a:bodyPr/>
        <a:lstStyle/>
        <a:p>
          <a:endParaRPr lang="en-US"/>
        </a:p>
      </dgm:t>
    </dgm:pt>
    <dgm:pt modelId="{1A38B556-7FC5-47E7-97E4-6D45938192A2}" type="sibTrans" cxnId="{07B54DBE-FD8E-4AA9-8217-DB9ABEAEB89D}">
      <dgm:prSet/>
      <dgm:spPr/>
      <dgm:t>
        <a:bodyPr/>
        <a:lstStyle/>
        <a:p>
          <a:endParaRPr lang="en-US"/>
        </a:p>
      </dgm:t>
    </dgm:pt>
    <dgm:pt modelId="{02A48619-1D86-48E7-9BDE-37540DCDD271}">
      <dgm:prSet/>
      <dgm:spPr/>
      <dgm:t>
        <a:bodyPr/>
        <a:lstStyle/>
        <a:p>
          <a:r>
            <a:rPr lang="en-US"/>
            <a:t>Name and address of facility</a:t>
          </a:r>
        </a:p>
      </dgm:t>
    </dgm:pt>
    <dgm:pt modelId="{E99D590E-A2B3-4866-891B-721B63BE8E7A}" type="parTrans" cxnId="{E73CE88B-E8CF-49C5-AB55-4AD7DAF1E6B3}">
      <dgm:prSet/>
      <dgm:spPr/>
      <dgm:t>
        <a:bodyPr/>
        <a:lstStyle/>
        <a:p>
          <a:endParaRPr lang="en-US"/>
        </a:p>
      </dgm:t>
    </dgm:pt>
    <dgm:pt modelId="{AB9AEE99-869C-4B30-87AB-6A8E8734C7C7}" type="sibTrans" cxnId="{E73CE88B-E8CF-49C5-AB55-4AD7DAF1E6B3}">
      <dgm:prSet/>
      <dgm:spPr/>
      <dgm:t>
        <a:bodyPr/>
        <a:lstStyle/>
        <a:p>
          <a:endParaRPr lang="en-US"/>
        </a:p>
      </dgm:t>
    </dgm:pt>
    <dgm:pt modelId="{2C6CFF85-6FBA-4FAE-BD33-BA9DFD08EDAE}">
      <dgm:prSet/>
      <dgm:spPr/>
      <dgm:t>
        <a:bodyPr/>
        <a:lstStyle/>
        <a:p>
          <a:r>
            <a:rPr lang="en-US"/>
            <a:t>Name of person conducting tests/inspections</a:t>
          </a:r>
        </a:p>
      </dgm:t>
    </dgm:pt>
    <dgm:pt modelId="{844A3AEB-A08C-4CD3-8867-6FE07D5E9B4C}" type="parTrans" cxnId="{6EE9A540-0228-4BD7-BB97-BC6E66DA02E0}">
      <dgm:prSet/>
      <dgm:spPr/>
      <dgm:t>
        <a:bodyPr/>
        <a:lstStyle/>
        <a:p>
          <a:endParaRPr lang="en-US"/>
        </a:p>
      </dgm:t>
    </dgm:pt>
    <dgm:pt modelId="{BF1B13CB-9428-4F35-B0AC-E9209BB36F21}" type="sibTrans" cxnId="{6EE9A540-0228-4BD7-BB97-BC6E66DA02E0}">
      <dgm:prSet/>
      <dgm:spPr/>
      <dgm:t>
        <a:bodyPr/>
        <a:lstStyle/>
        <a:p>
          <a:endParaRPr lang="en-US"/>
        </a:p>
      </dgm:t>
    </dgm:pt>
    <dgm:pt modelId="{C6596A53-479E-44C6-A875-43A04D45BB24}">
      <dgm:prSet/>
      <dgm:spPr/>
      <dgm:t>
        <a:bodyPr/>
        <a:lstStyle/>
        <a:p>
          <a:r>
            <a:rPr lang="en-US"/>
            <a:t>Results of tests/inspections</a:t>
          </a:r>
        </a:p>
      </dgm:t>
    </dgm:pt>
    <dgm:pt modelId="{127B90DB-F431-44B3-8C6E-B8DAE5D825D2}" type="parTrans" cxnId="{14099675-0A6F-4442-B678-F0B5F5FADA7F}">
      <dgm:prSet/>
      <dgm:spPr/>
      <dgm:t>
        <a:bodyPr/>
        <a:lstStyle/>
        <a:p>
          <a:endParaRPr lang="en-US"/>
        </a:p>
      </dgm:t>
    </dgm:pt>
    <dgm:pt modelId="{133F6AB4-8389-4E27-A7A2-4EBBC0E01C53}" type="sibTrans" cxnId="{14099675-0A6F-4442-B678-F0B5F5FADA7F}">
      <dgm:prSet/>
      <dgm:spPr/>
      <dgm:t>
        <a:bodyPr/>
        <a:lstStyle/>
        <a:p>
          <a:endParaRPr lang="en-US"/>
        </a:p>
      </dgm:t>
    </dgm:pt>
    <dgm:pt modelId="{D3F735D6-08B7-4F35-B2F4-C9FB076FBDD4}">
      <dgm:prSet/>
      <dgm:spPr/>
      <dgm:t>
        <a:bodyPr/>
        <a:lstStyle/>
        <a:p>
          <a:r>
            <a:rPr lang="en-US" u="sng"/>
            <a:t>Keep test records for 2.5 years AFTER production and inspection</a:t>
          </a:r>
          <a:endParaRPr lang="en-US"/>
        </a:p>
      </dgm:t>
    </dgm:pt>
    <dgm:pt modelId="{26200844-C058-4605-82FD-2F827117A99D}" type="parTrans" cxnId="{1500AEB1-38CF-45D5-88C1-51226487A986}">
      <dgm:prSet/>
      <dgm:spPr/>
      <dgm:t>
        <a:bodyPr/>
        <a:lstStyle/>
        <a:p>
          <a:endParaRPr lang="en-US"/>
        </a:p>
      </dgm:t>
    </dgm:pt>
    <dgm:pt modelId="{FB04C30B-0B24-4B34-A4C3-EC2162B9EF17}" type="sibTrans" cxnId="{1500AEB1-38CF-45D5-88C1-51226487A986}">
      <dgm:prSet/>
      <dgm:spPr/>
      <dgm:t>
        <a:bodyPr/>
        <a:lstStyle/>
        <a:p>
          <a:endParaRPr lang="en-US"/>
        </a:p>
      </dgm:t>
    </dgm:pt>
    <dgm:pt modelId="{ECC57345-FA3C-42FA-A345-9EB6B74DB69E}" type="pres">
      <dgm:prSet presAssocID="{B8133A52-BBCF-4C88-ACD9-8B7A0FEE69C9}" presName="linear" presStyleCnt="0">
        <dgm:presLayoutVars>
          <dgm:dir/>
          <dgm:animLvl val="lvl"/>
          <dgm:resizeHandles val="exact"/>
        </dgm:presLayoutVars>
      </dgm:prSet>
      <dgm:spPr/>
    </dgm:pt>
    <dgm:pt modelId="{322764BA-F9C4-4A43-B240-60F42529FB1B}" type="pres">
      <dgm:prSet presAssocID="{E1685503-88E3-4B98-BF9F-CD88AAB49775}" presName="parentLin" presStyleCnt="0"/>
      <dgm:spPr/>
    </dgm:pt>
    <dgm:pt modelId="{9D9AE02B-343D-43DE-8174-103A46572B90}" type="pres">
      <dgm:prSet presAssocID="{E1685503-88E3-4B98-BF9F-CD88AAB49775}" presName="parentLeftMargin" presStyleLbl="node1" presStyleIdx="0" presStyleCnt="2"/>
      <dgm:spPr/>
    </dgm:pt>
    <dgm:pt modelId="{A8143958-9A41-40F3-9DED-C99577EA5E71}" type="pres">
      <dgm:prSet presAssocID="{E1685503-88E3-4B98-BF9F-CD88AAB49775}" presName="parentText" presStyleLbl="node1" presStyleIdx="0" presStyleCnt="2" custLinFactNeighborY="-52">
        <dgm:presLayoutVars>
          <dgm:chMax val="0"/>
          <dgm:bulletEnabled val="1"/>
        </dgm:presLayoutVars>
      </dgm:prSet>
      <dgm:spPr/>
    </dgm:pt>
    <dgm:pt modelId="{09C2C404-A321-4223-8D53-FCDC2EC02D72}" type="pres">
      <dgm:prSet presAssocID="{E1685503-88E3-4B98-BF9F-CD88AAB49775}" presName="negativeSpace" presStyleCnt="0"/>
      <dgm:spPr/>
    </dgm:pt>
    <dgm:pt modelId="{77D40052-DB0D-4E10-B287-7487666BAC0C}" type="pres">
      <dgm:prSet presAssocID="{E1685503-88E3-4B98-BF9F-CD88AAB49775}" presName="childText" presStyleLbl="conFgAcc1" presStyleIdx="0" presStyleCnt="2">
        <dgm:presLayoutVars>
          <dgm:bulletEnabled val="1"/>
        </dgm:presLayoutVars>
      </dgm:prSet>
      <dgm:spPr/>
    </dgm:pt>
    <dgm:pt modelId="{A523E087-C1AD-4A4E-9B39-C42BDC2CC5B3}" type="pres">
      <dgm:prSet presAssocID="{64F3E370-D031-4B8A-B6D7-49BAD5EA68E9}" presName="spaceBetweenRectangles" presStyleCnt="0"/>
      <dgm:spPr/>
    </dgm:pt>
    <dgm:pt modelId="{90157C08-910F-42B8-80DA-985073E3C00C}" type="pres">
      <dgm:prSet presAssocID="{DF2B039A-2D48-4F9F-9A0B-878123EF7E54}" presName="parentLin" presStyleCnt="0"/>
      <dgm:spPr/>
    </dgm:pt>
    <dgm:pt modelId="{A3C095A5-AA23-43C6-9799-70992E1A4D2D}" type="pres">
      <dgm:prSet presAssocID="{DF2B039A-2D48-4F9F-9A0B-878123EF7E54}" presName="parentLeftMargin" presStyleLbl="node1" presStyleIdx="0" presStyleCnt="2"/>
      <dgm:spPr/>
    </dgm:pt>
    <dgm:pt modelId="{1F363144-BAC7-45AC-B255-81F6E0462D77}" type="pres">
      <dgm:prSet presAssocID="{DF2B039A-2D48-4F9F-9A0B-878123EF7E54}" presName="parentText" presStyleLbl="node1" presStyleIdx="1" presStyleCnt="2">
        <dgm:presLayoutVars>
          <dgm:chMax val="0"/>
          <dgm:bulletEnabled val="1"/>
        </dgm:presLayoutVars>
      </dgm:prSet>
      <dgm:spPr/>
    </dgm:pt>
    <dgm:pt modelId="{6F8CC4DD-B66B-4441-BF2F-2F4CA98D0E50}" type="pres">
      <dgm:prSet presAssocID="{DF2B039A-2D48-4F9F-9A0B-878123EF7E54}" presName="negativeSpace" presStyleCnt="0"/>
      <dgm:spPr/>
    </dgm:pt>
    <dgm:pt modelId="{714165C0-8E84-4A49-B218-18ED86FC0B3A}" type="pres">
      <dgm:prSet presAssocID="{DF2B039A-2D48-4F9F-9A0B-878123EF7E54}" presName="childText" presStyleLbl="conFgAcc1" presStyleIdx="1" presStyleCnt="2">
        <dgm:presLayoutVars>
          <dgm:bulletEnabled val="1"/>
        </dgm:presLayoutVars>
      </dgm:prSet>
      <dgm:spPr/>
    </dgm:pt>
  </dgm:ptLst>
  <dgm:cxnLst>
    <dgm:cxn modelId="{9EF98A1D-F0A3-4690-8F5E-38B5234F59A8}" type="presOf" srcId="{D4887606-BE6D-471C-B550-15CBB1B43981}" destId="{77D40052-DB0D-4E10-B287-7487666BAC0C}" srcOrd="0" destOrd="1" presId="urn:microsoft.com/office/officeart/2005/8/layout/list1"/>
    <dgm:cxn modelId="{88B3F71E-ED95-408B-9D57-26D1D4F24792}" type="presOf" srcId="{D3F735D6-08B7-4F35-B2F4-C9FB076FBDD4}" destId="{714165C0-8E84-4A49-B218-18ED86FC0B3A}" srcOrd="0" destOrd="5" presId="urn:microsoft.com/office/officeart/2005/8/layout/list1"/>
    <dgm:cxn modelId="{C1944B2C-42CA-41CC-9241-69BAE815EAA5}" type="presOf" srcId="{E1685503-88E3-4B98-BF9F-CD88AAB49775}" destId="{A8143958-9A41-40F3-9DED-C99577EA5E71}" srcOrd="1" destOrd="0" presId="urn:microsoft.com/office/officeart/2005/8/layout/list1"/>
    <dgm:cxn modelId="{6EE9A540-0228-4BD7-BB97-BC6E66DA02E0}" srcId="{DF2B039A-2D48-4F9F-9A0B-878123EF7E54}" destId="{2C6CFF85-6FBA-4FAE-BD33-BA9DFD08EDAE}" srcOrd="3" destOrd="0" parTransId="{844A3AEB-A08C-4CD3-8867-6FE07D5E9B4C}" sibTransId="{BF1B13CB-9428-4F35-B0AC-E9209BB36F21}"/>
    <dgm:cxn modelId="{6414AF5F-07DA-4F0A-B5AF-1CA765B909D8}" type="presOf" srcId="{C6596A53-479E-44C6-A875-43A04D45BB24}" destId="{714165C0-8E84-4A49-B218-18ED86FC0B3A}" srcOrd="0" destOrd="4" presId="urn:microsoft.com/office/officeart/2005/8/layout/list1"/>
    <dgm:cxn modelId="{1F084568-DBB0-425A-A65E-9195B807D18B}" type="presOf" srcId="{6D993AE6-9C50-4C42-86FE-08CE05E723FD}" destId="{714165C0-8E84-4A49-B218-18ED86FC0B3A}" srcOrd="0" destOrd="0" presId="urn:microsoft.com/office/officeart/2005/8/layout/list1"/>
    <dgm:cxn modelId="{112A5D4E-FA64-4479-A383-A7AD11A609D7}" srcId="{DF2B039A-2D48-4F9F-9A0B-878123EF7E54}" destId="{6D993AE6-9C50-4C42-86FE-08CE05E723FD}" srcOrd="0" destOrd="0" parTransId="{28090535-6B6F-466C-B350-F4238E0BB3BC}" sibTransId="{826DB029-518A-40DD-AC9B-96EF706DF4E5}"/>
    <dgm:cxn modelId="{568EBD4E-EB1F-454E-86C4-40FCEE002FAF}" srcId="{B8133A52-BBCF-4C88-ACD9-8B7A0FEE69C9}" destId="{DF2B039A-2D48-4F9F-9A0B-878123EF7E54}" srcOrd="1" destOrd="0" parTransId="{916DF234-6F5B-4972-8B84-BA4F7F0A8C2F}" sibTransId="{65150857-0C40-4C31-BE6D-9BBB7A6B9523}"/>
    <dgm:cxn modelId="{14307B51-74E0-43A1-B0E9-58012339A7AA}" type="presOf" srcId="{390F91AD-6E7D-4019-B53C-5D530EBD4692}" destId="{77D40052-DB0D-4E10-B287-7487666BAC0C}" srcOrd="0" destOrd="0" presId="urn:microsoft.com/office/officeart/2005/8/layout/list1"/>
    <dgm:cxn modelId="{14099675-0A6F-4442-B678-F0B5F5FADA7F}" srcId="{DF2B039A-2D48-4F9F-9A0B-878123EF7E54}" destId="{C6596A53-479E-44C6-A875-43A04D45BB24}" srcOrd="4" destOrd="0" parTransId="{127B90DB-F431-44B3-8C6E-B8DAE5D825D2}" sibTransId="{133F6AB4-8389-4E27-A7A2-4EBBC0E01C53}"/>
    <dgm:cxn modelId="{25030782-1363-42A0-963C-D94DA8391E0B}" type="presOf" srcId="{7CAD9F9F-423C-4FB6-9E7F-DA8F30A91FB4}" destId="{714165C0-8E84-4A49-B218-18ED86FC0B3A}" srcOrd="0" destOrd="1" presId="urn:microsoft.com/office/officeart/2005/8/layout/list1"/>
    <dgm:cxn modelId="{273DB882-A74B-44EE-B3E4-0A15CF74B117}" type="presOf" srcId="{02A48619-1D86-48E7-9BDE-37540DCDD271}" destId="{714165C0-8E84-4A49-B218-18ED86FC0B3A}" srcOrd="0" destOrd="2" presId="urn:microsoft.com/office/officeart/2005/8/layout/list1"/>
    <dgm:cxn modelId="{C6D4FE87-19CD-44BE-85BF-7FB1160D3A4C}" type="presOf" srcId="{DF2B039A-2D48-4F9F-9A0B-878123EF7E54}" destId="{1F363144-BAC7-45AC-B255-81F6E0462D77}" srcOrd="1" destOrd="0" presId="urn:microsoft.com/office/officeart/2005/8/layout/list1"/>
    <dgm:cxn modelId="{E73CE88B-E8CF-49C5-AB55-4AD7DAF1E6B3}" srcId="{DF2B039A-2D48-4F9F-9A0B-878123EF7E54}" destId="{02A48619-1D86-48E7-9BDE-37540DCDD271}" srcOrd="2" destOrd="0" parTransId="{E99D590E-A2B3-4866-891B-721B63BE8E7A}" sibTransId="{AB9AEE99-869C-4B30-87AB-6A8E8734C7C7}"/>
    <dgm:cxn modelId="{CB261E91-05CA-4253-A662-1D015B17EE43}" type="presOf" srcId="{E1685503-88E3-4B98-BF9F-CD88AAB49775}" destId="{9D9AE02B-343D-43DE-8174-103A46572B90}" srcOrd="0" destOrd="0" presId="urn:microsoft.com/office/officeart/2005/8/layout/list1"/>
    <dgm:cxn modelId="{E50F6CAA-D6E8-43CC-9654-DD0EA4CAC8A8}" srcId="{E1685503-88E3-4B98-BF9F-CD88AAB49775}" destId="{D4887606-BE6D-471C-B550-15CBB1B43981}" srcOrd="1" destOrd="0" parTransId="{ADEA6CA4-9BBE-4553-B689-DF5DB4FF23BF}" sibTransId="{31D53F07-71C8-44FD-9400-4EA31FCB437A}"/>
    <dgm:cxn modelId="{753A34AD-D4D2-4054-8279-B9B18C44AC99}" type="presOf" srcId="{B8133A52-BBCF-4C88-ACD9-8B7A0FEE69C9}" destId="{ECC57345-FA3C-42FA-A345-9EB6B74DB69E}" srcOrd="0" destOrd="0" presId="urn:microsoft.com/office/officeart/2005/8/layout/list1"/>
    <dgm:cxn modelId="{1500AEB1-38CF-45D5-88C1-51226487A986}" srcId="{DF2B039A-2D48-4F9F-9A0B-878123EF7E54}" destId="{D3F735D6-08B7-4F35-B2F4-C9FB076FBDD4}" srcOrd="5" destOrd="0" parTransId="{26200844-C058-4605-82FD-2F827117A99D}" sibTransId="{FB04C30B-0B24-4B34-A4C3-EC2162B9EF17}"/>
    <dgm:cxn modelId="{07B54DBE-FD8E-4AA9-8217-DB9ABEAEB89D}" srcId="{DF2B039A-2D48-4F9F-9A0B-878123EF7E54}" destId="{7CAD9F9F-423C-4FB6-9E7F-DA8F30A91FB4}" srcOrd="1" destOrd="0" parTransId="{F631D89D-7A53-4178-91A5-3ABA949DB787}" sibTransId="{1A38B556-7FC5-47E7-97E4-6D45938192A2}"/>
    <dgm:cxn modelId="{F5A0DFBE-DE7C-4C05-ADA7-10EE16FBDF58}" srcId="{B8133A52-BBCF-4C88-ACD9-8B7A0FEE69C9}" destId="{E1685503-88E3-4B98-BF9F-CD88AAB49775}" srcOrd="0" destOrd="0" parTransId="{AC3E3608-553C-43B4-9171-1A4D25135D8F}" sibTransId="{64F3E370-D031-4B8A-B6D7-49BAD5EA68E9}"/>
    <dgm:cxn modelId="{4B083DC4-FCBA-4C73-8C9C-C36DA634EFBE}" srcId="{E1685503-88E3-4B98-BF9F-CD88AAB49775}" destId="{390F91AD-6E7D-4019-B53C-5D530EBD4692}" srcOrd="0" destOrd="0" parTransId="{92593C68-6E95-462E-9A51-D9E1B394F17A}" sibTransId="{077CB2E0-6644-455C-8AAD-B78013AE8A23}"/>
    <dgm:cxn modelId="{9D5453C7-7071-450E-8397-79D7608FDADB}" type="presOf" srcId="{2C6CFF85-6FBA-4FAE-BD33-BA9DFD08EDAE}" destId="{714165C0-8E84-4A49-B218-18ED86FC0B3A}" srcOrd="0" destOrd="3" presId="urn:microsoft.com/office/officeart/2005/8/layout/list1"/>
    <dgm:cxn modelId="{4D080AEE-52DB-4DBA-B92E-E4C1D19DD824}" type="presOf" srcId="{DF2B039A-2D48-4F9F-9A0B-878123EF7E54}" destId="{A3C095A5-AA23-43C6-9799-70992E1A4D2D}" srcOrd="0" destOrd="0" presId="urn:microsoft.com/office/officeart/2005/8/layout/list1"/>
    <dgm:cxn modelId="{3BE05866-033A-4414-AA8A-11FFE1A9CCE2}" type="presParOf" srcId="{ECC57345-FA3C-42FA-A345-9EB6B74DB69E}" destId="{322764BA-F9C4-4A43-B240-60F42529FB1B}" srcOrd="0" destOrd="0" presId="urn:microsoft.com/office/officeart/2005/8/layout/list1"/>
    <dgm:cxn modelId="{63B68857-585D-459B-BE5F-2E3255CB0DFB}" type="presParOf" srcId="{322764BA-F9C4-4A43-B240-60F42529FB1B}" destId="{9D9AE02B-343D-43DE-8174-103A46572B90}" srcOrd="0" destOrd="0" presId="urn:microsoft.com/office/officeart/2005/8/layout/list1"/>
    <dgm:cxn modelId="{3A6F4754-96DD-461F-9890-9A2BB16C9459}" type="presParOf" srcId="{322764BA-F9C4-4A43-B240-60F42529FB1B}" destId="{A8143958-9A41-40F3-9DED-C99577EA5E71}" srcOrd="1" destOrd="0" presId="urn:microsoft.com/office/officeart/2005/8/layout/list1"/>
    <dgm:cxn modelId="{0960E238-7067-45B0-8369-AD5653E27C7D}" type="presParOf" srcId="{ECC57345-FA3C-42FA-A345-9EB6B74DB69E}" destId="{09C2C404-A321-4223-8D53-FCDC2EC02D72}" srcOrd="1" destOrd="0" presId="urn:microsoft.com/office/officeart/2005/8/layout/list1"/>
    <dgm:cxn modelId="{769182AD-F92A-43F4-8B1A-7EE4929CA829}" type="presParOf" srcId="{ECC57345-FA3C-42FA-A345-9EB6B74DB69E}" destId="{77D40052-DB0D-4E10-B287-7487666BAC0C}" srcOrd="2" destOrd="0" presId="urn:microsoft.com/office/officeart/2005/8/layout/list1"/>
    <dgm:cxn modelId="{7D08EDC2-6571-4A65-A364-3D42F650DB4B}" type="presParOf" srcId="{ECC57345-FA3C-42FA-A345-9EB6B74DB69E}" destId="{A523E087-C1AD-4A4E-9B39-C42BDC2CC5B3}" srcOrd="3" destOrd="0" presId="urn:microsoft.com/office/officeart/2005/8/layout/list1"/>
    <dgm:cxn modelId="{657B869A-DCFD-4738-A331-36C643707FF0}" type="presParOf" srcId="{ECC57345-FA3C-42FA-A345-9EB6B74DB69E}" destId="{90157C08-910F-42B8-80DA-985073E3C00C}" srcOrd="4" destOrd="0" presId="urn:microsoft.com/office/officeart/2005/8/layout/list1"/>
    <dgm:cxn modelId="{875DB58E-6645-45BC-8D16-50C8DDCB5EF3}" type="presParOf" srcId="{90157C08-910F-42B8-80DA-985073E3C00C}" destId="{A3C095A5-AA23-43C6-9799-70992E1A4D2D}" srcOrd="0" destOrd="0" presId="urn:microsoft.com/office/officeart/2005/8/layout/list1"/>
    <dgm:cxn modelId="{D19995A4-21BE-4C5A-8421-D8676CB1C8C8}" type="presParOf" srcId="{90157C08-910F-42B8-80DA-985073E3C00C}" destId="{1F363144-BAC7-45AC-B255-81F6E0462D77}" srcOrd="1" destOrd="0" presId="urn:microsoft.com/office/officeart/2005/8/layout/list1"/>
    <dgm:cxn modelId="{68E18324-D2DE-43FB-961A-390F54C8B062}" type="presParOf" srcId="{ECC57345-FA3C-42FA-A345-9EB6B74DB69E}" destId="{6F8CC4DD-B66B-4441-BF2F-2F4CA98D0E50}" srcOrd="5" destOrd="0" presId="urn:microsoft.com/office/officeart/2005/8/layout/list1"/>
    <dgm:cxn modelId="{3B00FC0E-A006-40BA-8B3E-05CCE0ED7CDB}" type="presParOf" srcId="{ECC57345-FA3C-42FA-A345-9EB6B74DB69E}" destId="{714165C0-8E84-4A49-B218-18ED86FC0B3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4CE1D-4FEF-464C-82CC-A060761C4D76}">
      <dsp:nvSpPr>
        <dsp:cNvPr id="0" name=""/>
        <dsp:cNvSpPr/>
      </dsp:nvSpPr>
      <dsp:spPr>
        <a:xfrm>
          <a:off x="0" y="0"/>
          <a:ext cx="5806440" cy="105277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Each load of incoming IBCs should be accompanied by a signed empty container certificate</a:t>
          </a:r>
        </a:p>
      </dsp:txBody>
      <dsp:txXfrm>
        <a:off x="30835" y="30835"/>
        <a:ext cx="4581450" cy="991108"/>
      </dsp:txXfrm>
    </dsp:sp>
    <dsp:sp modelId="{A7DBD7A1-8962-47EA-8798-1EC1DA9DBF42}">
      <dsp:nvSpPr>
        <dsp:cNvPr id="0" name=""/>
        <dsp:cNvSpPr/>
      </dsp:nvSpPr>
      <dsp:spPr>
        <a:xfrm>
          <a:off x="486289" y="1244193"/>
          <a:ext cx="5806440" cy="1052778"/>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Each unloaded IBC should be visually inspected to determine if it is empty</a:t>
          </a:r>
        </a:p>
      </dsp:txBody>
      <dsp:txXfrm>
        <a:off x="517124" y="1275028"/>
        <a:ext cx="4574175" cy="991108"/>
      </dsp:txXfrm>
    </dsp:sp>
    <dsp:sp modelId="{7E633C59-5A6D-490D-9B12-2986566F180A}">
      <dsp:nvSpPr>
        <dsp:cNvPr id="0" name=""/>
        <dsp:cNvSpPr/>
      </dsp:nvSpPr>
      <dsp:spPr>
        <a:xfrm>
          <a:off x="781082" y="2488386"/>
          <a:ext cx="6174917" cy="1052778"/>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If an IBC is not RCRA-empty, a  “rejected” label should be applied in a visible location</a:t>
          </a:r>
        </a:p>
      </dsp:txBody>
      <dsp:txXfrm>
        <a:off x="811917" y="2519221"/>
        <a:ext cx="4876084" cy="991108"/>
      </dsp:txXfrm>
    </dsp:sp>
    <dsp:sp modelId="{19D5C347-EEF9-4B29-B48E-704F30BCB068}">
      <dsp:nvSpPr>
        <dsp:cNvPr id="0" name=""/>
        <dsp:cNvSpPr/>
      </dsp:nvSpPr>
      <dsp:spPr>
        <a:xfrm>
          <a:off x="1451610" y="3732580"/>
          <a:ext cx="5806440" cy="1052778"/>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Non-empty containers should be placed in a designated holding area, which is regularly inspected</a:t>
          </a:r>
        </a:p>
      </dsp:txBody>
      <dsp:txXfrm>
        <a:off x="1482445" y="3763415"/>
        <a:ext cx="4574175" cy="991108"/>
      </dsp:txXfrm>
    </dsp:sp>
    <dsp:sp modelId="{3FB13A88-A5A6-4D4D-88A0-6094DE4E4E8E}">
      <dsp:nvSpPr>
        <dsp:cNvPr id="0" name=""/>
        <dsp:cNvSpPr/>
      </dsp:nvSpPr>
      <dsp:spPr>
        <a:xfrm>
          <a:off x="5122134" y="806332"/>
          <a:ext cx="684306" cy="684306"/>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a:t>01</a:t>
          </a:r>
        </a:p>
      </dsp:txBody>
      <dsp:txXfrm>
        <a:off x="5276103" y="806332"/>
        <a:ext cx="376368" cy="514940"/>
      </dsp:txXfrm>
    </dsp:sp>
    <dsp:sp modelId="{41B265A4-789D-4EE6-97C9-5D682EB2F15A}">
      <dsp:nvSpPr>
        <dsp:cNvPr id="0" name=""/>
        <dsp:cNvSpPr/>
      </dsp:nvSpPr>
      <dsp:spPr>
        <a:xfrm>
          <a:off x="5608423" y="2050526"/>
          <a:ext cx="684306" cy="684306"/>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02</a:t>
          </a:r>
        </a:p>
      </dsp:txBody>
      <dsp:txXfrm>
        <a:off x="5762392" y="2050526"/>
        <a:ext cx="376368" cy="514940"/>
      </dsp:txXfrm>
    </dsp:sp>
    <dsp:sp modelId="{36C0F630-60B7-46D3-87E8-0D02C3A9AFE6}">
      <dsp:nvSpPr>
        <dsp:cNvPr id="0" name=""/>
        <dsp:cNvSpPr/>
      </dsp:nvSpPr>
      <dsp:spPr>
        <a:xfrm>
          <a:off x="6087455" y="3294719"/>
          <a:ext cx="684306" cy="684306"/>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03</a:t>
          </a:r>
        </a:p>
      </dsp:txBody>
      <dsp:txXfrm>
        <a:off x="6241424" y="3294719"/>
        <a:ext cx="376368" cy="5149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8C09F-9BF7-4027-9CDC-A73F5C2E145C}">
      <dsp:nvSpPr>
        <dsp:cNvPr id="0" name=""/>
        <dsp:cNvSpPr/>
      </dsp:nvSpPr>
      <dsp:spPr>
        <a:xfrm>
          <a:off x="0" y="2241"/>
          <a:ext cx="7012370" cy="11360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77232-880B-4FDF-AA49-F69890E9E455}">
      <dsp:nvSpPr>
        <dsp:cNvPr id="0" name=""/>
        <dsp:cNvSpPr/>
      </dsp:nvSpPr>
      <dsp:spPr>
        <a:xfrm>
          <a:off x="343652" y="257850"/>
          <a:ext cx="624822" cy="62482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53C4F9-499A-418B-8FBB-3786F6256BE5}">
      <dsp:nvSpPr>
        <dsp:cNvPr id="0" name=""/>
        <dsp:cNvSpPr/>
      </dsp:nvSpPr>
      <dsp:spPr>
        <a:xfrm>
          <a:off x="1312126" y="2241"/>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customer sending the non-compliant container should be contacted to arrange for its removal</a:t>
          </a:r>
        </a:p>
      </dsp:txBody>
      <dsp:txXfrm>
        <a:off x="1312126" y="2241"/>
        <a:ext cx="5700243" cy="1136040"/>
      </dsp:txXfrm>
    </dsp:sp>
    <dsp:sp modelId="{CDC926DD-46EB-45C5-8E2B-2D8077989998}">
      <dsp:nvSpPr>
        <dsp:cNvPr id="0" name=""/>
        <dsp:cNvSpPr/>
      </dsp:nvSpPr>
      <dsp:spPr>
        <a:xfrm>
          <a:off x="0" y="1422291"/>
          <a:ext cx="7012370" cy="11360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09BC7-F0E5-418B-B802-B50AC7BC6606}">
      <dsp:nvSpPr>
        <dsp:cNvPr id="0" name=""/>
        <dsp:cNvSpPr/>
      </dsp:nvSpPr>
      <dsp:spPr>
        <a:xfrm>
          <a:off x="343652" y="1677900"/>
          <a:ext cx="624822" cy="62482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597D09-4AE8-409F-A49B-9B44D782FC62}">
      <dsp:nvSpPr>
        <dsp:cNvPr id="0" name=""/>
        <dsp:cNvSpPr/>
      </dsp:nvSpPr>
      <dsp:spPr>
        <a:xfrm>
          <a:off x="1312126" y="1422291"/>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reprocessor should keep a record of the customer, date and time of call</a:t>
          </a:r>
        </a:p>
      </dsp:txBody>
      <dsp:txXfrm>
        <a:off x="1312126" y="1422291"/>
        <a:ext cx="5700243" cy="1136040"/>
      </dsp:txXfrm>
    </dsp:sp>
    <dsp:sp modelId="{A946C418-185F-45DD-A6D8-21477640DECC}">
      <dsp:nvSpPr>
        <dsp:cNvPr id="0" name=""/>
        <dsp:cNvSpPr/>
      </dsp:nvSpPr>
      <dsp:spPr>
        <a:xfrm>
          <a:off x="0" y="2842342"/>
          <a:ext cx="7012370" cy="11360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F3722-58B4-4968-B0CF-01559CDF3481}">
      <dsp:nvSpPr>
        <dsp:cNvPr id="0" name=""/>
        <dsp:cNvSpPr/>
      </dsp:nvSpPr>
      <dsp:spPr>
        <a:xfrm>
          <a:off x="343652" y="3097951"/>
          <a:ext cx="624822" cy="62482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DFAB02-6529-4DF5-B51A-52AF9936FB92}">
      <dsp:nvSpPr>
        <dsp:cNvPr id="0" name=""/>
        <dsp:cNvSpPr/>
      </dsp:nvSpPr>
      <dsp:spPr>
        <a:xfrm>
          <a:off x="1312126" y="2842342"/>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reprocessor should work closely with the customer to ensure the non—compliant IBC is returned promptly and in conformance with all applicable regulations</a:t>
          </a:r>
        </a:p>
      </dsp:txBody>
      <dsp:txXfrm>
        <a:off x="1312126" y="2842342"/>
        <a:ext cx="5700243" cy="1136040"/>
      </dsp:txXfrm>
    </dsp:sp>
    <dsp:sp modelId="{1DCBF2CF-BD8B-4245-A402-8AA03CC031D8}">
      <dsp:nvSpPr>
        <dsp:cNvPr id="0" name=""/>
        <dsp:cNvSpPr/>
      </dsp:nvSpPr>
      <dsp:spPr>
        <a:xfrm>
          <a:off x="0" y="4233820"/>
          <a:ext cx="7012370" cy="11360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114BF9-A104-428B-8CD2-850FB9191925}">
      <dsp:nvSpPr>
        <dsp:cNvPr id="0" name=""/>
        <dsp:cNvSpPr/>
      </dsp:nvSpPr>
      <dsp:spPr>
        <a:xfrm>
          <a:off x="343652" y="4518001"/>
          <a:ext cx="624822" cy="62482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3CC2DB-E4DA-461E-B5F4-88CD9C6E0067}">
      <dsp:nvSpPr>
        <dsp:cNvPr id="0" name=""/>
        <dsp:cNvSpPr/>
      </dsp:nvSpPr>
      <dsp:spPr>
        <a:xfrm>
          <a:off x="1312126" y="4262392"/>
          <a:ext cx="5700243" cy="1136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231" tIns="120231" rIns="120231" bIns="120231" numCol="1" spcCol="1270" anchor="ctr" anchorCtr="0">
          <a:noAutofit/>
        </a:bodyPr>
        <a:lstStyle/>
        <a:p>
          <a:pPr marL="0" lvl="0" indent="0" algn="l" defTabSz="800100">
            <a:lnSpc>
              <a:spcPct val="90000"/>
            </a:lnSpc>
            <a:spcBef>
              <a:spcPct val="0"/>
            </a:spcBef>
            <a:spcAft>
              <a:spcPct val="35000"/>
            </a:spcAft>
            <a:buNone/>
          </a:pPr>
          <a:r>
            <a:rPr lang="en-US" sz="1800" kern="1200" dirty="0"/>
            <a:t>The reprocessor should keep all records of non-conforming container issues for three years</a:t>
          </a:r>
        </a:p>
      </dsp:txBody>
      <dsp:txXfrm>
        <a:off x="1312126" y="4262392"/>
        <a:ext cx="5700243" cy="1136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DF697-783C-4AB7-A375-7277CE3FB7D4}">
      <dsp:nvSpPr>
        <dsp:cNvPr id="0" name=""/>
        <dsp:cNvSpPr/>
      </dsp:nvSpPr>
      <dsp:spPr>
        <a:xfrm>
          <a:off x="0" y="2603354"/>
          <a:ext cx="7754650" cy="2654703"/>
        </a:xfrm>
        <a:prstGeom prst="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a:t>Three types of markings for reconditioners</a:t>
          </a:r>
        </a:p>
      </dsp:txBody>
      <dsp:txXfrm>
        <a:off x="0" y="2603354"/>
        <a:ext cx="7754650" cy="1433539"/>
      </dsp:txXfrm>
    </dsp:sp>
    <dsp:sp modelId="{BBD6AEED-1556-4576-BC26-8FEBD35896B3}">
      <dsp:nvSpPr>
        <dsp:cNvPr id="0" name=""/>
        <dsp:cNvSpPr/>
      </dsp:nvSpPr>
      <dsp:spPr>
        <a:xfrm>
          <a:off x="3786" y="3983082"/>
          <a:ext cx="2582359" cy="1221163"/>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Routine maintenance</a:t>
          </a:r>
        </a:p>
      </dsp:txBody>
      <dsp:txXfrm>
        <a:off x="3786" y="3983082"/>
        <a:ext cx="2582359" cy="1221163"/>
      </dsp:txXfrm>
    </dsp:sp>
    <dsp:sp modelId="{3BC789AA-D214-4AF7-A843-65A0714373F2}">
      <dsp:nvSpPr>
        <dsp:cNvPr id="0" name=""/>
        <dsp:cNvSpPr/>
      </dsp:nvSpPr>
      <dsp:spPr>
        <a:xfrm>
          <a:off x="2586145" y="3983082"/>
          <a:ext cx="2582359" cy="1221163"/>
        </a:xfrm>
        <a:prstGeom prst="rect">
          <a:avLst/>
        </a:prstGeom>
        <a:solidFill>
          <a:schemeClr val="accent5">
            <a:tint val="40000"/>
            <a:alpha val="90000"/>
            <a:hueOff val="1302675"/>
            <a:satOff val="2398"/>
            <a:lumOff val="1062"/>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Repair</a:t>
          </a:r>
        </a:p>
      </dsp:txBody>
      <dsp:txXfrm>
        <a:off x="2586145" y="3983082"/>
        <a:ext cx="2582359" cy="1221163"/>
      </dsp:txXfrm>
    </dsp:sp>
    <dsp:sp modelId="{8D3C07C5-01B3-4390-BAB2-EAD1E2994255}">
      <dsp:nvSpPr>
        <dsp:cNvPr id="0" name=""/>
        <dsp:cNvSpPr/>
      </dsp:nvSpPr>
      <dsp:spPr>
        <a:xfrm>
          <a:off x="5168504" y="3983082"/>
          <a:ext cx="2582359" cy="1221163"/>
        </a:xfrm>
        <a:prstGeom prst="rect">
          <a:avLst/>
        </a:prstGeom>
        <a:solidFill>
          <a:schemeClr val="accent5">
            <a:tint val="40000"/>
            <a:alpha val="90000"/>
            <a:hueOff val="2605351"/>
            <a:satOff val="4796"/>
            <a:lumOff val="2125"/>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Remanufacture</a:t>
          </a:r>
        </a:p>
      </dsp:txBody>
      <dsp:txXfrm>
        <a:off x="5168504" y="3983082"/>
        <a:ext cx="2582359" cy="1221163"/>
      </dsp:txXfrm>
    </dsp:sp>
    <dsp:sp modelId="{A8C7EBA9-2995-41F3-8BF5-A2A1BBFBB942}">
      <dsp:nvSpPr>
        <dsp:cNvPr id="0" name=""/>
        <dsp:cNvSpPr/>
      </dsp:nvSpPr>
      <dsp:spPr>
        <a:xfrm rot="10800000">
          <a:off x="0" y="717"/>
          <a:ext cx="7754650" cy="2641739"/>
        </a:xfrm>
        <a:prstGeom prst="upArrowCallout">
          <a:avLst/>
        </a:prstGeom>
        <a:solidFill>
          <a:schemeClr val="accent5">
            <a:hueOff val="2356783"/>
            <a:satOff val="-11270"/>
            <a:lumOff val="123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b="1" u="sng" kern="1200"/>
            <a:t>IBC Reprocessor Markings</a:t>
          </a:r>
          <a:endParaRPr lang="en-US" sz="3500" kern="1200"/>
        </a:p>
      </dsp:txBody>
      <dsp:txXfrm rot="10800000">
        <a:off x="0" y="717"/>
        <a:ext cx="7754650" cy="171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BE836-1A64-44D9-B867-CDC750338716}">
      <dsp:nvSpPr>
        <dsp:cNvPr id="0" name=""/>
        <dsp:cNvSpPr/>
      </dsp:nvSpPr>
      <dsp:spPr>
        <a:xfrm>
          <a:off x="0" y="171192"/>
          <a:ext cx="7012370" cy="9340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dirty="0"/>
            <a:t>IBC Retest &amp; Inspection (2.5- and 5-year)</a:t>
          </a:r>
          <a:endParaRPr lang="en-US" sz="2800" kern="1200" dirty="0"/>
        </a:p>
      </dsp:txBody>
      <dsp:txXfrm>
        <a:off x="45594" y="216786"/>
        <a:ext cx="6921182" cy="842812"/>
      </dsp:txXfrm>
    </dsp:sp>
    <dsp:sp modelId="{004832F2-DB6C-46CD-8410-3AFD86B9D260}">
      <dsp:nvSpPr>
        <dsp:cNvPr id="0" name=""/>
        <dsp:cNvSpPr/>
      </dsp:nvSpPr>
      <dsp:spPr>
        <a:xfrm>
          <a:off x="0" y="1178038"/>
          <a:ext cx="7012370" cy="1138241"/>
        </a:xfrm>
        <a:prstGeom prst="roundRect">
          <a:avLst/>
        </a:prstGeom>
        <a:solidFill>
          <a:schemeClr val="accent2">
            <a:hueOff val="-661686"/>
            <a:satOff val="746"/>
            <a:lumOff val="17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2.5-years from original manufacture date on the bottle </a:t>
          </a:r>
          <a:r>
            <a:rPr lang="en-US" sz="3000" u="sng" kern="1200" dirty="0"/>
            <a:t>or</a:t>
          </a:r>
          <a:r>
            <a:rPr lang="en-US" sz="3000" kern="1200" dirty="0"/>
            <a:t> last repair.</a:t>
          </a:r>
        </a:p>
      </dsp:txBody>
      <dsp:txXfrm>
        <a:off x="55564" y="1233602"/>
        <a:ext cx="6901242" cy="1027113"/>
      </dsp:txXfrm>
    </dsp:sp>
    <dsp:sp modelId="{17BEB694-A31C-4FDF-A721-B320C7E8A2AE}">
      <dsp:nvSpPr>
        <dsp:cNvPr id="0" name=""/>
        <dsp:cNvSpPr/>
      </dsp:nvSpPr>
      <dsp:spPr>
        <a:xfrm>
          <a:off x="0" y="2405560"/>
          <a:ext cx="7012370" cy="1162906"/>
        </a:xfrm>
        <a:prstGeom prst="roundRect">
          <a:avLst/>
        </a:prstGeom>
        <a:solidFill>
          <a:schemeClr val="accent2">
            <a:hueOff val="-1323373"/>
            <a:satOff val="1492"/>
            <a:lumOff val="35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Reprocessor must perform:</a:t>
          </a:r>
        </a:p>
      </dsp:txBody>
      <dsp:txXfrm>
        <a:off x="56768" y="2462328"/>
        <a:ext cx="6898834" cy="1049370"/>
      </dsp:txXfrm>
    </dsp:sp>
    <dsp:sp modelId="{5CC08610-C079-4797-93B3-8B1225E547E3}">
      <dsp:nvSpPr>
        <dsp:cNvPr id="0" name=""/>
        <dsp:cNvSpPr/>
      </dsp:nvSpPr>
      <dsp:spPr>
        <a:xfrm>
          <a:off x="0" y="3568466"/>
          <a:ext cx="7012370" cy="1925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u="none" kern="1200" dirty="0"/>
            <a:t>Remove bottle from cage for inspection</a:t>
          </a:r>
        </a:p>
        <a:p>
          <a:pPr marL="228600" lvl="1" indent="-228600" algn="l" defTabSz="1022350">
            <a:lnSpc>
              <a:spcPct val="90000"/>
            </a:lnSpc>
            <a:spcBef>
              <a:spcPct val="0"/>
            </a:spcBef>
            <a:spcAft>
              <a:spcPct val="20000"/>
            </a:spcAft>
            <a:buChar char="•"/>
          </a:pPr>
          <a:r>
            <a:rPr lang="en-US" sz="2300" kern="1200" dirty="0"/>
            <a:t>Inspect bottle and cage to ensure the IBC is - </a:t>
          </a:r>
        </a:p>
        <a:p>
          <a:pPr marL="457200" lvl="2" indent="-228600" algn="l" defTabSz="1022350">
            <a:lnSpc>
              <a:spcPct val="90000"/>
            </a:lnSpc>
            <a:spcBef>
              <a:spcPct val="0"/>
            </a:spcBef>
            <a:spcAft>
              <a:spcPct val="20000"/>
            </a:spcAft>
            <a:buChar char="•"/>
          </a:pPr>
          <a:r>
            <a:rPr lang="en-US" sz="2300" kern="1200" dirty="0"/>
            <a:t>Properly marked</a:t>
          </a:r>
        </a:p>
        <a:p>
          <a:pPr marL="457200" lvl="2" indent="-228600" algn="l" defTabSz="1022350">
            <a:lnSpc>
              <a:spcPct val="90000"/>
            </a:lnSpc>
            <a:spcBef>
              <a:spcPct val="0"/>
            </a:spcBef>
            <a:spcAft>
              <a:spcPct val="20000"/>
            </a:spcAft>
            <a:buChar char="•"/>
          </a:pPr>
          <a:r>
            <a:rPr lang="en-US" sz="2300" kern="1200" dirty="0"/>
            <a:t>Service equipment is functional</a:t>
          </a:r>
        </a:p>
        <a:p>
          <a:pPr marL="457200" lvl="2" indent="-228600" algn="l" defTabSz="1022350">
            <a:lnSpc>
              <a:spcPct val="90000"/>
            </a:lnSpc>
            <a:spcBef>
              <a:spcPct val="0"/>
            </a:spcBef>
            <a:spcAft>
              <a:spcPct val="20000"/>
            </a:spcAft>
            <a:buChar char="•"/>
          </a:pPr>
          <a:r>
            <a:rPr lang="en-US" sz="2300" kern="1200" dirty="0"/>
            <a:t>IBC is “capable” of passing performance tests</a:t>
          </a:r>
        </a:p>
      </dsp:txBody>
      <dsp:txXfrm>
        <a:off x="0" y="3568466"/>
        <a:ext cx="7012370" cy="1925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E2134-75F1-4916-9BDC-30C9A80F4C46}">
      <dsp:nvSpPr>
        <dsp:cNvPr id="0" name=""/>
        <dsp:cNvSpPr/>
      </dsp:nvSpPr>
      <dsp:spPr>
        <a:xfrm>
          <a:off x="0" y="399268"/>
          <a:ext cx="7012370" cy="630000"/>
        </a:xfrm>
        <a:prstGeom prst="rect">
          <a:avLst/>
        </a:prstGeom>
        <a:solidFill>
          <a:schemeClr val="lt1">
            <a:alpha val="90000"/>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D4509E-2952-4C04-89FF-D23F12D8ADE8}">
      <dsp:nvSpPr>
        <dsp:cNvPr id="0" name=""/>
        <dsp:cNvSpPr/>
      </dsp:nvSpPr>
      <dsp:spPr>
        <a:xfrm>
          <a:off x="331387" y="8837"/>
          <a:ext cx="4908659" cy="738000"/>
        </a:xfrm>
        <a:prstGeom prst="roundRect">
          <a:avLst/>
        </a:prstGeom>
        <a:solidFill>
          <a:schemeClr val="accent5">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1066800">
            <a:lnSpc>
              <a:spcPct val="90000"/>
            </a:lnSpc>
            <a:spcBef>
              <a:spcPct val="0"/>
            </a:spcBef>
            <a:spcAft>
              <a:spcPct val="35000"/>
            </a:spcAft>
            <a:buNone/>
          </a:pPr>
          <a:r>
            <a:rPr lang="en-US" sz="2400" b="1" u="sng" kern="1200" dirty="0"/>
            <a:t>IBC Retest &amp; Inspection (5-year)</a:t>
          </a:r>
          <a:endParaRPr lang="en-US" sz="2400" kern="1200" dirty="0"/>
        </a:p>
      </dsp:txBody>
      <dsp:txXfrm>
        <a:off x="367413" y="44863"/>
        <a:ext cx="4836607" cy="665948"/>
      </dsp:txXfrm>
    </dsp:sp>
    <dsp:sp modelId="{1BF4C70B-C479-4A12-AD67-533E080532F9}">
      <dsp:nvSpPr>
        <dsp:cNvPr id="0" name=""/>
        <dsp:cNvSpPr/>
      </dsp:nvSpPr>
      <dsp:spPr>
        <a:xfrm>
          <a:off x="0" y="1775096"/>
          <a:ext cx="7012370" cy="3937500"/>
        </a:xfrm>
        <a:prstGeom prst="rect">
          <a:avLst/>
        </a:prstGeom>
        <a:solidFill>
          <a:schemeClr val="lt1">
            <a:alpha val="90000"/>
            <a:hueOff val="0"/>
            <a:satOff val="0"/>
            <a:lumOff val="0"/>
            <a:alphaOff val="0"/>
          </a:schemeClr>
        </a:solidFill>
        <a:ln w="22225" cap="rnd" cmpd="sng" algn="ctr">
          <a:solidFill>
            <a:schemeClr val="accent5">
              <a:hueOff val="2356783"/>
              <a:satOff val="-11270"/>
              <a:lumOff val="1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238" tIns="520700" rIns="54423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Leakproofness test</a:t>
          </a:r>
        </a:p>
        <a:p>
          <a:pPr marL="228600" lvl="1" indent="-228600" algn="l" defTabSz="1111250">
            <a:lnSpc>
              <a:spcPct val="90000"/>
            </a:lnSpc>
            <a:spcBef>
              <a:spcPct val="0"/>
            </a:spcBef>
            <a:spcAft>
              <a:spcPct val="15000"/>
            </a:spcAft>
            <a:buChar char="•"/>
          </a:pPr>
          <a:r>
            <a:rPr lang="en-US" sz="2500" kern="1200"/>
            <a:t>External and internal inspections, with bottle </a:t>
          </a:r>
          <a:r>
            <a:rPr lang="en-US" sz="2500" u="sng" kern="1200"/>
            <a:t>outside</a:t>
          </a:r>
          <a:r>
            <a:rPr lang="en-US" sz="2500" kern="1200"/>
            <a:t> the cage to ensure:</a:t>
          </a:r>
        </a:p>
        <a:p>
          <a:pPr marL="457200" lvl="2" indent="-228600" algn="l" defTabSz="1111250">
            <a:lnSpc>
              <a:spcPct val="90000"/>
            </a:lnSpc>
            <a:spcBef>
              <a:spcPct val="0"/>
            </a:spcBef>
            <a:spcAft>
              <a:spcPct val="15000"/>
            </a:spcAft>
            <a:buChar char="•"/>
          </a:pPr>
          <a:r>
            <a:rPr lang="en-US" sz="2500" kern="1200"/>
            <a:t>No cracking or warping that would be unsafe</a:t>
          </a:r>
        </a:p>
        <a:p>
          <a:pPr marL="457200" lvl="2" indent="-228600" algn="l" defTabSz="1111250">
            <a:lnSpc>
              <a:spcPct val="90000"/>
            </a:lnSpc>
            <a:spcBef>
              <a:spcPct val="0"/>
            </a:spcBef>
            <a:spcAft>
              <a:spcPct val="15000"/>
            </a:spcAft>
            <a:buChar char="•"/>
          </a:pPr>
          <a:r>
            <a:rPr lang="en-US" sz="2500" kern="1200"/>
            <a:t>Proper marking</a:t>
          </a:r>
        </a:p>
        <a:p>
          <a:pPr marL="457200" lvl="2" indent="-228600" algn="l" defTabSz="1111250">
            <a:lnSpc>
              <a:spcPct val="90000"/>
            </a:lnSpc>
            <a:spcBef>
              <a:spcPct val="0"/>
            </a:spcBef>
            <a:spcAft>
              <a:spcPct val="15000"/>
            </a:spcAft>
            <a:buChar char="•"/>
          </a:pPr>
          <a:r>
            <a:rPr lang="en-US" sz="2500" kern="1200"/>
            <a:t>Service equipment is functional</a:t>
          </a:r>
        </a:p>
        <a:p>
          <a:pPr marL="457200" lvl="2" indent="-228600" algn="l" defTabSz="1111250">
            <a:lnSpc>
              <a:spcPct val="90000"/>
            </a:lnSpc>
            <a:spcBef>
              <a:spcPct val="0"/>
            </a:spcBef>
            <a:spcAft>
              <a:spcPct val="15000"/>
            </a:spcAft>
            <a:buChar char="•"/>
          </a:pPr>
          <a:r>
            <a:rPr lang="en-US" sz="2500" kern="1200"/>
            <a:t>IBC is “capable” of passing performance tests </a:t>
          </a:r>
        </a:p>
      </dsp:txBody>
      <dsp:txXfrm>
        <a:off x="0" y="1775096"/>
        <a:ext cx="7012370" cy="3937500"/>
      </dsp:txXfrm>
    </dsp:sp>
    <dsp:sp modelId="{CC79B3DB-441B-40BB-BF7F-169A4875C53E}">
      <dsp:nvSpPr>
        <dsp:cNvPr id="0" name=""/>
        <dsp:cNvSpPr/>
      </dsp:nvSpPr>
      <dsp:spPr>
        <a:xfrm>
          <a:off x="350618" y="1164268"/>
          <a:ext cx="4908659" cy="979827"/>
        </a:xfrm>
        <a:prstGeom prst="roundRect">
          <a:avLst/>
        </a:prstGeom>
        <a:solidFill>
          <a:schemeClr val="accent5">
            <a:hueOff val="2356783"/>
            <a:satOff val="-11270"/>
            <a:lumOff val="123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889000">
            <a:lnSpc>
              <a:spcPct val="90000"/>
            </a:lnSpc>
            <a:spcBef>
              <a:spcPct val="0"/>
            </a:spcBef>
            <a:spcAft>
              <a:spcPct val="35000"/>
            </a:spcAft>
            <a:buNone/>
          </a:pPr>
          <a:r>
            <a:rPr lang="en-US" sz="2000" kern="1200" dirty="0"/>
            <a:t>5-years from the original manufacturer’s date or date of last repair.  Reprocessor must perform: </a:t>
          </a:r>
        </a:p>
      </dsp:txBody>
      <dsp:txXfrm>
        <a:off x="398449" y="1212099"/>
        <a:ext cx="4812997" cy="884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40052-DB0D-4E10-B287-7487666BAC0C}">
      <dsp:nvSpPr>
        <dsp:cNvPr id="0" name=""/>
        <dsp:cNvSpPr/>
      </dsp:nvSpPr>
      <dsp:spPr>
        <a:xfrm>
          <a:off x="0" y="378000"/>
          <a:ext cx="11029950" cy="12474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58216" rIns="85604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Maintain a CURRENT copy of the design type test</a:t>
          </a:r>
        </a:p>
        <a:p>
          <a:pPr marL="228600" lvl="1" indent="-228600" algn="l" defTabSz="977900">
            <a:lnSpc>
              <a:spcPct val="90000"/>
            </a:lnSpc>
            <a:spcBef>
              <a:spcPct val="0"/>
            </a:spcBef>
            <a:spcAft>
              <a:spcPct val="15000"/>
            </a:spcAft>
            <a:buChar char="•"/>
          </a:pPr>
          <a:r>
            <a:rPr lang="en-US" sz="2200" kern="1200"/>
            <a:t>Hold copies of report for 2.5 years after last sale of any design type.</a:t>
          </a:r>
        </a:p>
      </dsp:txBody>
      <dsp:txXfrm>
        <a:off x="0" y="378000"/>
        <a:ext cx="11029950" cy="1247400"/>
      </dsp:txXfrm>
    </dsp:sp>
    <dsp:sp modelId="{A8143958-9A41-40F3-9DED-C99577EA5E71}">
      <dsp:nvSpPr>
        <dsp:cNvPr id="0" name=""/>
        <dsp:cNvSpPr/>
      </dsp:nvSpPr>
      <dsp:spPr>
        <a:xfrm>
          <a:off x="551497" y="52942"/>
          <a:ext cx="7720965" cy="64944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ctr" defTabSz="1066800">
            <a:lnSpc>
              <a:spcPct val="90000"/>
            </a:lnSpc>
            <a:spcBef>
              <a:spcPct val="0"/>
            </a:spcBef>
            <a:spcAft>
              <a:spcPct val="35000"/>
            </a:spcAft>
            <a:buNone/>
          </a:pPr>
          <a:r>
            <a:rPr lang="en-US" sz="2400" b="1" u="none" kern="1200" dirty="0"/>
            <a:t>Remanufactured IBCs (“cross-bottled”)</a:t>
          </a:r>
          <a:endParaRPr lang="en-US" sz="2400" u="none" kern="1200" dirty="0"/>
        </a:p>
      </dsp:txBody>
      <dsp:txXfrm>
        <a:off x="583200" y="84645"/>
        <a:ext cx="7657559" cy="586034"/>
      </dsp:txXfrm>
    </dsp:sp>
    <dsp:sp modelId="{714165C0-8E84-4A49-B218-18ED86FC0B3A}">
      <dsp:nvSpPr>
        <dsp:cNvPr id="0" name=""/>
        <dsp:cNvSpPr/>
      </dsp:nvSpPr>
      <dsp:spPr>
        <a:xfrm>
          <a:off x="0" y="2068920"/>
          <a:ext cx="11029950" cy="2564099"/>
        </a:xfrm>
        <a:prstGeom prst="rect">
          <a:avLst/>
        </a:prstGeom>
        <a:solidFill>
          <a:schemeClr val="lt1">
            <a:alpha val="90000"/>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458216" rIns="856047"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t>Description of design types/packaging spec’s (e.g. “composite”)</a:t>
          </a:r>
        </a:p>
        <a:p>
          <a:pPr marL="228600" lvl="1" indent="-228600" algn="l" defTabSz="977900">
            <a:lnSpc>
              <a:spcPct val="90000"/>
            </a:lnSpc>
            <a:spcBef>
              <a:spcPct val="0"/>
            </a:spcBef>
            <a:spcAft>
              <a:spcPct val="15000"/>
            </a:spcAft>
            <a:buChar char="•"/>
          </a:pPr>
          <a:r>
            <a:rPr lang="en-US" sz="2200" kern="1200"/>
            <a:t>Test and inspection dates</a:t>
          </a:r>
        </a:p>
        <a:p>
          <a:pPr marL="228600" lvl="1" indent="-228600" algn="l" defTabSz="977900">
            <a:lnSpc>
              <a:spcPct val="90000"/>
            </a:lnSpc>
            <a:spcBef>
              <a:spcPct val="0"/>
            </a:spcBef>
            <a:spcAft>
              <a:spcPct val="15000"/>
            </a:spcAft>
            <a:buChar char="•"/>
          </a:pPr>
          <a:r>
            <a:rPr lang="en-US" sz="2200" kern="1200"/>
            <a:t>Name and address of facility</a:t>
          </a:r>
        </a:p>
        <a:p>
          <a:pPr marL="228600" lvl="1" indent="-228600" algn="l" defTabSz="977900">
            <a:lnSpc>
              <a:spcPct val="90000"/>
            </a:lnSpc>
            <a:spcBef>
              <a:spcPct val="0"/>
            </a:spcBef>
            <a:spcAft>
              <a:spcPct val="15000"/>
            </a:spcAft>
            <a:buChar char="•"/>
          </a:pPr>
          <a:r>
            <a:rPr lang="en-US" sz="2200" kern="1200"/>
            <a:t>Name of person conducting tests/inspections</a:t>
          </a:r>
        </a:p>
        <a:p>
          <a:pPr marL="228600" lvl="1" indent="-228600" algn="l" defTabSz="977900">
            <a:lnSpc>
              <a:spcPct val="90000"/>
            </a:lnSpc>
            <a:spcBef>
              <a:spcPct val="0"/>
            </a:spcBef>
            <a:spcAft>
              <a:spcPct val="15000"/>
            </a:spcAft>
            <a:buChar char="•"/>
          </a:pPr>
          <a:r>
            <a:rPr lang="en-US" sz="2200" kern="1200"/>
            <a:t>Results of tests/inspections</a:t>
          </a:r>
        </a:p>
        <a:p>
          <a:pPr marL="228600" lvl="1" indent="-228600" algn="l" defTabSz="977900">
            <a:lnSpc>
              <a:spcPct val="90000"/>
            </a:lnSpc>
            <a:spcBef>
              <a:spcPct val="0"/>
            </a:spcBef>
            <a:spcAft>
              <a:spcPct val="15000"/>
            </a:spcAft>
            <a:buChar char="•"/>
          </a:pPr>
          <a:r>
            <a:rPr lang="en-US" sz="2200" u="sng" kern="1200"/>
            <a:t>Keep test records for 2.5 years AFTER production and inspection</a:t>
          </a:r>
          <a:endParaRPr lang="en-US" sz="2200" kern="1200"/>
        </a:p>
      </dsp:txBody>
      <dsp:txXfrm>
        <a:off x="0" y="2068920"/>
        <a:ext cx="11029950" cy="2564099"/>
      </dsp:txXfrm>
    </dsp:sp>
    <dsp:sp modelId="{1F363144-BAC7-45AC-B255-81F6E0462D77}">
      <dsp:nvSpPr>
        <dsp:cNvPr id="0" name=""/>
        <dsp:cNvSpPr/>
      </dsp:nvSpPr>
      <dsp:spPr>
        <a:xfrm>
          <a:off x="551497" y="1744200"/>
          <a:ext cx="7720965" cy="64944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ctr" defTabSz="1066800">
            <a:lnSpc>
              <a:spcPct val="90000"/>
            </a:lnSpc>
            <a:spcBef>
              <a:spcPct val="0"/>
            </a:spcBef>
            <a:spcAft>
              <a:spcPct val="35000"/>
            </a:spcAft>
            <a:buNone/>
          </a:pPr>
          <a:r>
            <a:rPr lang="en-US" sz="2400" kern="1200" dirty="0"/>
            <a:t>General retest and inspection records</a:t>
          </a:r>
        </a:p>
      </dsp:txBody>
      <dsp:txXfrm>
        <a:off x="583200" y="1775903"/>
        <a:ext cx="7657559"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9/17/2020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9/17/2020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9/17/2020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9/17/2020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9/17/2020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9/17/2020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9/17/2020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9/17/2020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9/17/2020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1A441C04-DCD8-4445-B29E-9609A337EF3F@lan"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em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cid:1A441C04-DCD8-4445-B29E-9609A337EF3F@lan" TargetMode="Externa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RIPA IBC Compliance Workshop: 2020</a:t>
            </a:r>
            <a:br>
              <a:rPr lang="en-US">
                <a:solidFill>
                  <a:schemeClr val="tx1"/>
                </a:solidFill>
              </a:rPr>
            </a:br>
            <a:endParaRPr lang="en-US">
              <a:solidFill>
                <a:schemeClr val="tx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981950" y="4467225"/>
            <a:ext cx="3771900" cy="1527081"/>
          </a:xfrm>
        </p:spPr>
        <p:txBody>
          <a:bodyPr anchor="t">
            <a:normAutofit/>
          </a:bodyPr>
          <a:lstStyle/>
          <a:p>
            <a:pPr algn="ctr"/>
            <a:r>
              <a:rPr lang="en-US" sz="2400" dirty="0"/>
              <a:t>An introduction to IBC regulations in the U.S.</a:t>
            </a:r>
          </a:p>
          <a:p>
            <a:endParaRPr lang="en-US" sz="2000" dirty="0"/>
          </a:p>
        </p:txBody>
      </p:sp>
      <p:sp>
        <p:nvSpPr>
          <p:cNvPr id="74" name="Rectangle 73">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25" name="74393BA7-CC64-4598-8A7B-2E65D3B5D416">
            <a:extLst>
              <a:ext uri="{FF2B5EF4-FFF2-40B4-BE49-F238E27FC236}">
                <a16:creationId xmlns:a16="http://schemas.microsoft.com/office/drawing/2014/main" id="{B15B984E-8F7D-4A9E-A5C9-986A96D8CCD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tretch>
            <a:fillRect/>
          </a:stretch>
        </p:blipFill>
        <p:spPr bwMode="auto">
          <a:xfrm>
            <a:off x="571532" y="1842260"/>
            <a:ext cx="6253164" cy="31734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6D6E73E9-B065-431D-9268-651859827EBC}"/>
              </a:ext>
            </a:extLst>
          </p:cNvPr>
          <p:cNvSpPr>
            <a:spLocks noChangeArrowheads="1"/>
          </p:cNvSpPr>
          <p:nvPr/>
        </p:nvSpPr>
        <p:spPr bwMode="auto">
          <a:xfrm>
            <a:off x="-634739" y="-624012"/>
            <a:ext cx="5733794" cy="25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758055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AF939-1947-425E-91CE-C7B304AA76D8}"/>
              </a:ext>
            </a:extLst>
          </p:cNvPr>
          <p:cNvSpPr>
            <a:spLocks noGrp="1"/>
          </p:cNvSpPr>
          <p:nvPr>
            <p:ph type="title"/>
          </p:nvPr>
        </p:nvSpPr>
        <p:spPr>
          <a:xfrm>
            <a:off x="581192" y="702156"/>
            <a:ext cx="11029616" cy="821844"/>
          </a:xfrm>
        </p:spPr>
        <p:txBody>
          <a:bodyPr/>
          <a:lstStyle/>
          <a:p>
            <a:r>
              <a:rPr lang="en-US"/>
              <a:t>IBC Compliance Workshop: 2020</a:t>
            </a:r>
            <a:endParaRPr lang="en-US" dirty="0"/>
          </a:p>
        </p:txBody>
      </p:sp>
      <p:sp>
        <p:nvSpPr>
          <p:cNvPr id="3" name="Content Placeholder 2">
            <a:extLst>
              <a:ext uri="{FF2B5EF4-FFF2-40B4-BE49-F238E27FC236}">
                <a16:creationId xmlns:a16="http://schemas.microsoft.com/office/drawing/2014/main" id="{E6A408CB-50BF-4E6C-BFA3-075D675878FA}"/>
              </a:ext>
            </a:extLst>
          </p:cNvPr>
          <p:cNvSpPr>
            <a:spLocks noGrp="1"/>
          </p:cNvSpPr>
          <p:nvPr>
            <p:ph idx="1"/>
          </p:nvPr>
        </p:nvSpPr>
        <p:spPr>
          <a:xfrm>
            <a:off x="581192" y="1714501"/>
            <a:ext cx="11029615" cy="4930776"/>
          </a:xfrm>
        </p:spPr>
        <p:txBody>
          <a:bodyPr/>
          <a:lstStyle/>
          <a:p>
            <a:pPr marL="0" indent="0" algn="ctr">
              <a:buNone/>
            </a:pPr>
            <a:r>
              <a:rPr lang="en-US" sz="2800" b="1" dirty="0"/>
              <a:t>Design Type Test Reports</a:t>
            </a:r>
          </a:p>
          <a:p>
            <a:pPr marL="0" indent="0">
              <a:buNone/>
            </a:pPr>
            <a:endParaRPr lang="en-US" dirty="0"/>
          </a:p>
          <a:p>
            <a:pPr marL="0" indent="0" algn="ctr">
              <a:buNone/>
            </a:pPr>
            <a:r>
              <a:rPr lang="en-US" dirty="0"/>
              <a:t>RIPA administers an IBC design type testing program on behalf of participating members every year.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C26AF96B-17FF-416C-93D0-1A7EFBFD94CD}"/>
              </a:ext>
            </a:extLst>
          </p:cNvPr>
          <p:cNvGraphicFramePr>
            <a:graphicFrameLocks noGrp="1"/>
          </p:cNvGraphicFramePr>
          <p:nvPr>
            <p:extLst>
              <p:ext uri="{D42A27DB-BD31-4B8C-83A1-F6EECF244321}">
                <p14:modId xmlns:p14="http://schemas.microsoft.com/office/powerpoint/2010/main" val="1200868633"/>
              </p:ext>
            </p:extLst>
          </p:nvPr>
        </p:nvGraphicFramePr>
        <p:xfrm>
          <a:off x="1247774" y="4143375"/>
          <a:ext cx="9686925" cy="2501901"/>
        </p:xfrm>
        <a:graphic>
          <a:graphicData uri="http://schemas.openxmlformats.org/drawingml/2006/table">
            <a:tbl>
              <a:tblPr firstRow="1" bandRow="1">
                <a:tableStyleId>{5C22544A-7EE6-4342-B048-85BDC9FD1C3A}</a:tableStyleId>
              </a:tblPr>
              <a:tblGrid>
                <a:gridCol w="1937385">
                  <a:extLst>
                    <a:ext uri="{9D8B030D-6E8A-4147-A177-3AD203B41FA5}">
                      <a16:colId xmlns:a16="http://schemas.microsoft.com/office/drawing/2014/main" val="1811706616"/>
                    </a:ext>
                  </a:extLst>
                </a:gridCol>
                <a:gridCol w="1937385">
                  <a:extLst>
                    <a:ext uri="{9D8B030D-6E8A-4147-A177-3AD203B41FA5}">
                      <a16:colId xmlns:a16="http://schemas.microsoft.com/office/drawing/2014/main" val="2852829099"/>
                    </a:ext>
                  </a:extLst>
                </a:gridCol>
                <a:gridCol w="1937385">
                  <a:extLst>
                    <a:ext uri="{9D8B030D-6E8A-4147-A177-3AD203B41FA5}">
                      <a16:colId xmlns:a16="http://schemas.microsoft.com/office/drawing/2014/main" val="1531180644"/>
                    </a:ext>
                  </a:extLst>
                </a:gridCol>
                <a:gridCol w="1937385">
                  <a:extLst>
                    <a:ext uri="{9D8B030D-6E8A-4147-A177-3AD203B41FA5}">
                      <a16:colId xmlns:a16="http://schemas.microsoft.com/office/drawing/2014/main" val="475033964"/>
                    </a:ext>
                  </a:extLst>
                </a:gridCol>
                <a:gridCol w="1937385">
                  <a:extLst>
                    <a:ext uri="{9D8B030D-6E8A-4147-A177-3AD203B41FA5}">
                      <a16:colId xmlns:a16="http://schemas.microsoft.com/office/drawing/2014/main" val="3494501461"/>
                    </a:ext>
                  </a:extLst>
                </a:gridCol>
              </a:tblGrid>
              <a:tr h="764075">
                <a:tc>
                  <a:txBody>
                    <a:bodyPr/>
                    <a:lstStyle/>
                    <a:p>
                      <a:pPr algn="ctr"/>
                      <a:r>
                        <a:rPr lang="en-US"/>
                        <a:t>Bottle/Cage</a:t>
                      </a:r>
                      <a:endParaRPr lang="en-US" dirty="0"/>
                    </a:p>
                  </a:txBody>
                  <a:tcPr/>
                </a:tc>
                <a:tc>
                  <a:txBody>
                    <a:bodyPr/>
                    <a:lstStyle/>
                    <a:p>
                      <a:pPr algn="ctr"/>
                      <a:r>
                        <a:rPr lang="en-US"/>
                        <a:t>Pallet</a:t>
                      </a:r>
                      <a:endParaRPr lang="en-US" dirty="0"/>
                    </a:p>
                  </a:txBody>
                  <a:tcPr/>
                </a:tc>
                <a:tc>
                  <a:txBody>
                    <a:bodyPr/>
                    <a:lstStyle/>
                    <a:p>
                      <a:pPr algn="ctr"/>
                      <a:r>
                        <a:rPr lang="en-US"/>
                        <a:t>Capacity (gal.)</a:t>
                      </a:r>
                      <a:endParaRPr lang="en-US" dirty="0"/>
                    </a:p>
                  </a:txBody>
                  <a:tcPr/>
                </a:tc>
                <a:tc>
                  <a:txBody>
                    <a:bodyPr/>
                    <a:lstStyle/>
                    <a:p>
                      <a:pPr algn="ctr"/>
                      <a:r>
                        <a:rPr lang="en-US"/>
                        <a:t>Mark</a:t>
                      </a:r>
                      <a:endParaRPr lang="en-US" dirty="0"/>
                    </a:p>
                  </a:txBody>
                  <a:tcPr/>
                </a:tc>
                <a:tc>
                  <a:txBody>
                    <a:bodyPr/>
                    <a:lstStyle/>
                    <a:p>
                      <a:pPr algn="ctr"/>
                      <a:r>
                        <a:rPr lang="en-US"/>
                        <a:t>Corner Protector</a:t>
                      </a:r>
                      <a:endParaRPr lang="en-US" dirty="0"/>
                    </a:p>
                  </a:txBody>
                  <a:tcPr/>
                </a:tc>
                <a:extLst>
                  <a:ext uri="{0D108BD9-81ED-4DB2-BD59-A6C34878D82A}">
                    <a16:rowId xmlns:a16="http://schemas.microsoft.com/office/drawing/2014/main" val="1936594517"/>
                  </a:ext>
                </a:extLst>
              </a:tr>
              <a:tr h="973751">
                <a:tc>
                  <a:txBody>
                    <a:bodyPr/>
                    <a:lstStyle/>
                    <a:p>
                      <a:pPr algn="ctr"/>
                      <a:r>
                        <a:rPr lang="en-US"/>
                        <a:t>Schuetz Bottle/ Mauser Cage</a:t>
                      </a:r>
                      <a:endParaRPr lang="en-US" dirty="0"/>
                    </a:p>
                  </a:txBody>
                  <a:tcPr/>
                </a:tc>
                <a:tc>
                  <a:txBody>
                    <a:bodyPr/>
                    <a:lstStyle/>
                    <a:p>
                      <a:pPr algn="ctr"/>
                      <a:r>
                        <a:rPr lang="en-US"/>
                        <a:t>Mauser SM 13 Composite</a:t>
                      </a:r>
                      <a:endParaRPr lang="en-US" dirty="0"/>
                    </a:p>
                  </a:txBody>
                  <a:tcPr/>
                </a:tc>
                <a:tc>
                  <a:txBody>
                    <a:bodyPr/>
                    <a:lstStyle/>
                    <a:p>
                      <a:pPr algn="ctr"/>
                      <a:r>
                        <a:rPr lang="en-US"/>
                        <a:t>330 &amp; 275</a:t>
                      </a:r>
                      <a:endParaRPr lang="en-US" dirty="0"/>
                    </a:p>
                  </a:txBody>
                  <a:tcPr/>
                </a:tc>
                <a:tc>
                  <a:txBody>
                    <a:bodyPr/>
                    <a:lstStyle/>
                    <a:p>
                      <a:pPr algn="ctr"/>
                      <a:r>
                        <a:rPr lang="en-US"/>
                        <a:t>Y/1.6/70</a:t>
                      </a:r>
                      <a:endParaRPr lang="en-US" dirty="0"/>
                    </a:p>
                  </a:txBody>
                  <a:tcPr/>
                </a:tc>
                <a:tc>
                  <a:txBody>
                    <a:bodyPr/>
                    <a:lstStyle/>
                    <a:p>
                      <a:pPr algn="ctr"/>
                      <a:r>
                        <a:rPr lang="en-US" dirty="0"/>
                        <a:t>YES</a:t>
                      </a:r>
                    </a:p>
                  </a:txBody>
                  <a:tcPr/>
                </a:tc>
                <a:extLst>
                  <a:ext uri="{0D108BD9-81ED-4DB2-BD59-A6C34878D82A}">
                    <a16:rowId xmlns:a16="http://schemas.microsoft.com/office/drawing/2014/main" val="3479737787"/>
                  </a:ext>
                </a:extLst>
              </a:tr>
              <a:tr h="764075">
                <a:tc>
                  <a:txBody>
                    <a:bodyPr/>
                    <a:lstStyle/>
                    <a:p>
                      <a:pPr algn="ctr"/>
                      <a:r>
                        <a:rPr lang="en-US"/>
                        <a:t>Schuetz Bottle/ GBCG-Cube Cage</a:t>
                      </a:r>
                      <a:endParaRPr lang="en-US" dirty="0"/>
                    </a:p>
                  </a:txBody>
                  <a:tcPr/>
                </a:tc>
                <a:tc>
                  <a:txBody>
                    <a:bodyPr/>
                    <a:lstStyle/>
                    <a:p>
                      <a:pPr algn="ctr"/>
                      <a:r>
                        <a:rPr lang="en-US"/>
                        <a:t>G-Cube Composite Poly</a:t>
                      </a:r>
                      <a:endParaRPr lang="en-US" dirty="0"/>
                    </a:p>
                  </a:txBody>
                  <a:tcPr/>
                </a:tc>
                <a:tc>
                  <a:txBody>
                    <a:bodyPr/>
                    <a:lstStyle/>
                    <a:p>
                      <a:pPr algn="ctr"/>
                      <a:r>
                        <a:rPr lang="en-US"/>
                        <a:t>330 &amp; 275</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t>Y/1.6/70</a:t>
                      </a:r>
                    </a:p>
                    <a:p>
                      <a:pPr algn="ct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YES</a:t>
                      </a:r>
                    </a:p>
                  </a:txBody>
                  <a:tcPr/>
                </a:tc>
                <a:extLst>
                  <a:ext uri="{0D108BD9-81ED-4DB2-BD59-A6C34878D82A}">
                    <a16:rowId xmlns:a16="http://schemas.microsoft.com/office/drawing/2014/main" val="2919213943"/>
                  </a:ext>
                </a:extLst>
              </a:tr>
            </a:tbl>
          </a:graphicData>
        </a:graphic>
      </p:graphicFrame>
    </p:spTree>
    <p:extLst>
      <p:ext uri="{BB962C8B-B14F-4D97-AF65-F5344CB8AC3E}">
        <p14:creationId xmlns:p14="http://schemas.microsoft.com/office/powerpoint/2010/main" val="3244096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9799-953A-496B-AF87-9B4320C7BFB0}"/>
              </a:ext>
            </a:extLst>
          </p:cNvPr>
          <p:cNvSpPr>
            <a:spLocks noGrp="1"/>
          </p:cNvSpPr>
          <p:nvPr>
            <p:ph type="title"/>
          </p:nvPr>
        </p:nvSpPr>
        <p:spPr>
          <a:xfrm>
            <a:off x="581193" y="729658"/>
            <a:ext cx="11029616" cy="67242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811788DA-3F3C-4C5E-B68A-5EA429050DA4}"/>
              </a:ext>
            </a:extLst>
          </p:cNvPr>
          <p:cNvSpPr>
            <a:spLocks noGrp="1"/>
          </p:cNvSpPr>
          <p:nvPr>
            <p:ph sz="half" idx="1"/>
          </p:nvPr>
        </p:nvSpPr>
        <p:spPr/>
        <p:txBody>
          <a:bodyPr>
            <a:normAutofit lnSpcReduction="10000"/>
          </a:bodyPr>
          <a:lstStyle/>
          <a:p>
            <a:pPr algn="ctr" eaLnBrk="1" hangingPunct="1">
              <a:buFont typeface="Wingdings" panose="05000000000000000000" pitchFamily="2" charset="2"/>
              <a:buNone/>
            </a:pPr>
            <a:r>
              <a:rPr lang="en-US" altLang="en-US" sz="3500" b="1" dirty="0"/>
              <a:t>Empty IBC Rule </a:t>
            </a:r>
          </a:p>
          <a:p>
            <a:pPr algn="ctr" eaLnBrk="1" hangingPunct="1">
              <a:buFont typeface="Wingdings" panose="05000000000000000000" pitchFamily="2" charset="2"/>
              <a:buNone/>
            </a:pPr>
            <a:r>
              <a:rPr lang="en-US" altLang="en-US" sz="3500" b="1" dirty="0"/>
              <a:t>and </a:t>
            </a:r>
          </a:p>
          <a:p>
            <a:pPr algn="ctr" eaLnBrk="1" hangingPunct="1">
              <a:buFont typeface="Wingdings" panose="05000000000000000000" pitchFamily="2" charset="2"/>
              <a:buNone/>
            </a:pPr>
            <a:r>
              <a:rPr lang="en-US" altLang="en-US" sz="3500" b="1" dirty="0"/>
              <a:t>Transportation Requirements</a:t>
            </a:r>
          </a:p>
          <a:p>
            <a:pPr algn="ctr" eaLnBrk="1" hangingPunct="1">
              <a:buFont typeface="Wingdings" panose="05000000000000000000" pitchFamily="2" charset="2"/>
              <a:buNone/>
            </a:pPr>
            <a:endParaRPr lang="en-US" altLang="en-US" sz="3500" b="1" dirty="0"/>
          </a:p>
          <a:p>
            <a:endParaRPr lang="en-US" dirty="0"/>
          </a:p>
        </p:txBody>
      </p:sp>
      <p:sp>
        <p:nvSpPr>
          <p:cNvPr id="4" name="Content Placeholder 3">
            <a:extLst>
              <a:ext uri="{FF2B5EF4-FFF2-40B4-BE49-F238E27FC236}">
                <a16:creationId xmlns:a16="http://schemas.microsoft.com/office/drawing/2014/main" id="{19CF400B-FE4E-4FF9-919E-5B8FFF234B87}"/>
              </a:ext>
            </a:extLst>
          </p:cNvPr>
          <p:cNvSpPr>
            <a:spLocks noGrp="1"/>
          </p:cNvSpPr>
          <p:nvPr>
            <p:ph sz="half" idx="2"/>
          </p:nvPr>
        </p:nvSpPr>
        <p:spPr>
          <a:xfrm>
            <a:off x="6416039" y="1895475"/>
            <a:ext cx="5194769" cy="4232867"/>
          </a:xfrm>
        </p:spPr>
        <p:txBody>
          <a:bodyPr>
            <a:normAutofit lnSpcReduction="10000"/>
          </a:bodyPr>
          <a:lstStyle/>
          <a:p>
            <a:pPr eaLnBrk="1" hangingPunct="1"/>
            <a:r>
              <a:rPr lang="en-US" altLang="en-US" sz="2600" dirty="0"/>
              <a:t>IBCs that have been emptied by a customer are often not absolutely empty; they still hold small amounts of hazmat residue.  </a:t>
            </a:r>
          </a:p>
          <a:p>
            <a:pPr eaLnBrk="1" hangingPunct="1">
              <a:buFont typeface="Wingdings" panose="05000000000000000000" pitchFamily="2" charset="2"/>
              <a:buNone/>
            </a:pPr>
            <a:endParaRPr lang="en-US" altLang="en-US" sz="2600" dirty="0"/>
          </a:p>
          <a:p>
            <a:pPr eaLnBrk="1" hangingPunct="1"/>
            <a:r>
              <a:rPr lang="en-US" altLang="en-US" sz="2600" dirty="0"/>
              <a:t>IBCs with HazMat residue (e.g. chemicals, paints, etc.) must be properly transported and managed at your facility.</a:t>
            </a:r>
          </a:p>
          <a:p>
            <a:pPr marL="0" indent="0">
              <a:buNone/>
            </a:pPr>
            <a:endParaRPr lang="en-US" b="1" dirty="0"/>
          </a:p>
        </p:txBody>
      </p:sp>
    </p:spTree>
    <p:extLst>
      <p:ext uri="{BB962C8B-B14F-4D97-AF65-F5344CB8AC3E}">
        <p14:creationId xmlns:p14="http://schemas.microsoft.com/office/powerpoint/2010/main" val="3332992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5B6E3-26FD-4B97-90BD-BEAAF8BC4572}"/>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IBC Compliance workshop: 2020</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176320B-39B7-4896-B5A7-1CD5007D489F}"/>
              </a:ext>
            </a:extLst>
          </p:cNvPr>
          <p:cNvSpPr>
            <a:spLocks noGrp="1"/>
          </p:cNvSpPr>
          <p:nvPr>
            <p:ph idx="1"/>
          </p:nvPr>
        </p:nvSpPr>
        <p:spPr>
          <a:xfrm>
            <a:off x="5117586" y="1124998"/>
            <a:ext cx="6143248" cy="4608003"/>
          </a:xfrm>
        </p:spPr>
        <p:txBody>
          <a:bodyPr>
            <a:normAutofit/>
          </a:bodyPr>
          <a:lstStyle/>
          <a:p>
            <a:pPr marL="0" indent="0" algn="ctr">
              <a:buNone/>
            </a:pPr>
            <a:r>
              <a:rPr lang="en-US" sz="3200" b="1" u="sng" dirty="0"/>
              <a:t>IMPORTANT</a:t>
            </a:r>
          </a:p>
          <a:p>
            <a:pPr marL="0" indent="0">
              <a:buNone/>
            </a:pPr>
            <a:endParaRPr lang="en-US" sz="3200" b="1" dirty="0"/>
          </a:p>
          <a:p>
            <a:pPr marL="0" indent="0">
              <a:buNone/>
            </a:pPr>
            <a:r>
              <a:rPr lang="en-US" sz="2400" b="1" dirty="0"/>
              <a:t>Two federal agencies regulate different aspects of IBC transportation:</a:t>
            </a:r>
          </a:p>
          <a:p>
            <a:r>
              <a:rPr lang="en-US" sz="2400" b="1" dirty="0"/>
              <a:t> U.S. Department of Transportation (DOT) </a:t>
            </a:r>
            <a:r>
              <a:rPr lang="en-US" sz="2400" b="1" u="sng" dirty="0"/>
              <a:t>and</a:t>
            </a:r>
            <a:r>
              <a:rPr lang="en-US" sz="2400" b="1" dirty="0"/>
              <a:t> </a:t>
            </a:r>
          </a:p>
          <a:p>
            <a:r>
              <a:rPr lang="en-US" sz="2400" b="1" dirty="0"/>
              <a:t>U.S. Environmental Protection Agency (EPA) </a:t>
            </a:r>
            <a:br>
              <a:rPr lang="en-US" sz="2000" b="1" dirty="0"/>
            </a:br>
            <a:endParaRPr lang="en-US" sz="2400" b="1" dirty="0"/>
          </a:p>
        </p:txBody>
      </p:sp>
    </p:spTree>
    <p:extLst>
      <p:ext uri="{BB962C8B-B14F-4D97-AF65-F5344CB8AC3E}">
        <p14:creationId xmlns:p14="http://schemas.microsoft.com/office/powerpoint/2010/main" val="3594292479"/>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89F9F-1F9E-4952-9F43-08D672785CCD}"/>
              </a:ext>
            </a:extLst>
          </p:cNvPr>
          <p:cNvSpPr>
            <a:spLocks noGrp="1"/>
          </p:cNvSpPr>
          <p:nvPr>
            <p:ph type="title"/>
          </p:nvPr>
        </p:nvSpPr>
        <p:spPr>
          <a:xfrm>
            <a:off x="581192" y="702156"/>
            <a:ext cx="11029616" cy="755169"/>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3A914FFA-EAF0-4D4D-B259-6EB94BBFB3D3}"/>
              </a:ext>
            </a:extLst>
          </p:cNvPr>
          <p:cNvSpPr>
            <a:spLocks noGrp="1"/>
          </p:cNvSpPr>
          <p:nvPr>
            <p:ph idx="1"/>
          </p:nvPr>
        </p:nvSpPr>
        <p:spPr>
          <a:xfrm>
            <a:off x="581192" y="1895475"/>
            <a:ext cx="11029615" cy="4476750"/>
          </a:xfrm>
        </p:spPr>
        <p:txBody>
          <a:bodyPr/>
          <a:lstStyle/>
          <a:p>
            <a:pPr algn="ctr" eaLnBrk="1" hangingPunct="1">
              <a:buFont typeface="Wingdings" panose="05000000000000000000" pitchFamily="2" charset="2"/>
              <a:buNone/>
            </a:pPr>
            <a:r>
              <a:rPr lang="en-US" altLang="en-US" sz="3200" b="1" u="sng" dirty="0"/>
              <a:t>EMPTY IBC REQUIREMENTS</a:t>
            </a:r>
            <a:r>
              <a:rPr lang="en-US" altLang="en-US" sz="3200" dirty="0"/>
              <a:t> </a:t>
            </a:r>
          </a:p>
          <a:p>
            <a:pPr algn="ctr" eaLnBrk="1" hangingPunct="1">
              <a:buFont typeface="Wingdings" panose="05000000000000000000" pitchFamily="2" charset="2"/>
              <a:buNone/>
            </a:pPr>
            <a:r>
              <a:rPr lang="en-US" altLang="en-US" sz="2000" b="1" dirty="0"/>
              <a:t>EPA rule (40 CFR 261.7)</a:t>
            </a:r>
          </a:p>
          <a:p>
            <a:pPr eaLnBrk="1" hangingPunct="1">
              <a:buFont typeface="Wingdings" panose="05000000000000000000" pitchFamily="2" charset="2"/>
              <a:buNone/>
            </a:pPr>
            <a:endParaRPr lang="en-US" altLang="en-US" dirty="0"/>
          </a:p>
          <a:p>
            <a:pPr eaLnBrk="1" hangingPunct="1"/>
            <a:r>
              <a:rPr lang="en-US" altLang="en-US" sz="2400" dirty="0"/>
              <a:t>The Environmental Protection Agency (EPA) has limited the amount of regulated residue allowed in an “empty” drum or IBC.  The rule states - </a:t>
            </a:r>
          </a:p>
          <a:p>
            <a:pPr lvl="1"/>
            <a:r>
              <a:rPr lang="en-US" altLang="en-US" sz="2000" dirty="0"/>
              <a:t>All residues must be removed that can be removed (</a:t>
            </a:r>
            <a:r>
              <a:rPr lang="en-US" altLang="en-US" sz="2000" u="sng" dirty="0"/>
              <a:t>by the emptier</a:t>
            </a:r>
            <a:r>
              <a:rPr lang="en-US" altLang="en-US" sz="2000" dirty="0"/>
              <a:t>!)</a:t>
            </a:r>
          </a:p>
          <a:p>
            <a:pPr eaLnBrk="1" hangingPunct="1">
              <a:buFont typeface="Wingdings" panose="05000000000000000000" pitchFamily="2" charset="2"/>
              <a:buNone/>
            </a:pPr>
            <a:r>
              <a:rPr lang="en-US" altLang="en-US" b="1" dirty="0"/>
              <a:t>								OR</a:t>
            </a:r>
          </a:p>
          <a:p>
            <a:pPr lvl="1"/>
            <a:r>
              <a:rPr lang="en-US" altLang="en-US" sz="2000" dirty="0">
                <a:solidFill>
                  <a:srgbClr val="FF0000"/>
                </a:solidFill>
              </a:rPr>
              <a:t>0.3% by weight of total capacity (about 0.81 gal. for 275-gallon unit) </a:t>
            </a:r>
          </a:p>
          <a:p>
            <a:pPr marL="0" indent="0">
              <a:buNone/>
            </a:pPr>
            <a:endParaRPr lang="en-US" dirty="0"/>
          </a:p>
        </p:txBody>
      </p:sp>
    </p:spTree>
    <p:extLst>
      <p:ext uri="{BB962C8B-B14F-4D97-AF65-F5344CB8AC3E}">
        <p14:creationId xmlns:p14="http://schemas.microsoft.com/office/powerpoint/2010/main" val="96468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8F7FD-861F-4B60-83D7-9FC9810AA140}"/>
              </a:ext>
            </a:extLst>
          </p:cNvPr>
          <p:cNvSpPr>
            <a:spLocks noGrp="1"/>
          </p:cNvSpPr>
          <p:nvPr>
            <p:ph type="title"/>
          </p:nvPr>
        </p:nvSpPr>
        <p:spPr>
          <a:xfrm>
            <a:off x="581193" y="729658"/>
            <a:ext cx="11029616" cy="708617"/>
          </a:xfrm>
        </p:spPr>
        <p:txBody>
          <a:bodyPr/>
          <a:lstStyle/>
          <a:p>
            <a:r>
              <a:rPr lang="en-US" dirty="0" err="1"/>
              <a:t>Ibc</a:t>
            </a:r>
            <a:r>
              <a:rPr lang="en-US" dirty="0"/>
              <a:t> compliance workshop: 2020</a:t>
            </a:r>
          </a:p>
        </p:txBody>
      </p:sp>
      <p:sp>
        <p:nvSpPr>
          <p:cNvPr id="3" name="Text Placeholder 2">
            <a:extLst>
              <a:ext uri="{FF2B5EF4-FFF2-40B4-BE49-F238E27FC236}">
                <a16:creationId xmlns:a16="http://schemas.microsoft.com/office/drawing/2014/main" id="{8373A7FC-128C-4B50-B612-EC103585E4D7}"/>
              </a:ext>
            </a:extLst>
          </p:cNvPr>
          <p:cNvSpPr>
            <a:spLocks noGrp="1"/>
          </p:cNvSpPr>
          <p:nvPr>
            <p:ph type="body" idx="1"/>
          </p:nvPr>
        </p:nvSpPr>
        <p:spPr/>
        <p:txBody>
          <a:bodyPr/>
          <a:lstStyle/>
          <a:p>
            <a:pPr algn="ctr"/>
            <a:r>
              <a:rPr lang="en-US" sz="3600" b="1" dirty="0"/>
              <a:t>No Liquid	</a:t>
            </a:r>
            <a:r>
              <a:rPr lang="en-US" dirty="0"/>
              <a:t>	</a:t>
            </a:r>
          </a:p>
        </p:txBody>
      </p:sp>
      <p:sp>
        <p:nvSpPr>
          <p:cNvPr id="5" name="Text Placeholder 4">
            <a:extLst>
              <a:ext uri="{FF2B5EF4-FFF2-40B4-BE49-F238E27FC236}">
                <a16:creationId xmlns:a16="http://schemas.microsoft.com/office/drawing/2014/main" id="{054982E9-03C7-43A4-AA8C-FC8DE39635E5}"/>
              </a:ext>
            </a:extLst>
          </p:cNvPr>
          <p:cNvSpPr>
            <a:spLocks noGrp="1"/>
          </p:cNvSpPr>
          <p:nvPr>
            <p:ph type="body" sz="quarter" idx="3"/>
          </p:nvPr>
        </p:nvSpPr>
        <p:spPr/>
        <p:txBody>
          <a:bodyPr/>
          <a:lstStyle/>
          <a:p>
            <a:pPr algn="ctr"/>
            <a:r>
              <a:rPr lang="en-US" sz="3600" b="1" dirty="0"/>
              <a:t>0.81 gallons</a:t>
            </a:r>
          </a:p>
        </p:txBody>
      </p:sp>
      <p:pic>
        <p:nvPicPr>
          <p:cNvPr id="8" name="Picture 12" descr="Empty IBC">
            <a:extLst>
              <a:ext uri="{FF2B5EF4-FFF2-40B4-BE49-F238E27FC236}">
                <a16:creationId xmlns:a16="http://schemas.microsoft.com/office/drawing/2014/main" id="{9267C685-2DA6-40BC-93D9-24FFAB0DCAA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304925" y="3364705"/>
            <a:ext cx="3282257" cy="249634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3" descr="1 Gallon - RCRA">
            <a:extLst>
              <a:ext uri="{FF2B5EF4-FFF2-40B4-BE49-F238E27FC236}">
                <a16:creationId xmlns:a16="http://schemas.microsoft.com/office/drawing/2014/main" id="{0157CF6F-B74E-4B7E-88E6-D77EECB7D2E8}"/>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7096125" y="3364704"/>
            <a:ext cx="3686175" cy="249634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03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410B-F950-49EE-B90C-1A9856B01C3C}"/>
              </a:ext>
            </a:extLst>
          </p:cNvPr>
          <p:cNvSpPr>
            <a:spLocks noGrp="1"/>
          </p:cNvSpPr>
          <p:nvPr>
            <p:ph type="title"/>
          </p:nvPr>
        </p:nvSpPr>
        <p:spPr>
          <a:xfrm>
            <a:off x="581193" y="729658"/>
            <a:ext cx="11029616" cy="737192"/>
          </a:xfrm>
        </p:spPr>
        <p:txBody>
          <a:bodyPr/>
          <a:lstStyle/>
          <a:p>
            <a:r>
              <a:rPr lang="en-US" dirty="0"/>
              <a:t>IBC Compliance workshop: 2020</a:t>
            </a:r>
          </a:p>
        </p:txBody>
      </p:sp>
      <p:sp>
        <p:nvSpPr>
          <p:cNvPr id="3" name="Text Placeholder 2">
            <a:extLst>
              <a:ext uri="{FF2B5EF4-FFF2-40B4-BE49-F238E27FC236}">
                <a16:creationId xmlns:a16="http://schemas.microsoft.com/office/drawing/2014/main" id="{8BF81D3F-67B1-47C4-93F1-C574E950B7A3}"/>
              </a:ext>
            </a:extLst>
          </p:cNvPr>
          <p:cNvSpPr>
            <a:spLocks noGrp="1"/>
          </p:cNvSpPr>
          <p:nvPr>
            <p:ph type="body" idx="1"/>
          </p:nvPr>
        </p:nvSpPr>
        <p:spPr/>
        <p:txBody>
          <a:bodyPr/>
          <a:lstStyle/>
          <a:p>
            <a:pPr algn="ctr"/>
            <a:r>
              <a:rPr lang="en-US" sz="2400" b="1" dirty="0"/>
              <a:t> 3 gallons/Not RCRA-empty</a:t>
            </a:r>
          </a:p>
        </p:txBody>
      </p:sp>
      <p:sp>
        <p:nvSpPr>
          <p:cNvPr id="5" name="Text Placeholder 4">
            <a:extLst>
              <a:ext uri="{FF2B5EF4-FFF2-40B4-BE49-F238E27FC236}">
                <a16:creationId xmlns:a16="http://schemas.microsoft.com/office/drawing/2014/main" id="{482B2A0B-D569-4B51-BA04-3DFFC9593583}"/>
              </a:ext>
            </a:extLst>
          </p:cNvPr>
          <p:cNvSpPr>
            <a:spLocks noGrp="1"/>
          </p:cNvSpPr>
          <p:nvPr>
            <p:ph type="body" sz="quarter" idx="3"/>
          </p:nvPr>
        </p:nvSpPr>
        <p:spPr/>
        <p:txBody>
          <a:bodyPr/>
          <a:lstStyle/>
          <a:p>
            <a:pPr algn="ctr"/>
            <a:r>
              <a:rPr lang="en-US" sz="2400" b="1" dirty="0"/>
              <a:t>5 gallons/Not RCRA-empty </a:t>
            </a:r>
          </a:p>
        </p:txBody>
      </p:sp>
      <p:pic>
        <p:nvPicPr>
          <p:cNvPr id="8" name="Picture 9" descr="3 Gallon Liquid">
            <a:extLst>
              <a:ext uri="{FF2B5EF4-FFF2-40B4-BE49-F238E27FC236}">
                <a16:creationId xmlns:a16="http://schemas.microsoft.com/office/drawing/2014/main" id="{EE12F0A2-069E-454F-880A-2F70866A56C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20737" y="3429000"/>
            <a:ext cx="18954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5 Gallon Liquid">
            <a:extLst>
              <a:ext uri="{FF2B5EF4-FFF2-40B4-BE49-F238E27FC236}">
                <a16:creationId xmlns:a16="http://schemas.microsoft.com/office/drawing/2014/main" id="{97F38FB5-A118-497F-8010-76FE791A450C}"/>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619877" y="3428999"/>
            <a:ext cx="2019300" cy="188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3 Gallon Front View">
            <a:extLst>
              <a:ext uri="{FF2B5EF4-FFF2-40B4-BE49-F238E27FC236}">
                <a16:creationId xmlns:a16="http://schemas.microsoft.com/office/drawing/2014/main" id="{B410E22E-B191-4BD2-B9F9-C96A08CEC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0925" y="3429000"/>
            <a:ext cx="19812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5 Gallon Front View">
            <a:extLst>
              <a:ext uri="{FF2B5EF4-FFF2-40B4-BE49-F238E27FC236}">
                <a16:creationId xmlns:a16="http://schemas.microsoft.com/office/drawing/2014/main" id="{80E6FF16-E7FC-401E-A387-1821B660C4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6263" y="3486150"/>
            <a:ext cx="1905000" cy="182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31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6" name="Rectangle 25">
            <a:extLst>
              <a:ext uri="{FF2B5EF4-FFF2-40B4-BE49-F238E27FC236}">
                <a16:creationId xmlns:a16="http://schemas.microsoft.com/office/drawing/2014/main" id="{8D2B4922-7602-46A0-9EEB-1F737C65F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967067-0DFA-4FAB-9AD3-BFA551C4CCC9}"/>
              </a:ext>
            </a:extLst>
          </p:cNvPr>
          <p:cNvSpPr>
            <a:spLocks noGrp="1"/>
          </p:cNvSpPr>
          <p:nvPr>
            <p:ph type="title"/>
          </p:nvPr>
        </p:nvSpPr>
        <p:spPr>
          <a:xfrm>
            <a:off x="581192" y="702156"/>
            <a:ext cx="11029616" cy="705849"/>
          </a:xfrm>
        </p:spPr>
        <p:txBody>
          <a:bodyPr vert="horz" lIns="91440" tIns="45720" rIns="91440" bIns="45720" rtlCol="0" anchor="b">
            <a:normAutofit/>
          </a:bodyPr>
          <a:lstStyle/>
          <a:p>
            <a:r>
              <a:rPr lang="en-US" dirty="0"/>
              <a:t>IBC Compliance Workshop: 2020</a:t>
            </a:r>
          </a:p>
        </p:txBody>
      </p:sp>
      <p:sp>
        <p:nvSpPr>
          <p:cNvPr id="28" name="Rectangle 27">
            <a:extLst>
              <a:ext uri="{FF2B5EF4-FFF2-40B4-BE49-F238E27FC236}">
                <a16:creationId xmlns:a16="http://schemas.microsoft.com/office/drawing/2014/main" id="{970450C2-785F-4B9A-ADCF-A3081A1C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6616FE08-2FA4-454F-8805-C2B340EE8C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AD6FD8DB-BEB0-487A-910E-E4D3E89D73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7F0B04F-9887-478F-B1F0-5B28D467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8D7CC6-A5C1-4103-A495-CCB049DEBF93}"/>
              </a:ext>
            </a:extLst>
          </p:cNvPr>
          <p:cNvSpPr>
            <a:spLocks noGrp="1"/>
          </p:cNvSpPr>
          <p:nvPr>
            <p:ph sz="half" idx="1"/>
          </p:nvPr>
        </p:nvSpPr>
        <p:spPr>
          <a:xfrm>
            <a:off x="4505327" y="2180496"/>
            <a:ext cx="6755510" cy="4144104"/>
          </a:xfrm>
        </p:spPr>
        <p:txBody>
          <a:bodyPr vert="horz" lIns="91440" tIns="45720" rIns="91440" bIns="45720" rtlCol="0" anchor="ctr">
            <a:normAutofit lnSpcReduction="10000"/>
          </a:bodyPr>
          <a:lstStyle/>
          <a:p>
            <a:pPr marL="0" indent="0" algn="ctr">
              <a:buNone/>
            </a:pPr>
            <a:r>
              <a:rPr lang="en-US" altLang="en-US" sz="2000" b="1" u="sng" dirty="0"/>
              <a:t>DOT REQUIREMENTS FOR TRANSPORTATION OF EMPTY IBCs</a:t>
            </a:r>
          </a:p>
          <a:p>
            <a:pPr marL="0" indent="0">
              <a:buNone/>
            </a:pPr>
            <a:endParaRPr lang="en-US" altLang="en-US" dirty="0"/>
          </a:p>
          <a:p>
            <a:pPr marL="0" indent="0">
              <a:buNone/>
            </a:pPr>
            <a:r>
              <a:rPr lang="en-US" altLang="en-US" sz="1800" dirty="0"/>
              <a:t>The shipper/emptier must be sure: </a:t>
            </a:r>
          </a:p>
          <a:p>
            <a:r>
              <a:rPr lang="en-US" altLang="en-US" sz="1800" dirty="0"/>
              <a:t>Openings are closed (e.g. cap, valve)</a:t>
            </a:r>
          </a:p>
          <a:p>
            <a:r>
              <a:rPr lang="en-US" altLang="en-US" sz="1800" dirty="0"/>
              <a:t>Labels are in place</a:t>
            </a:r>
          </a:p>
          <a:p>
            <a:r>
              <a:rPr lang="en-US" altLang="en-US" sz="1800" dirty="0"/>
              <a:t>Truck is placarded on four sides (four-digit UN ID for each material)</a:t>
            </a:r>
          </a:p>
          <a:p>
            <a:r>
              <a:rPr lang="en-US" altLang="en-US" sz="1800" dirty="0"/>
              <a:t>Driver is given proper shipping papers </a:t>
            </a:r>
          </a:p>
          <a:p>
            <a:r>
              <a:rPr lang="en-US" altLang="en-US" sz="1800" dirty="0"/>
              <a:t>Driver has hazmat endorsement</a:t>
            </a:r>
          </a:p>
          <a:p>
            <a:r>
              <a:rPr lang="en-US" altLang="en-US" sz="1800" dirty="0"/>
              <a:t>Empty container certification is signed</a:t>
            </a:r>
          </a:p>
          <a:p>
            <a:endParaRPr lang="en-US" dirty="0"/>
          </a:p>
        </p:txBody>
      </p:sp>
      <p:pic>
        <p:nvPicPr>
          <p:cNvPr id="17" name="Picture 6">
            <a:extLst>
              <a:ext uri="{FF2B5EF4-FFF2-40B4-BE49-F238E27FC236}">
                <a16:creationId xmlns:a16="http://schemas.microsoft.com/office/drawing/2014/main" id="{D43222A4-BF25-45F6-8E31-4D25AF83BA9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317" r="1" b="1"/>
          <a:stretch/>
        </p:blipFill>
        <p:spPr bwMode="auto">
          <a:xfrm>
            <a:off x="931163" y="3036304"/>
            <a:ext cx="2716277" cy="24907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05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A6ACC-5F53-407C-BE1E-4D64A7459A50}"/>
              </a:ext>
            </a:extLst>
          </p:cNvPr>
          <p:cNvSpPr>
            <a:spLocks noGrp="1"/>
          </p:cNvSpPr>
          <p:nvPr>
            <p:ph type="title"/>
          </p:nvPr>
        </p:nvSpPr>
        <p:spPr>
          <a:xfrm>
            <a:off x="581192" y="702156"/>
            <a:ext cx="11029616" cy="710084"/>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8E030A52-FC27-4ED7-927B-8FB4A936BC5E}"/>
              </a:ext>
            </a:extLst>
          </p:cNvPr>
          <p:cNvSpPr>
            <a:spLocks noGrp="1"/>
          </p:cNvSpPr>
          <p:nvPr>
            <p:ph idx="1"/>
          </p:nvPr>
        </p:nvSpPr>
        <p:spPr>
          <a:xfrm>
            <a:off x="581192" y="1828800"/>
            <a:ext cx="11029615" cy="4146550"/>
          </a:xfrm>
        </p:spPr>
        <p:txBody>
          <a:bodyPr>
            <a:normAutofit/>
          </a:bodyPr>
          <a:lstStyle/>
          <a:p>
            <a:pPr marL="0" indent="0" algn="ctr">
              <a:buNone/>
            </a:pPr>
            <a:r>
              <a:rPr lang="en-US" sz="2800" b="1" dirty="0"/>
              <a:t>Empty Container Management is serious business!</a:t>
            </a:r>
          </a:p>
          <a:p>
            <a:pPr marL="0" indent="0">
              <a:buNone/>
            </a:pPr>
            <a:endParaRPr lang="en-US" dirty="0"/>
          </a:p>
          <a:p>
            <a:pPr marL="0" indent="0" algn="ctr">
              <a:buNone/>
            </a:pPr>
            <a:r>
              <a:rPr lang="en-US" sz="2000" u="sng" dirty="0"/>
              <a:t>These are actual headlines from the Milwaukee Sentinel Journal</a:t>
            </a:r>
          </a:p>
          <a:p>
            <a:pPr marL="0" indent="0" algn="ctr">
              <a:buNone/>
            </a:pPr>
            <a:r>
              <a:rPr lang="en-US" dirty="0"/>
              <a:t>  </a:t>
            </a:r>
          </a:p>
          <a:p>
            <a:pPr marL="0" indent="0">
              <a:buNone/>
            </a:pPr>
            <a:r>
              <a:rPr lang="en-US" sz="2400" dirty="0">
                <a:solidFill>
                  <a:srgbClr val="C00000"/>
                </a:solidFill>
              </a:rPr>
              <a:t>BURNED: Chemicals in barrels leave workers and neighborhoods at risk</a:t>
            </a:r>
            <a:br>
              <a:rPr lang="en-US" sz="1800" dirty="0"/>
            </a:br>
            <a:r>
              <a:rPr lang="en-US" dirty="0"/>
              <a:t> 									</a:t>
            </a:r>
            <a:r>
              <a:rPr lang="en-US" sz="1050" dirty="0"/>
              <a:t>- Milwaukee Journal Sentinel, February 15, 2017</a:t>
            </a:r>
          </a:p>
          <a:p>
            <a:pPr marL="0" indent="0">
              <a:buNone/>
            </a:pPr>
            <a:endParaRPr lang="en-US" sz="1050" dirty="0"/>
          </a:p>
          <a:p>
            <a:pPr marL="0" indent="0">
              <a:buNone/>
            </a:pPr>
            <a:r>
              <a:rPr lang="en-US" sz="2400" dirty="0">
                <a:solidFill>
                  <a:srgbClr val="C00000"/>
                </a:solidFill>
              </a:rPr>
              <a:t>WISCONSIN DNR Says Milwaukee industrial barrel plants broke environmental laws</a:t>
            </a:r>
          </a:p>
          <a:p>
            <a:pPr marL="0" indent="0">
              <a:buNone/>
            </a:pPr>
            <a:r>
              <a:rPr lang="en-US" sz="1100" dirty="0">
                <a:solidFill>
                  <a:schemeClr val="tx1"/>
                </a:solidFill>
              </a:rPr>
              <a:t>									- Milwaukee Journal Sentinel, July 25, 2017</a:t>
            </a:r>
          </a:p>
          <a:p>
            <a:pPr marL="0" indent="0">
              <a:buNone/>
            </a:pPr>
            <a:endParaRPr lang="en-US" dirty="0"/>
          </a:p>
        </p:txBody>
      </p:sp>
    </p:spTree>
    <p:extLst>
      <p:ext uri="{BB962C8B-B14F-4D97-AF65-F5344CB8AC3E}">
        <p14:creationId xmlns:p14="http://schemas.microsoft.com/office/powerpoint/2010/main" val="308808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BD21-A76F-4130-8153-FC4496DEF22F}"/>
              </a:ext>
            </a:extLst>
          </p:cNvPr>
          <p:cNvSpPr>
            <a:spLocks noGrp="1"/>
          </p:cNvSpPr>
          <p:nvPr>
            <p:ph type="title"/>
          </p:nvPr>
        </p:nvSpPr>
        <p:spPr>
          <a:xfrm>
            <a:off x="581192" y="702156"/>
            <a:ext cx="11029616" cy="678969"/>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22D84BE3-E9DD-44B5-B179-388E30F128C4}"/>
              </a:ext>
            </a:extLst>
          </p:cNvPr>
          <p:cNvSpPr>
            <a:spLocks noGrp="1"/>
          </p:cNvSpPr>
          <p:nvPr>
            <p:ph idx="1"/>
          </p:nvPr>
        </p:nvSpPr>
        <p:spPr>
          <a:xfrm>
            <a:off x="581192" y="1790700"/>
            <a:ext cx="11029615" cy="4438650"/>
          </a:xfrm>
        </p:spPr>
        <p:txBody>
          <a:bodyPr>
            <a:normAutofit lnSpcReduction="10000"/>
          </a:bodyPr>
          <a:lstStyle/>
          <a:p>
            <a:pPr algn="ctr" eaLnBrk="1" hangingPunct="1">
              <a:buFont typeface="Wingdings" panose="05000000000000000000" pitchFamily="2" charset="2"/>
              <a:buNone/>
            </a:pPr>
            <a:r>
              <a:rPr lang="en-US" altLang="en-US" sz="3200" b="1" u="sng" dirty="0"/>
              <a:t>EMPTY IBC CERTIFICATION</a:t>
            </a:r>
          </a:p>
          <a:p>
            <a:pPr eaLnBrk="1" hangingPunct="1">
              <a:buFont typeface="Wingdings" panose="05000000000000000000" pitchFamily="2" charset="2"/>
              <a:buNone/>
            </a:pPr>
            <a:endParaRPr lang="en-US" altLang="en-US" dirty="0"/>
          </a:p>
          <a:p>
            <a:pPr eaLnBrk="1" hangingPunct="1"/>
            <a:r>
              <a:rPr lang="en-US" altLang="en-US" sz="2400" dirty="0"/>
              <a:t>RIPA recommends using the RIPA “Empty IBC Certification” form for </a:t>
            </a:r>
            <a:r>
              <a:rPr lang="en-US" altLang="en-US" sz="2400" u="sng" dirty="0"/>
              <a:t>every</a:t>
            </a:r>
            <a:r>
              <a:rPr lang="en-US" altLang="en-US" sz="2400" dirty="0"/>
              <a:t> shipment going to your facility.</a:t>
            </a:r>
          </a:p>
          <a:p>
            <a:pPr eaLnBrk="1" hangingPunct="1"/>
            <a:r>
              <a:rPr lang="en-US" altLang="en-US" sz="2400" dirty="0"/>
              <a:t>Purpose -  </a:t>
            </a:r>
          </a:p>
          <a:p>
            <a:pPr lvl="1" eaLnBrk="1" hangingPunct="1"/>
            <a:r>
              <a:rPr lang="en-US" altLang="en-US" sz="2400" dirty="0"/>
              <a:t>Emptier/shipper must sign and take responsibility for compliance with RCRA empty container rule.</a:t>
            </a:r>
          </a:p>
          <a:p>
            <a:pPr lvl="1" eaLnBrk="1" hangingPunct="1"/>
            <a:r>
              <a:rPr lang="en-US" altLang="en-US" sz="2400" dirty="0"/>
              <a:t>Proof to EPA/DOT that you have done your part to eliminate “heavy” containers.</a:t>
            </a:r>
          </a:p>
          <a:p>
            <a:pPr lvl="1" eaLnBrk="1" hangingPunct="1"/>
            <a:r>
              <a:rPr lang="en-US" altLang="en-US" sz="2400" dirty="0"/>
              <a:t>Proof to emptier/shipper if problems arise.</a:t>
            </a:r>
          </a:p>
          <a:p>
            <a:pPr marL="0" indent="0">
              <a:buNone/>
            </a:pPr>
            <a:endParaRPr lang="en-US" dirty="0"/>
          </a:p>
        </p:txBody>
      </p:sp>
    </p:spTree>
    <p:extLst>
      <p:ext uri="{BB962C8B-B14F-4D97-AF65-F5344CB8AC3E}">
        <p14:creationId xmlns:p14="http://schemas.microsoft.com/office/powerpoint/2010/main" val="3580322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6DFB-2966-40B9-AD77-CEC598E49516}"/>
              </a:ext>
            </a:extLst>
          </p:cNvPr>
          <p:cNvSpPr>
            <a:spLocks noGrp="1"/>
          </p:cNvSpPr>
          <p:nvPr>
            <p:ph type="title"/>
          </p:nvPr>
        </p:nvSpPr>
        <p:spPr>
          <a:xfrm>
            <a:off x="581192" y="702156"/>
            <a:ext cx="11029616" cy="574194"/>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17775FCD-D6BE-487B-B313-006DB1A5AF11}"/>
              </a:ext>
            </a:extLst>
          </p:cNvPr>
          <p:cNvSpPr>
            <a:spLocks noGrp="1"/>
          </p:cNvSpPr>
          <p:nvPr>
            <p:ph idx="1"/>
          </p:nvPr>
        </p:nvSpPr>
        <p:spPr>
          <a:xfrm>
            <a:off x="581192" y="1485900"/>
            <a:ext cx="11029615" cy="4838700"/>
          </a:xfrm>
        </p:spPr>
        <p:txBody>
          <a:bodyPr>
            <a:normAutofit fontScale="62500" lnSpcReduction="20000"/>
          </a:bodyPr>
          <a:lstStyle/>
          <a:p>
            <a:pPr marL="0" marR="0" indent="0" algn="ctr">
              <a:lnSpc>
                <a:spcPct val="115000"/>
              </a:lnSpc>
              <a:spcBef>
                <a:spcPts val="1200"/>
              </a:spcBef>
              <a:spcAft>
                <a:spcPts val="0"/>
              </a:spcAft>
              <a:buNone/>
            </a:pPr>
            <a:r>
              <a:rPr lang="en-US" sz="1800" b="1" i="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SAMPLE 			SAMPLE			SAMPLE</a:t>
            </a:r>
            <a:endPar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ctr">
              <a:lnSpc>
                <a:spcPct val="115000"/>
              </a:lnSpc>
              <a:spcBef>
                <a:spcPts val="1200"/>
              </a:spcBef>
              <a:spcAft>
                <a:spcPts val="0"/>
              </a:spcAft>
              <a:buNone/>
            </a:pPr>
            <a:r>
              <a:rPr lang="en-US" sz="2200" b="1" kern="0" dirty="0">
                <a:solidFill>
                  <a:srgbClr val="2F5496"/>
                </a:solidFill>
                <a:effectLst/>
                <a:latin typeface="Calibri" panose="020F0502020204030204" pitchFamily="34" charset="0"/>
                <a:ea typeface="Times New Roman" panose="02020603050405020304" pitchFamily="18" charset="0"/>
                <a:cs typeface="Times New Roman" panose="02020603050405020304" pitchFamily="18" charset="0"/>
              </a:rPr>
              <a:t>EMPTY CONTAINER CERTIFICATION FORM</a:t>
            </a:r>
          </a:p>
          <a:p>
            <a:pPr marL="0" marR="0" indent="0" algn="ctr">
              <a:lnSpc>
                <a:spcPct val="115000"/>
              </a:lnSpc>
              <a:spcBef>
                <a:spcPts val="1200"/>
              </a:spcBef>
              <a:spcAft>
                <a:spcPts val="0"/>
              </a:spcAft>
              <a:buNone/>
            </a:pPr>
            <a:endParaRPr lang="en-US" sz="22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15000"/>
              </a:lnSpc>
              <a:spcBef>
                <a:spcPts val="0"/>
              </a:spcBef>
              <a:spcAft>
                <a:spcPts val="10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 hereby certify that each of the containers in this shipment is “empty” as that term is defined in Environmental Protection Agency regulations (40 CFR 261.7), meaning that all contents have been removed that can be removed using practices commonly employed to remove materials from containers of this type, and for containers larger than 119 gallons in size, no more than 0.3 percent by weight of the total capacity of the container remains in the container.</a:t>
            </a:r>
          </a:p>
          <a:p>
            <a:pPr marL="0" marR="0" indent="0">
              <a:lnSpc>
                <a:spcPct val="115000"/>
              </a:lnSpc>
              <a:spcBef>
                <a:spcPts val="0"/>
              </a:spcBef>
              <a:spcAft>
                <a:spcPts val="10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Furthermore, the containers have been properly prepared for transportation under the regulations of the U.S. Department of Transportation (49 CFR 173.29).**</a:t>
            </a:r>
          </a:p>
          <a:p>
            <a:pPr marL="0" marR="0" indent="0">
              <a:lnSpc>
                <a:spcPct val="106000"/>
              </a:lnSpc>
              <a:spcBef>
                <a:spcPts val="0"/>
              </a:spcBef>
              <a:spcAft>
                <a:spcPts val="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The undersigned also (</a:t>
            </a:r>
            <a:r>
              <a:rPr lang="en-US" sz="1800" dirty="0" err="1">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i</a:t>
            </a: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agrees that title to the containers does not pass to [reconditioner name] until the containers are unloaded, inspected, and accepted for reconditioning; (ii) acknowledges that non-empty containers will be rejected; and (iii) agrees that non-empty containers will be retrieved by the company on whose behalf the undersigned signs this certification.</a:t>
            </a:r>
          </a:p>
          <a:p>
            <a:pPr marL="0" marR="0" indent="0">
              <a:lnSpc>
                <a:spcPct val="106000"/>
              </a:lnSpc>
              <a:spcBef>
                <a:spcPts val="0"/>
              </a:spcBef>
              <a:spcAft>
                <a:spcPts val="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Name:  _____________________________________   	Position:  ______________________________</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Company:   _________________________________	Date:   _____/______/______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6000"/>
              </a:lnSpc>
              <a:spcBef>
                <a:spcPts val="0"/>
              </a:spcBef>
              <a:spcAft>
                <a:spcPts val="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Phone: (_____)______________________	E-mail:  ________________________________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800" i="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SIGNATURE: 	_____________________________________________</a:t>
            </a:r>
            <a:endPar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6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For residues of “P–list” products specifically listed by name in 40 CFR 261.33 (e), the container is empty only if it “. . . has been triple-rinsed using a solvent capable of removing the product,” or has been cleaned by another method shown to achieve equivalent removal.</a:t>
            </a:r>
          </a:p>
          <a:p>
            <a:pPr marL="0" marR="0" indent="0">
              <a:lnSpc>
                <a:spcPct val="115000"/>
              </a:lnSpc>
              <a:spcBef>
                <a:spcPts val="0"/>
              </a:spcBef>
              <a:spcAft>
                <a:spcPts val="1000"/>
              </a:spcAft>
              <a:buNone/>
            </a:pPr>
            <a:r>
              <a:rPr lang="en-US" sz="18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**DOT’s 49 CFR 173.29 requires that all openings on the empty container must be closed, and that all markings and labels must be in place as if the drum were full of its original contents.</a:t>
            </a:r>
          </a:p>
          <a:p>
            <a:pPr marL="0" indent="0">
              <a:buNone/>
            </a:pPr>
            <a:endParaRPr lang="en-US" dirty="0"/>
          </a:p>
        </p:txBody>
      </p:sp>
    </p:spTree>
    <p:extLst>
      <p:ext uri="{BB962C8B-B14F-4D97-AF65-F5344CB8AC3E}">
        <p14:creationId xmlns:p14="http://schemas.microsoft.com/office/powerpoint/2010/main" val="85107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83B0D01-0470-46AE-89F5-D5D3EAC1BE86}"/>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     </a:t>
            </a:r>
          </a:p>
        </p:txBody>
      </p:sp>
      <p:sp>
        <p:nvSpPr>
          <p:cNvPr id="3" name="Content Placeholder 2">
            <a:extLst>
              <a:ext uri="{FF2B5EF4-FFF2-40B4-BE49-F238E27FC236}">
                <a16:creationId xmlns:a16="http://schemas.microsoft.com/office/drawing/2014/main" id="{FF85754A-9E26-4B05-A7F2-2B9BEC3529DD}"/>
              </a:ext>
            </a:extLst>
          </p:cNvPr>
          <p:cNvSpPr>
            <a:spLocks noGrp="1"/>
          </p:cNvSpPr>
          <p:nvPr>
            <p:ph idx="1"/>
          </p:nvPr>
        </p:nvSpPr>
        <p:spPr>
          <a:xfrm>
            <a:off x="4534935" y="1037968"/>
            <a:ext cx="6725899" cy="4820832"/>
          </a:xfrm>
        </p:spPr>
        <p:txBody>
          <a:bodyPr>
            <a:normAutofit/>
          </a:bodyPr>
          <a:lstStyle/>
          <a:p>
            <a:pPr marL="0" indent="0">
              <a:buNone/>
            </a:pPr>
            <a:endParaRPr lang="en-US" b="1" dirty="0"/>
          </a:p>
          <a:p>
            <a:pPr marL="0" indent="0">
              <a:buNone/>
            </a:pPr>
            <a:r>
              <a:rPr lang="en-US" sz="2800" b="1" dirty="0"/>
              <a:t>About RIPA</a:t>
            </a:r>
          </a:p>
          <a:p>
            <a:pPr marL="0" indent="0">
              <a:buNone/>
            </a:pPr>
            <a:endParaRPr lang="en-US" dirty="0"/>
          </a:p>
          <a:p>
            <a:r>
              <a:rPr lang="en-US" dirty="0"/>
              <a:t>The Reusable Industrial Packaging Association was created in 1943 to represent businesses that collect and recondition steel drums.  </a:t>
            </a:r>
          </a:p>
          <a:p>
            <a:pPr lvl="0"/>
            <a:r>
              <a:rPr lang="en-US" dirty="0"/>
              <a:t>Today, the association represents about 70 reconditioners that operate 180 facilities throughout North America, including about 25 Supplier members and companies operating around the world.</a:t>
            </a:r>
          </a:p>
          <a:p>
            <a:pPr lvl="0"/>
            <a:r>
              <a:rPr lang="en-US" dirty="0"/>
              <a:t>Members in the U.S. recondition about 60 million steel drums, plastic drums and IBCs annually.</a:t>
            </a:r>
          </a:p>
          <a:p>
            <a:pPr lvl="0"/>
            <a:r>
              <a:rPr lang="en-US" dirty="0"/>
              <a:t>RIPA represents its members before Congress and various regulatory agencies, including DOT &amp; EPA.</a:t>
            </a:r>
          </a:p>
          <a:p>
            <a:pPr marL="0" lvl="0" indent="0">
              <a:buNone/>
            </a:pPr>
            <a:endParaRPr lang="en-US" dirty="0"/>
          </a:p>
          <a:p>
            <a:endParaRPr lang="en-US" dirty="0"/>
          </a:p>
          <a:p>
            <a:endParaRPr lang="en-US" dirty="0"/>
          </a:p>
        </p:txBody>
      </p:sp>
    </p:spTree>
    <p:extLst>
      <p:ext uri="{BB962C8B-B14F-4D97-AF65-F5344CB8AC3E}">
        <p14:creationId xmlns:p14="http://schemas.microsoft.com/office/powerpoint/2010/main" val="185343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D8870ED-A565-4458-8BCA-F8B4B988FCA7}"/>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4F57B776-6A46-447D-B76D-3622DDDE5BA4}"/>
              </a:ext>
            </a:extLst>
          </p:cNvPr>
          <p:cNvSpPr>
            <a:spLocks noGrp="1"/>
          </p:cNvSpPr>
          <p:nvPr>
            <p:ph idx="1"/>
          </p:nvPr>
        </p:nvSpPr>
        <p:spPr>
          <a:xfrm>
            <a:off x="4534935" y="1037968"/>
            <a:ext cx="6725899" cy="4820832"/>
          </a:xfrm>
        </p:spPr>
        <p:txBody>
          <a:bodyPr>
            <a:normAutofit/>
          </a:bodyPr>
          <a:lstStyle/>
          <a:p>
            <a:pPr marL="0" indent="0">
              <a:buNone/>
            </a:pPr>
            <a:r>
              <a:rPr lang="en-US" sz="2400" b="1" dirty="0">
                <a:latin typeface="Calibri" panose="020F0502020204030204" pitchFamily="34" charset="0"/>
                <a:ea typeface="Calibri" panose="020F0502020204030204" pitchFamily="34" charset="0"/>
                <a:cs typeface="Minion Pro"/>
              </a:rPr>
              <a:t>California Empty Container Rule</a:t>
            </a:r>
          </a:p>
          <a:p>
            <a:pPr marL="0" indent="0">
              <a:buNone/>
            </a:pPr>
            <a:endParaRPr lang="en-US" dirty="0">
              <a:latin typeface="Calibri" panose="020F0502020204030204" pitchFamily="34" charset="0"/>
              <a:ea typeface="Calibri" panose="020F0502020204030204" pitchFamily="34" charset="0"/>
              <a:cs typeface="Minion Pro"/>
            </a:endParaRPr>
          </a:p>
          <a:p>
            <a:pPr marL="0" indent="0">
              <a:buNone/>
            </a:pPr>
            <a:r>
              <a:rPr lang="en-US" dirty="0">
                <a:effectLst/>
                <a:latin typeface="Calibri" panose="020F0502020204030204" pitchFamily="34" charset="0"/>
                <a:ea typeface="Calibri" panose="020F0502020204030204" pitchFamily="34" charset="0"/>
                <a:cs typeface="Minion Pro"/>
              </a:rPr>
              <a:t>Companies doing business in California should create an empty container certificate that specifically refers to the California Contaminated Container Regulations, Title 22 Section 66261.7. This provision states that a container which previously held hazardous materials is empty if:</a:t>
            </a:r>
          </a:p>
          <a:p>
            <a:r>
              <a:rPr lang="en-US" dirty="0">
                <a:effectLst/>
                <a:latin typeface="Calibri" panose="020F0502020204030204" pitchFamily="34" charset="0"/>
                <a:ea typeface="Calibri" panose="020F0502020204030204" pitchFamily="34" charset="0"/>
                <a:cs typeface="Minion Pro"/>
              </a:rPr>
              <a:t>No material can be poured or drained from the container when it is held in any orientation (e.g., tilted, inverted, etc.), </a:t>
            </a:r>
            <a:endParaRPr lang="en-US" dirty="0">
              <a:latin typeface="Calibri" panose="020F0502020204030204" pitchFamily="34" charset="0"/>
              <a:ea typeface="Calibri" panose="020F0502020204030204" pitchFamily="34" charset="0"/>
              <a:cs typeface="Minion Pro"/>
            </a:endParaRPr>
          </a:p>
          <a:p>
            <a:r>
              <a:rPr lang="en-US" dirty="0">
                <a:latin typeface="Calibri" panose="020F0502020204030204" pitchFamily="34" charset="0"/>
                <a:ea typeface="Calibri" panose="020F0502020204030204" pitchFamily="34" charset="0"/>
                <a:cs typeface="Minion Pro"/>
              </a:rPr>
              <a:t>N</a:t>
            </a:r>
            <a:r>
              <a:rPr lang="en-US" dirty="0">
                <a:effectLst/>
                <a:latin typeface="Calibri" panose="020F0502020204030204" pitchFamily="34" charset="0"/>
                <a:ea typeface="Calibri" panose="020F0502020204030204" pitchFamily="34" charset="0"/>
                <a:cs typeface="Minion Pro"/>
              </a:rPr>
              <a:t>o material remains in or on the container that can feasibly be removed by physical methods which are commonly employed to remove such materials. The interior of the container should not contain crusted or a mass of solidified material.</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62764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674FAF-52F4-4F91-B5C4-4C4EE51A2680}"/>
              </a:ext>
            </a:extLst>
          </p:cNvPr>
          <p:cNvSpPr>
            <a:spLocks noGrp="1"/>
          </p:cNvSpPr>
          <p:nvPr>
            <p:ph type="title"/>
          </p:nvPr>
        </p:nvSpPr>
        <p:spPr>
          <a:xfrm>
            <a:off x="4602822" y="938022"/>
            <a:ext cx="6658013" cy="1188720"/>
          </a:xfrm>
        </p:spPr>
        <p:txBody>
          <a:bodyPr>
            <a:normAutofit/>
          </a:bodyPr>
          <a:lstStyle/>
          <a:p>
            <a:pPr algn="ctr"/>
            <a:r>
              <a:rPr lang="en-US" dirty="0" err="1">
                <a:solidFill>
                  <a:srgbClr val="FFFFFF"/>
                </a:solidFill>
              </a:rPr>
              <a:t>Ibc</a:t>
            </a:r>
            <a:r>
              <a:rPr lang="en-US" dirty="0">
                <a:solidFill>
                  <a:srgbClr val="FFFFFF"/>
                </a:solidFill>
              </a:rPr>
              <a:t> compliance workshop: 2020</a:t>
            </a:r>
          </a:p>
        </p:txBody>
      </p:sp>
      <p:sp>
        <p:nvSpPr>
          <p:cNvPr id="14" name="Rectangle 13">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User">
            <a:extLst>
              <a:ext uri="{FF2B5EF4-FFF2-40B4-BE49-F238E27FC236}">
                <a16:creationId xmlns:a16="http://schemas.microsoft.com/office/drawing/2014/main" id="{DC71374F-B327-4F75-8C76-468314E906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
        <p:nvSpPr>
          <p:cNvPr id="3" name="Content Placeholder 2">
            <a:extLst>
              <a:ext uri="{FF2B5EF4-FFF2-40B4-BE49-F238E27FC236}">
                <a16:creationId xmlns:a16="http://schemas.microsoft.com/office/drawing/2014/main" id="{C7FFFA82-B958-4AFD-BA39-049EADDCF552}"/>
              </a:ext>
            </a:extLst>
          </p:cNvPr>
          <p:cNvSpPr>
            <a:spLocks noGrp="1"/>
          </p:cNvSpPr>
          <p:nvPr>
            <p:ph idx="1"/>
          </p:nvPr>
        </p:nvSpPr>
        <p:spPr>
          <a:xfrm>
            <a:off x="4602822" y="2340864"/>
            <a:ext cx="6658013" cy="3793237"/>
          </a:xfrm>
        </p:spPr>
        <p:txBody>
          <a:bodyPr>
            <a:normAutofit/>
          </a:bodyPr>
          <a:lstStyle/>
          <a:p>
            <a:pPr marL="0" indent="0" algn="ctr">
              <a:buNone/>
            </a:pPr>
            <a:r>
              <a:rPr lang="en-US" sz="4000" b="1" dirty="0">
                <a:solidFill>
                  <a:srgbClr val="FFFFFF"/>
                </a:solidFill>
              </a:rPr>
              <a:t>Managing Incoming IBCs</a:t>
            </a:r>
            <a:endParaRPr lang="en-US" altLang="en-US" sz="4000" b="1" dirty="0">
              <a:solidFill>
                <a:srgbClr val="FFFFFF"/>
              </a:solidFill>
            </a:endParaRPr>
          </a:p>
          <a:p>
            <a:pPr marL="0" indent="0">
              <a:buNone/>
            </a:pPr>
            <a:endParaRPr lang="en-US" altLang="en-US" b="1" dirty="0">
              <a:solidFill>
                <a:srgbClr val="FFFFFF"/>
              </a:solidFill>
            </a:endParaRPr>
          </a:p>
        </p:txBody>
      </p:sp>
    </p:spTree>
    <p:extLst>
      <p:ext uri="{BB962C8B-B14F-4D97-AF65-F5344CB8AC3E}">
        <p14:creationId xmlns:p14="http://schemas.microsoft.com/office/powerpoint/2010/main" val="128287433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091F-7C6A-4C61-AF86-64E1CB0B4E6F}"/>
              </a:ext>
            </a:extLst>
          </p:cNvPr>
          <p:cNvSpPr>
            <a:spLocks noGrp="1"/>
          </p:cNvSpPr>
          <p:nvPr>
            <p:ph type="title"/>
          </p:nvPr>
        </p:nvSpPr>
        <p:spPr/>
        <p:txBody>
          <a:bodyPr/>
          <a:lstStyle/>
          <a:p>
            <a:r>
              <a:rPr lang="en-US" dirty="0"/>
              <a:t>IBC Compliance workshop: 2020</a:t>
            </a:r>
            <a:br>
              <a:rPr lang="en-US" dirty="0"/>
            </a:br>
            <a:endParaRPr lang="en-US" dirty="0"/>
          </a:p>
        </p:txBody>
      </p:sp>
      <p:sp>
        <p:nvSpPr>
          <p:cNvPr id="3" name="Content Placeholder 2">
            <a:extLst>
              <a:ext uri="{FF2B5EF4-FFF2-40B4-BE49-F238E27FC236}">
                <a16:creationId xmlns:a16="http://schemas.microsoft.com/office/drawing/2014/main" id="{59EC46DF-3F7D-434D-9E90-7F6E5D433F07}"/>
              </a:ext>
            </a:extLst>
          </p:cNvPr>
          <p:cNvSpPr>
            <a:spLocks noGrp="1"/>
          </p:cNvSpPr>
          <p:nvPr>
            <p:ph idx="1"/>
          </p:nvPr>
        </p:nvSpPr>
        <p:spPr/>
        <p:txBody>
          <a:bodyPr/>
          <a:lstStyle/>
          <a:p>
            <a:pPr algn="ctr" eaLnBrk="1" hangingPunct="1">
              <a:buFont typeface="Wingdings" panose="05000000000000000000" pitchFamily="2" charset="2"/>
              <a:buNone/>
            </a:pPr>
            <a:r>
              <a:rPr lang="en-US" altLang="en-US" sz="2800" b="1" dirty="0">
                <a:solidFill>
                  <a:schemeClr val="tx1"/>
                </a:solidFill>
              </a:rPr>
              <a:t>Incoming New IBC Bottles</a:t>
            </a:r>
          </a:p>
          <a:p>
            <a:pPr eaLnBrk="1" hangingPunct="1">
              <a:buFont typeface="Wingdings" panose="05000000000000000000" pitchFamily="2" charset="2"/>
              <a:buNone/>
            </a:pPr>
            <a:endParaRPr lang="en-US" altLang="en-US" sz="2000" dirty="0">
              <a:solidFill>
                <a:schemeClr val="tx1"/>
              </a:solidFill>
            </a:endParaRPr>
          </a:p>
          <a:p>
            <a:pPr eaLnBrk="1" hangingPunct="1">
              <a:buFont typeface="Wingdings" panose="05000000000000000000" pitchFamily="2" charset="2"/>
              <a:buNone/>
            </a:pPr>
            <a:r>
              <a:rPr lang="en-US" altLang="en-US" dirty="0">
                <a:solidFill>
                  <a:schemeClr val="tx1"/>
                </a:solidFill>
              </a:rPr>
              <a:t>	</a:t>
            </a:r>
            <a:r>
              <a:rPr lang="en-US" altLang="en-US" sz="2000" dirty="0">
                <a:solidFill>
                  <a:schemeClr val="tx1"/>
                </a:solidFill>
              </a:rPr>
              <a:t>When receiving new IBC bottles, RIPA recommends a six-sided visual inspection be performed on each bottle by a </a:t>
            </a:r>
            <a:r>
              <a:rPr lang="en-US" altLang="en-US" sz="2000" u="sng" dirty="0">
                <a:solidFill>
                  <a:schemeClr val="tx1"/>
                </a:solidFill>
              </a:rPr>
              <a:t>trained</a:t>
            </a:r>
            <a:r>
              <a:rPr lang="en-US" altLang="en-US" sz="2000" dirty="0">
                <a:solidFill>
                  <a:schemeClr val="tx1"/>
                </a:solidFill>
              </a:rPr>
              <a:t> plant employee after it is removed from the delivery truck. </a:t>
            </a:r>
          </a:p>
          <a:p>
            <a:pPr eaLnBrk="1" hangingPunct="1">
              <a:buFont typeface="Wingdings" panose="05000000000000000000" pitchFamily="2" charset="2"/>
              <a:buNone/>
            </a:pPr>
            <a:r>
              <a:rPr lang="en-US" altLang="en-US" sz="2000" dirty="0">
                <a:solidFill>
                  <a:schemeClr val="tx1"/>
                </a:solidFill>
              </a:rPr>
              <a:t>	</a:t>
            </a:r>
          </a:p>
          <a:p>
            <a:pPr eaLnBrk="1" hangingPunct="1">
              <a:buFont typeface="Wingdings" panose="05000000000000000000" pitchFamily="2" charset="2"/>
              <a:buNone/>
            </a:pPr>
            <a:r>
              <a:rPr lang="en-US" altLang="en-US" sz="2000" dirty="0">
                <a:solidFill>
                  <a:schemeClr val="tx1"/>
                </a:solidFill>
              </a:rPr>
              <a:t>	</a:t>
            </a:r>
            <a:r>
              <a:rPr lang="en-US" altLang="en-US" sz="2000" b="1" dirty="0">
                <a:solidFill>
                  <a:schemeClr val="tx1"/>
                </a:solidFill>
              </a:rPr>
              <a:t>Purpose</a:t>
            </a:r>
            <a:r>
              <a:rPr lang="en-US" altLang="en-US" sz="2000" dirty="0">
                <a:solidFill>
                  <a:schemeClr val="tx1"/>
                </a:solidFill>
              </a:rPr>
              <a:t>: Check for damage caused in transit that may cause the bottle to be unusable.</a:t>
            </a:r>
          </a:p>
          <a:p>
            <a:pPr marL="0" indent="0">
              <a:buNone/>
            </a:pPr>
            <a:endParaRPr lang="en-US" dirty="0"/>
          </a:p>
        </p:txBody>
      </p:sp>
      <p:sp>
        <p:nvSpPr>
          <p:cNvPr id="4" name="Text Placeholder 3">
            <a:extLst>
              <a:ext uri="{FF2B5EF4-FFF2-40B4-BE49-F238E27FC236}">
                <a16:creationId xmlns:a16="http://schemas.microsoft.com/office/drawing/2014/main" id="{49DC9BD3-5F18-4259-B512-64649C2937B5}"/>
              </a:ext>
            </a:extLst>
          </p:cNvPr>
          <p:cNvSpPr>
            <a:spLocks noGrp="1"/>
          </p:cNvSpPr>
          <p:nvPr>
            <p:ph type="body" sz="half" idx="2"/>
          </p:nvPr>
        </p:nvSpPr>
        <p:spPr/>
        <p:txBody>
          <a:bodyPr>
            <a:normAutofit/>
          </a:bodyPr>
          <a:lstStyle/>
          <a:p>
            <a:pPr algn="ctr" eaLnBrk="1" hangingPunct="1">
              <a:buFont typeface="Wingdings" panose="05000000000000000000" pitchFamily="2" charset="2"/>
              <a:buNone/>
            </a:pPr>
            <a:endParaRPr lang="en-US" altLang="en-US" sz="1600" b="1" u="sng" dirty="0"/>
          </a:p>
          <a:p>
            <a:pPr algn="ctr" eaLnBrk="1" hangingPunct="1">
              <a:buFont typeface="Wingdings" panose="05000000000000000000" pitchFamily="2" charset="2"/>
              <a:buNone/>
            </a:pPr>
            <a:endParaRPr lang="en-US" altLang="en-US" b="1" u="sng" dirty="0"/>
          </a:p>
          <a:p>
            <a:pPr algn="ctr" eaLnBrk="1" hangingPunct="1">
              <a:buFont typeface="Wingdings" panose="05000000000000000000" pitchFamily="2" charset="2"/>
              <a:buNone/>
            </a:pPr>
            <a:r>
              <a:rPr lang="en-US" altLang="en-US" sz="3200" b="1" u="sng" dirty="0"/>
              <a:t>INCOMING IBCs </a:t>
            </a:r>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r>
              <a:rPr lang="en-US" altLang="en-US" sz="1600" dirty="0"/>
              <a:t>	</a:t>
            </a:r>
            <a:endParaRPr lang="en-US" dirty="0"/>
          </a:p>
        </p:txBody>
      </p:sp>
    </p:spTree>
    <p:extLst>
      <p:ext uri="{BB962C8B-B14F-4D97-AF65-F5344CB8AC3E}">
        <p14:creationId xmlns:p14="http://schemas.microsoft.com/office/powerpoint/2010/main" val="4613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sitting, cat, green, person&#10;&#10;Description automatically generated">
            <a:extLst>
              <a:ext uri="{FF2B5EF4-FFF2-40B4-BE49-F238E27FC236}">
                <a16:creationId xmlns:a16="http://schemas.microsoft.com/office/drawing/2014/main" id="{EA65895D-CBC0-4BEE-8B14-EFA57EB1D527}"/>
              </a:ext>
            </a:extLst>
          </p:cNvPr>
          <p:cNvPicPr>
            <a:picLocks noGrp="1" noChangeAspect="1"/>
          </p:cNvPicPr>
          <p:nvPr>
            <p:ph sz="half" idx="1"/>
          </p:nvPr>
        </p:nvPicPr>
        <p:blipFill rotWithShape="1">
          <a:blip r:embed="rId2"/>
          <a:srcRect t="15744"/>
          <a:stretch/>
        </p:blipFill>
        <p:spPr>
          <a:xfrm>
            <a:off x="446534" y="599724"/>
            <a:ext cx="5614416" cy="3547872"/>
          </a:xfrm>
          <a:prstGeom prst="rect">
            <a:avLst/>
          </a:prstGeom>
        </p:spPr>
      </p:pic>
      <p:pic>
        <p:nvPicPr>
          <p:cNvPr id="8" name="Content Placeholder 7" descr="A picture containing indoor, water, fish, dirty&#10;&#10;Description automatically generated">
            <a:extLst>
              <a:ext uri="{FF2B5EF4-FFF2-40B4-BE49-F238E27FC236}">
                <a16:creationId xmlns:a16="http://schemas.microsoft.com/office/drawing/2014/main" id="{21C47328-108C-4E3E-8F18-CF8BFE7C0CF6}"/>
              </a:ext>
            </a:extLst>
          </p:cNvPr>
          <p:cNvPicPr>
            <a:picLocks noGrp="1" noChangeAspect="1"/>
          </p:cNvPicPr>
          <p:nvPr>
            <p:ph sz="half" idx="2"/>
          </p:nvPr>
        </p:nvPicPr>
        <p:blipFill rotWithShape="1">
          <a:blip r:embed="rId3"/>
          <a:srcRect t="15926" r="3" b="3"/>
          <a:stretch/>
        </p:blipFill>
        <p:spPr>
          <a:xfrm>
            <a:off x="6116658" y="599724"/>
            <a:ext cx="5626608" cy="3547872"/>
          </a:xfrm>
          <a:prstGeom prst="rect">
            <a:avLst/>
          </a:prstGeom>
        </p:spPr>
      </p:pic>
      <p:sp>
        <p:nvSpPr>
          <p:cNvPr id="29" name="Rectangle 28">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83F6F4-DE81-4FD4-8F5F-B6597417A336}"/>
              </a:ext>
            </a:extLst>
          </p:cNvPr>
          <p:cNvSpPr>
            <a:spLocks noGrp="1"/>
          </p:cNvSpPr>
          <p:nvPr>
            <p:ph type="title"/>
          </p:nvPr>
        </p:nvSpPr>
        <p:spPr>
          <a:xfrm>
            <a:off x="627120" y="4480560"/>
            <a:ext cx="10947620" cy="1270000"/>
          </a:xfrm>
        </p:spPr>
        <p:txBody>
          <a:bodyPr vert="horz" lIns="91440" tIns="45720" rIns="91440" bIns="45720" rtlCol="0" anchor="b">
            <a:normAutofit/>
          </a:bodyPr>
          <a:lstStyle/>
          <a:p>
            <a:pPr>
              <a:lnSpc>
                <a:spcPct val="90000"/>
              </a:lnSpc>
            </a:pPr>
            <a:r>
              <a:rPr lang="en-US" sz="3600" dirty="0">
                <a:solidFill>
                  <a:srgbClr val="FFFFFF"/>
                </a:solidFill>
              </a:rPr>
              <a:t>IBC Compliance workshop: 2020</a:t>
            </a:r>
            <a:br>
              <a:rPr lang="en-US" sz="3600" dirty="0">
                <a:solidFill>
                  <a:srgbClr val="FFFFFF"/>
                </a:solidFill>
              </a:rPr>
            </a:br>
            <a:r>
              <a:rPr lang="en-US" sz="3600" dirty="0">
                <a:solidFill>
                  <a:srgbClr val="FFFFFF"/>
                </a:solidFill>
              </a:rPr>
              <a:t> 	- Incoming Bottle Issues</a:t>
            </a:r>
          </a:p>
        </p:txBody>
      </p:sp>
    </p:spTree>
    <p:extLst>
      <p:ext uri="{BB962C8B-B14F-4D97-AF65-F5344CB8AC3E}">
        <p14:creationId xmlns:p14="http://schemas.microsoft.com/office/powerpoint/2010/main" val="754068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44DBAF48-B17B-4AA7-9E99-4EC0C9905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descr="A picture containing sitting, food, computer, green&#10;&#10;Description automatically generated">
            <a:extLst>
              <a:ext uri="{FF2B5EF4-FFF2-40B4-BE49-F238E27FC236}">
                <a16:creationId xmlns:a16="http://schemas.microsoft.com/office/drawing/2014/main" id="{A708DEB8-FF0B-4845-A255-472F5755A440}"/>
              </a:ext>
            </a:extLst>
          </p:cNvPr>
          <p:cNvPicPr>
            <a:picLocks noGrp="1" noChangeAspect="1"/>
          </p:cNvPicPr>
          <p:nvPr>
            <p:ph sz="half" idx="1"/>
          </p:nvPr>
        </p:nvPicPr>
        <p:blipFill rotWithShape="1">
          <a:blip r:embed="rId2"/>
          <a:srcRect t="6683" b="9060"/>
          <a:stretch/>
        </p:blipFill>
        <p:spPr>
          <a:xfrm>
            <a:off x="446534" y="599724"/>
            <a:ext cx="5614416" cy="3547872"/>
          </a:xfrm>
          <a:prstGeom prst="rect">
            <a:avLst/>
          </a:prstGeom>
        </p:spPr>
      </p:pic>
      <p:pic>
        <p:nvPicPr>
          <p:cNvPr id="8" name="Content Placeholder 7" descr="A picture containing sitting, food, table, sink&#10;&#10;Description automatically generated">
            <a:extLst>
              <a:ext uri="{FF2B5EF4-FFF2-40B4-BE49-F238E27FC236}">
                <a16:creationId xmlns:a16="http://schemas.microsoft.com/office/drawing/2014/main" id="{C7259F93-2A19-426A-9250-A94CF9E74D56}"/>
              </a:ext>
            </a:extLst>
          </p:cNvPr>
          <p:cNvPicPr>
            <a:picLocks noGrp="1" noChangeAspect="1"/>
          </p:cNvPicPr>
          <p:nvPr>
            <p:ph sz="half" idx="2"/>
          </p:nvPr>
        </p:nvPicPr>
        <p:blipFill rotWithShape="1">
          <a:blip r:embed="rId3"/>
          <a:srcRect t="15926" r="3" b="3"/>
          <a:stretch/>
        </p:blipFill>
        <p:spPr>
          <a:xfrm>
            <a:off x="6116658" y="599724"/>
            <a:ext cx="5626608" cy="3547872"/>
          </a:xfrm>
          <a:prstGeom prst="rect">
            <a:avLst/>
          </a:prstGeom>
        </p:spPr>
      </p:pic>
      <p:sp>
        <p:nvSpPr>
          <p:cNvPr id="29" name="Rectangle 28">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208FAC-54AD-4B0F-A104-4FD27314F116}"/>
              </a:ext>
            </a:extLst>
          </p:cNvPr>
          <p:cNvSpPr>
            <a:spLocks noGrp="1"/>
          </p:cNvSpPr>
          <p:nvPr>
            <p:ph type="title"/>
          </p:nvPr>
        </p:nvSpPr>
        <p:spPr>
          <a:xfrm>
            <a:off x="627120" y="4602480"/>
            <a:ext cx="10947620" cy="1361440"/>
          </a:xfrm>
        </p:spPr>
        <p:txBody>
          <a:bodyPr vert="horz" lIns="91440" tIns="45720" rIns="91440" bIns="45720" rtlCol="0" anchor="b">
            <a:normAutofit/>
          </a:bodyPr>
          <a:lstStyle/>
          <a:p>
            <a:pPr>
              <a:lnSpc>
                <a:spcPct val="90000"/>
              </a:lnSpc>
            </a:pPr>
            <a:r>
              <a:rPr lang="en-US" sz="3600" dirty="0">
                <a:solidFill>
                  <a:srgbClr val="FFFFFF"/>
                </a:solidFill>
              </a:rPr>
              <a:t>IBC Compliance workshop: 2020</a:t>
            </a:r>
            <a:br>
              <a:rPr lang="en-US" sz="3600" dirty="0">
                <a:solidFill>
                  <a:srgbClr val="FFFFFF"/>
                </a:solidFill>
              </a:rPr>
            </a:br>
            <a:r>
              <a:rPr lang="en-US" sz="3600" dirty="0">
                <a:solidFill>
                  <a:srgbClr val="FFFFFF"/>
                </a:solidFill>
              </a:rPr>
              <a:t>	- Incoming bottle issues</a:t>
            </a:r>
          </a:p>
        </p:txBody>
      </p:sp>
    </p:spTree>
    <p:extLst>
      <p:ext uri="{BB962C8B-B14F-4D97-AF65-F5344CB8AC3E}">
        <p14:creationId xmlns:p14="http://schemas.microsoft.com/office/powerpoint/2010/main" val="2624937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FEA97-6AAD-4CF9-B478-894A592DB72E}"/>
              </a:ext>
            </a:extLst>
          </p:cNvPr>
          <p:cNvSpPr>
            <a:spLocks noGrp="1"/>
          </p:cNvSpPr>
          <p:nvPr>
            <p:ph type="title"/>
          </p:nvPr>
        </p:nvSpPr>
        <p:spPr>
          <a:xfrm>
            <a:off x="581193" y="729658"/>
            <a:ext cx="11029616" cy="62289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52A90279-FAA1-43F6-80B9-854F5B238AE0}"/>
              </a:ext>
            </a:extLst>
          </p:cNvPr>
          <p:cNvSpPr>
            <a:spLocks noGrp="1"/>
          </p:cNvSpPr>
          <p:nvPr>
            <p:ph sz="half" idx="1"/>
          </p:nvPr>
        </p:nvSpPr>
        <p:spPr>
          <a:xfrm>
            <a:off x="581191" y="1657350"/>
            <a:ext cx="6095834" cy="4933950"/>
          </a:xfrm>
        </p:spPr>
        <p:txBody>
          <a:bodyPr>
            <a:normAutofit fontScale="92500" lnSpcReduction="10000"/>
          </a:bodyPr>
          <a:lstStyle/>
          <a:p>
            <a:pPr marL="0" marR="0" indent="0" algn="ctr">
              <a:spcBef>
                <a:spcPts val="0"/>
              </a:spcBef>
              <a:spcAft>
                <a:spcPts val="0"/>
              </a:spcAft>
              <a:buNone/>
            </a:pPr>
            <a:r>
              <a:rPr lang="en-US" sz="26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DOT Special Permit 16323</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DOT will </a:t>
            </a: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grant reprocessing companies “party-to” status to DOT-SP 16323, but you must apply to DOT.  See Appendix VII of the Manual.</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Special Permit entitles the holder to install a tested inner receptacle of a composite IBC into an outer cage without performing a leakproofness test after installation. </a:t>
            </a:r>
          </a:p>
          <a:p>
            <a:pPr marL="0" marR="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Reprocessing companies that utilize this Special Permit </a:t>
            </a:r>
            <a:r>
              <a:rPr lang="en-US" sz="1900"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must apply a sticker to each IBC produced using this authorization</a:t>
            </a: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9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IMPORTANT</a:t>
            </a:r>
            <a:r>
              <a:rPr lang="en-US" sz="1900" dirty="0">
                <a:effectLst/>
                <a:latin typeface="Calibri" panose="020F0502020204030204" pitchFamily="34" charset="0"/>
                <a:ea typeface="Calibri" panose="020F0502020204030204" pitchFamily="34" charset="0"/>
                <a:cs typeface="Times New Roman" panose="02020603050405020304" pitchFamily="18" charset="0"/>
              </a:rPr>
              <a:t>: Employees must be trained to apply the sticker. </a:t>
            </a:r>
          </a:p>
          <a:p>
            <a:pPr marL="0" marR="0" indent="0">
              <a:spcBef>
                <a:spcPts val="0"/>
              </a:spcBef>
              <a:spcAft>
                <a:spcPts val="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Content Placeholder 3">
            <a:extLst>
              <a:ext uri="{FF2B5EF4-FFF2-40B4-BE49-F238E27FC236}">
                <a16:creationId xmlns:a16="http://schemas.microsoft.com/office/drawing/2014/main" id="{765DDCC3-2B56-44A2-B2EC-E8EFAEA94B99}"/>
              </a:ext>
            </a:extLst>
          </p:cNvPr>
          <p:cNvSpPr>
            <a:spLocks noGrp="1"/>
          </p:cNvSpPr>
          <p:nvPr>
            <p:ph sz="half" idx="2"/>
          </p:nvPr>
        </p:nvSpPr>
        <p:spPr>
          <a:xfrm>
            <a:off x="7696200" y="2933699"/>
            <a:ext cx="2686050" cy="1209675"/>
          </a:xfrm>
          <a:ln>
            <a:solidFill>
              <a:schemeClr val="tx1"/>
            </a:solidFill>
          </a:ln>
        </p:spPr>
        <p:txBody>
          <a:bodyPr>
            <a:normAutofit fontScale="92500" lnSpcReduction="10000"/>
          </a:bodyPr>
          <a:lstStyle/>
          <a:p>
            <a:pPr marL="0" indent="0">
              <a:buNone/>
            </a:pPr>
            <a:endParaRPr lang="en-US" dirty="0">
              <a:solidFill>
                <a:sysClr val="windowText" lastClr="000000"/>
              </a:solidFill>
            </a:endParaRPr>
          </a:p>
        </p:txBody>
      </p:sp>
      <p:sp>
        <p:nvSpPr>
          <p:cNvPr id="5" name="Rectangle 4">
            <a:extLst>
              <a:ext uri="{FF2B5EF4-FFF2-40B4-BE49-F238E27FC236}">
                <a16:creationId xmlns:a16="http://schemas.microsoft.com/office/drawing/2014/main" id="{DA7EB676-2B0E-4A89-B234-F3DD2B83D820}"/>
              </a:ext>
            </a:extLst>
          </p:cNvPr>
          <p:cNvSpPr/>
          <p:nvPr/>
        </p:nvSpPr>
        <p:spPr>
          <a:xfrm>
            <a:off x="7696200" y="2933699"/>
            <a:ext cx="2686050" cy="1209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DOT-SP 16323</a:t>
            </a:r>
          </a:p>
        </p:txBody>
      </p:sp>
    </p:spTree>
    <p:extLst>
      <p:ext uri="{BB962C8B-B14F-4D97-AF65-F5344CB8AC3E}">
        <p14:creationId xmlns:p14="http://schemas.microsoft.com/office/powerpoint/2010/main" val="2573116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890BCC-6C8B-4B2C-9C30-1A99DFB0F26F}"/>
              </a:ext>
            </a:extLst>
          </p:cNvPr>
          <p:cNvSpPr>
            <a:spLocks noGrp="1"/>
          </p:cNvSpPr>
          <p:nvPr>
            <p:ph type="title"/>
          </p:nvPr>
        </p:nvSpPr>
        <p:spPr>
          <a:xfrm>
            <a:off x="581193" y="702156"/>
            <a:ext cx="6309003" cy="737175"/>
          </a:xfrm>
        </p:spPr>
        <p:txBody>
          <a:bodyPr>
            <a:normAutofit/>
          </a:bodyPr>
          <a:lstStyle/>
          <a:p>
            <a:r>
              <a:rPr lang="en-US" dirty="0" err="1">
                <a:solidFill>
                  <a:schemeClr val="tx2"/>
                </a:solidFill>
              </a:rPr>
              <a:t>Ibc</a:t>
            </a:r>
            <a:r>
              <a:rPr lang="en-US" dirty="0">
                <a:solidFill>
                  <a:schemeClr val="tx2"/>
                </a:solidFill>
              </a:rPr>
              <a:t> compliance workshop: 2020</a:t>
            </a: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2BA024E-F7F6-4C02-8894-36DD42C79097}"/>
              </a:ext>
            </a:extLst>
          </p:cNvPr>
          <p:cNvSpPr>
            <a:spLocks noGrp="1"/>
          </p:cNvSpPr>
          <p:nvPr>
            <p:ph idx="1"/>
          </p:nvPr>
        </p:nvSpPr>
        <p:spPr>
          <a:xfrm>
            <a:off x="581194" y="1896532"/>
            <a:ext cx="6309003" cy="4504267"/>
          </a:xfrm>
        </p:spPr>
        <p:txBody>
          <a:bodyPr>
            <a:normAutofit lnSpcReduction="10000"/>
          </a:bodyPr>
          <a:lstStyle/>
          <a:p>
            <a:pPr marL="0" indent="0" algn="ctr" eaLnBrk="1" hangingPunct="1">
              <a:buNone/>
            </a:pPr>
            <a:r>
              <a:rPr lang="en-US" altLang="en-US" sz="2400" b="1" dirty="0">
                <a:solidFill>
                  <a:schemeClr val="tx2"/>
                </a:solidFill>
              </a:rPr>
              <a:t>How to Manage Non-RCRA-empty IBCs</a:t>
            </a:r>
          </a:p>
          <a:p>
            <a:pPr marL="0" indent="0" algn="ctr" eaLnBrk="1" hangingPunct="1">
              <a:buNone/>
            </a:pPr>
            <a:endParaRPr lang="en-US" altLang="en-US" sz="2400" b="1" dirty="0">
              <a:solidFill>
                <a:schemeClr val="tx2"/>
              </a:solidFill>
            </a:endParaRPr>
          </a:p>
          <a:p>
            <a:r>
              <a:rPr lang="en-US" altLang="en-US" sz="2000" dirty="0">
                <a:solidFill>
                  <a:schemeClr val="tx2"/>
                </a:solidFill>
              </a:rPr>
              <a:t>Customers occasionally mistakenly ship IBCs to you that contain more than allowable amounts of hazmat residue.  </a:t>
            </a:r>
            <a:r>
              <a:rPr lang="en-US" altLang="en-US" sz="2000" u="sng" dirty="0">
                <a:solidFill>
                  <a:schemeClr val="tx2"/>
                </a:solidFill>
              </a:rPr>
              <a:t>Members should have a written procedure in place to deal with these units, and employees should be trained in these procedures.</a:t>
            </a:r>
          </a:p>
          <a:p>
            <a:pPr marL="0" indent="0">
              <a:buNone/>
            </a:pPr>
            <a:endParaRPr lang="en-US" altLang="en-US" sz="2000" dirty="0">
              <a:solidFill>
                <a:schemeClr val="tx2"/>
              </a:solidFill>
            </a:endParaRPr>
          </a:p>
          <a:p>
            <a:r>
              <a:rPr lang="en-US" sz="2000" dirty="0">
                <a:solidFill>
                  <a:schemeClr val="tx2"/>
                </a:solidFill>
              </a:rPr>
              <a:t>RIPA has developed facility operating guidelines for the inspection and management of incoming containers, including IBCs.</a:t>
            </a:r>
          </a:p>
          <a:p>
            <a:pPr marL="0" indent="0" eaLnBrk="1" hangingPunct="1">
              <a:buNone/>
            </a:pPr>
            <a:endParaRPr lang="en-US" altLang="en-US" dirty="0">
              <a:solidFill>
                <a:schemeClr val="tx2"/>
              </a:solidFill>
            </a:endParaRPr>
          </a:p>
        </p:txBody>
      </p:sp>
      <p:pic>
        <p:nvPicPr>
          <p:cNvPr id="5" name="Picture 4" descr="A large building&#10;&#10;Description automatically generated">
            <a:extLst>
              <a:ext uri="{FF2B5EF4-FFF2-40B4-BE49-F238E27FC236}">
                <a16:creationId xmlns:a16="http://schemas.microsoft.com/office/drawing/2014/main" id="{56653B0B-7B7D-475A-A7FB-6254B166A26E}"/>
              </a:ext>
            </a:extLst>
          </p:cNvPr>
          <p:cNvPicPr>
            <a:picLocks noChangeAspect="1"/>
          </p:cNvPicPr>
          <p:nvPr/>
        </p:nvPicPr>
        <p:blipFill rotWithShape="1">
          <a:blip r:embed="rId2"/>
          <a:srcRect l="21782" r="32927"/>
          <a:stretch/>
        </p:blipFill>
        <p:spPr>
          <a:xfrm>
            <a:off x="7471389" y="10"/>
            <a:ext cx="4720611" cy="6857990"/>
          </a:xfrm>
          <a:prstGeom prst="rect">
            <a:avLst/>
          </a:prstGeom>
        </p:spPr>
      </p:pic>
    </p:spTree>
    <p:extLst>
      <p:ext uri="{BB962C8B-B14F-4D97-AF65-F5344CB8AC3E}">
        <p14:creationId xmlns:p14="http://schemas.microsoft.com/office/powerpoint/2010/main" val="1049886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EECD-1728-497B-AC86-CB9F6C2EE95E}"/>
              </a:ext>
            </a:extLst>
          </p:cNvPr>
          <p:cNvSpPr>
            <a:spLocks noGrp="1"/>
          </p:cNvSpPr>
          <p:nvPr>
            <p:ph type="title"/>
          </p:nvPr>
        </p:nvSpPr>
        <p:spPr>
          <a:xfrm>
            <a:off x="581193" y="729658"/>
            <a:ext cx="11029616" cy="631782"/>
          </a:xfrm>
        </p:spPr>
        <p:txBody>
          <a:bodyPr/>
          <a:lstStyle/>
          <a:p>
            <a:r>
              <a:rPr lang="en-US" dirty="0" err="1"/>
              <a:t>Ibc</a:t>
            </a:r>
            <a:r>
              <a:rPr lang="en-US" dirty="0"/>
              <a:t> compliance workshop: 2020</a:t>
            </a:r>
          </a:p>
        </p:txBody>
      </p:sp>
      <p:graphicFrame>
        <p:nvGraphicFramePr>
          <p:cNvPr id="5" name="Content Placeholder 2">
            <a:extLst>
              <a:ext uri="{FF2B5EF4-FFF2-40B4-BE49-F238E27FC236}">
                <a16:creationId xmlns:a16="http://schemas.microsoft.com/office/drawing/2014/main" id="{21FE09C9-BF26-495E-98D4-30BA64F648DA}"/>
              </a:ext>
            </a:extLst>
          </p:cNvPr>
          <p:cNvGraphicFramePr>
            <a:graphicFrameLocks noGrp="1"/>
          </p:cNvGraphicFramePr>
          <p:nvPr>
            <p:ph sz="half" idx="1"/>
            <p:extLst>
              <p:ext uri="{D42A27DB-BD31-4B8C-83A1-F6EECF244321}">
                <p14:modId xmlns:p14="http://schemas.microsoft.com/office/powerpoint/2010/main" val="1534531499"/>
              </p:ext>
            </p:extLst>
          </p:nvPr>
        </p:nvGraphicFramePr>
        <p:xfrm>
          <a:off x="581024" y="1666240"/>
          <a:ext cx="7258051" cy="4785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6">
            <a:extLst>
              <a:ext uri="{FF2B5EF4-FFF2-40B4-BE49-F238E27FC236}">
                <a16:creationId xmlns:a16="http://schemas.microsoft.com/office/drawing/2014/main" id="{51ADBDB3-A745-4CAC-B7D5-AE56252F87E0}"/>
              </a:ext>
            </a:extLst>
          </p:cNvPr>
          <p:cNvPicPr>
            <a:picLocks noGrp="1" noChangeAspect="1"/>
          </p:cNvPicPr>
          <p:nvPr>
            <p:ph sz="half" idx="2"/>
          </p:nvPr>
        </p:nvPicPr>
        <p:blipFill>
          <a:blip r:embed="rId7"/>
          <a:stretch>
            <a:fillRect/>
          </a:stretch>
        </p:blipFill>
        <p:spPr>
          <a:xfrm>
            <a:off x="8391525" y="2434431"/>
            <a:ext cx="3219450" cy="2842419"/>
          </a:xfrm>
          <a:prstGeom prst="rect">
            <a:avLst/>
          </a:prstGeom>
        </p:spPr>
      </p:pic>
    </p:spTree>
    <p:extLst>
      <p:ext uri="{BB962C8B-B14F-4D97-AF65-F5344CB8AC3E}">
        <p14:creationId xmlns:p14="http://schemas.microsoft.com/office/powerpoint/2010/main" val="1906986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0B51EB-1FB9-4CB8-A4B5-6B2308389F85}"/>
              </a:ext>
            </a:extLst>
          </p:cNvPr>
          <p:cNvSpPr>
            <a:spLocks noGrp="1"/>
          </p:cNvSpPr>
          <p:nvPr>
            <p:ph type="title"/>
          </p:nvPr>
        </p:nvSpPr>
        <p:spPr>
          <a:xfrm>
            <a:off x="581192" y="1037967"/>
            <a:ext cx="3219127" cy="4709131"/>
          </a:xfrm>
        </p:spPr>
        <p:txBody>
          <a:bodyPr anchor="ctr">
            <a:normAutofit/>
          </a:bodyPr>
          <a:lstStyle/>
          <a:p>
            <a:r>
              <a:rPr lang="en-US" sz="2600" dirty="0"/>
              <a:t>Reconditioning Facility Guidelines for the inspection and management of incoming containers</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B28A1E4-3AD5-43DA-BFB5-5F650ACDDA35}"/>
              </a:ext>
            </a:extLst>
          </p:cNvPr>
          <p:cNvGraphicFramePr>
            <a:graphicFrameLocks noGrp="1"/>
          </p:cNvGraphicFramePr>
          <p:nvPr>
            <p:ph idx="1"/>
            <p:extLst>
              <p:ext uri="{D42A27DB-BD31-4B8C-83A1-F6EECF244321}">
                <p14:modId xmlns:p14="http://schemas.microsoft.com/office/powerpoint/2010/main" val="1769404230"/>
              </p:ext>
            </p:extLst>
          </p:nvPr>
        </p:nvGraphicFramePr>
        <p:xfrm>
          <a:off x="4598438" y="838201"/>
          <a:ext cx="7012370" cy="5400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4876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13C1C69-546B-4744-B0CC-C7239A3BE758}"/>
              </a:ext>
            </a:extLst>
          </p:cNvPr>
          <p:cNvSpPr>
            <a:spLocks noGrp="1"/>
          </p:cNvSpPr>
          <p:nvPr>
            <p:ph type="title"/>
          </p:nvPr>
        </p:nvSpPr>
        <p:spPr>
          <a:xfrm>
            <a:off x="513862" y="453642"/>
            <a:ext cx="11231603" cy="1394207"/>
          </a:xfrm>
        </p:spPr>
        <p:txBody>
          <a:bodyPr vert="horz" lIns="91440" tIns="45720" rIns="91440" bIns="45720" rtlCol="0" anchor="b">
            <a:normAutofit fontScale="90000"/>
          </a:bodyPr>
          <a:lstStyle/>
          <a:p>
            <a:pPr algn="ctr">
              <a:lnSpc>
                <a:spcPct val="90000"/>
              </a:lnSpc>
            </a:pPr>
            <a:br>
              <a:rPr lang="en-US" sz="2000" dirty="0">
                <a:solidFill>
                  <a:schemeClr val="tx1">
                    <a:lumMod val="75000"/>
                    <a:lumOff val="25000"/>
                  </a:schemeClr>
                </a:solidFill>
              </a:rPr>
            </a:br>
            <a:r>
              <a:rPr lang="en-US" altLang="en-US" sz="3100" b="1" dirty="0">
                <a:solidFill>
                  <a:srgbClr val="C00000"/>
                </a:solidFill>
              </a:rPr>
              <a:t>Understanding</a:t>
            </a:r>
            <a:r>
              <a:rPr lang="en-US" altLang="en-US" sz="2700" b="1" dirty="0">
                <a:solidFill>
                  <a:srgbClr val="C00000"/>
                </a:solidFill>
              </a:rPr>
              <a:t> </a:t>
            </a:r>
            <a:r>
              <a:rPr lang="en-US" altLang="en-US" sz="3100" b="1" dirty="0">
                <a:solidFill>
                  <a:srgbClr val="C00000"/>
                </a:solidFill>
              </a:rPr>
              <a:t>IBC Markings</a:t>
            </a:r>
            <a:br>
              <a:rPr lang="en-US" altLang="en-US" sz="2700" b="1" dirty="0">
                <a:solidFill>
                  <a:srgbClr val="C00000"/>
                </a:solidFill>
              </a:rPr>
            </a:br>
            <a:br>
              <a:rPr lang="en-US" sz="2700" dirty="0">
                <a:solidFill>
                  <a:schemeClr val="tx1">
                    <a:lumMod val="75000"/>
                    <a:lumOff val="25000"/>
                  </a:schemeClr>
                </a:solidFill>
              </a:rPr>
            </a:br>
            <a:endParaRPr lang="en-US" sz="2700" dirty="0">
              <a:solidFill>
                <a:schemeClr val="tx1">
                  <a:lumMod val="75000"/>
                  <a:lumOff val="25000"/>
                </a:schemeClr>
              </a:solidFill>
            </a:endParaRP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Text Placeholder 3">
            <a:extLst>
              <a:ext uri="{FF2B5EF4-FFF2-40B4-BE49-F238E27FC236}">
                <a16:creationId xmlns:a16="http://schemas.microsoft.com/office/drawing/2014/main" id="{728ADC3F-7257-4DBC-B5DF-4114B6DC6FEA}"/>
              </a:ext>
            </a:extLst>
          </p:cNvPr>
          <p:cNvSpPr>
            <a:spLocks noGrp="1"/>
          </p:cNvSpPr>
          <p:nvPr>
            <p:ph type="body" sz="half" idx="2"/>
          </p:nvPr>
        </p:nvSpPr>
        <p:spPr>
          <a:xfrm>
            <a:off x="609907" y="2340864"/>
            <a:ext cx="2641293" cy="2193036"/>
          </a:xfrm>
        </p:spPr>
        <p:txBody>
          <a:bodyPr vert="horz" lIns="91440" tIns="45720" rIns="91440" bIns="45720" rtlCol="0" anchor="ctr">
            <a:normAutofit/>
          </a:bodyPr>
          <a:lstStyle/>
          <a:p>
            <a:pPr>
              <a:buFont typeface="Wingdings 2" panose="05020102010507070707" pitchFamily="18" charset="2"/>
              <a:buChar char=""/>
            </a:pPr>
            <a:endParaRPr lang="en-US" altLang="en-US" b="1" dirty="0">
              <a:solidFill>
                <a:schemeClr val="tx1">
                  <a:lumMod val="75000"/>
                  <a:lumOff val="25000"/>
                </a:schemeClr>
              </a:solidFill>
            </a:endParaRPr>
          </a:p>
          <a:p>
            <a:pPr>
              <a:buFont typeface="Wingdings 2" panose="05020102010507070707" pitchFamily="18" charset="2"/>
              <a:buChar char=""/>
            </a:pPr>
            <a:endParaRPr lang="en-US" dirty="0">
              <a:solidFill>
                <a:schemeClr val="tx1">
                  <a:lumMod val="75000"/>
                  <a:lumOff val="25000"/>
                </a:schemeClr>
              </a:solidFill>
            </a:endParaRPr>
          </a:p>
        </p:txBody>
      </p:sp>
      <p:pic>
        <p:nvPicPr>
          <p:cNvPr id="6" name="74393BA7-CC64-4598-8A7B-2E65D3B5D416">
            <a:extLst>
              <a:ext uri="{FF2B5EF4-FFF2-40B4-BE49-F238E27FC236}">
                <a16:creationId xmlns:a16="http://schemas.microsoft.com/office/drawing/2014/main" id="{019FA51C-5783-45AF-B605-9AD4E39A7E2C}"/>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tretch>
            <a:fillRect/>
          </a:stretch>
        </p:blipFill>
        <p:spPr bwMode="auto">
          <a:xfrm>
            <a:off x="1657350" y="2085975"/>
            <a:ext cx="9239250" cy="434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0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F6DAF5-4D62-4A35-8725-08614BBC9798}"/>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309BCDC9-972D-4283-AA52-DF6F6C91891B}"/>
              </a:ext>
            </a:extLst>
          </p:cNvPr>
          <p:cNvSpPr>
            <a:spLocks noGrp="1"/>
          </p:cNvSpPr>
          <p:nvPr>
            <p:ph idx="1"/>
          </p:nvPr>
        </p:nvSpPr>
        <p:spPr>
          <a:xfrm>
            <a:off x="4534935" y="843280"/>
            <a:ext cx="6725899" cy="5445760"/>
          </a:xfrm>
        </p:spPr>
        <p:txBody>
          <a:bodyPr>
            <a:normAutofit/>
          </a:bodyPr>
          <a:lstStyle/>
          <a:p>
            <a:r>
              <a:rPr lang="en-US" sz="1800" dirty="0"/>
              <a:t>RIPA is a founding member of the International Confederation of Container Reconditioners (ICCR), which represents the association at – </a:t>
            </a:r>
          </a:p>
          <a:p>
            <a:pPr lvl="1"/>
            <a:r>
              <a:rPr lang="en-US" sz="1800" dirty="0"/>
              <a:t>UN Sub-Committee of Experts on the Transport of Dangerous Goods</a:t>
            </a:r>
          </a:p>
          <a:p>
            <a:pPr lvl="1"/>
            <a:r>
              <a:rPr lang="en-US" sz="1800" dirty="0"/>
              <a:t>International Organization for Standards</a:t>
            </a:r>
          </a:p>
          <a:p>
            <a:r>
              <a:rPr lang="en-US" sz="1800" dirty="0"/>
              <a:t>ICCR members come from – </a:t>
            </a:r>
          </a:p>
          <a:p>
            <a:pPr lvl="1"/>
            <a:r>
              <a:rPr lang="en-US" sz="1800" dirty="0"/>
              <a:t>Japan (JDRA)</a:t>
            </a:r>
          </a:p>
          <a:p>
            <a:pPr lvl="1"/>
            <a:r>
              <a:rPr lang="en-US" sz="1800" dirty="0"/>
              <a:t>European (SERRED)</a:t>
            </a:r>
          </a:p>
          <a:p>
            <a:pPr lvl="1"/>
            <a:r>
              <a:rPr lang="en-US" sz="1800" dirty="0"/>
              <a:t>North American (RIPA)</a:t>
            </a:r>
          </a:p>
          <a:p>
            <a:pPr lvl="1"/>
            <a:r>
              <a:rPr lang="en-US" sz="1800" dirty="0"/>
              <a:t>South Africa (SAICRA)</a:t>
            </a:r>
          </a:p>
          <a:p>
            <a:pPr lvl="1"/>
            <a:r>
              <a:rPr lang="en-US" sz="1800" dirty="0"/>
              <a:t>China</a:t>
            </a:r>
          </a:p>
        </p:txBody>
      </p:sp>
    </p:spTree>
    <p:extLst>
      <p:ext uri="{BB962C8B-B14F-4D97-AF65-F5344CB8AC3E}">
        <p14:creationId xmlns:p14="http://schemas.microsoft.com/office/powerpoint/2010/main" val="3169136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3E6FF1-6210-48BD-B8D8-9655124618CD}"/>
              </a:ext>
            </a:extLst>
          </p:cNvPr>
          <p:cNvSpPr>
            <a:spLocks noGrp="1"/>
          </p:cNvSpPr>
          <p:nvPr>
            <p:ph type="title"/>
          </p:nvPr>
        </p:nvSpPr>
        <p:spPr>
          <a:xfrm>
            <a:off x="959157" y="1113764"/>
            <a:ext cx="3269749" cy="4624327"/>
          </a:xfrm>
        </p:spPr>
        <p:txBody>
          <a:bodyPr anchor="ctr">
            <a:normAutofit/>
          </a:bodyPr>
          <a:lstStyle/>
          <a:p>
            <a:r>
              <a:rPr lang="en-US">
                <a:solidFill>
                  <a:srgbClr val="FFFFFF"/>
                </a:solidFill>
              </a:rPr>
              <a:t>Ibc compliance workshop: 2020</a:t>
            </a:r>
          </a:p>
        </p:txBody>
      </p:sp>
      <p:sp>
        <p:nvSpPr>
          <p:cNvPr id="3" name="Content Placeholder 2">
            <a:extLst>
              <a:ext uri="{FF2B5EF4-FFF2-40B4-BE49-F238E27FC236}">
                <a16:creationId xmlns:a16="http://schemas.microsoft.com/office/drawing/2014/main" id="{B01B1D72-736E-4D30-95ED-8A4F1ADEB017}"/>
              </a:ext>
            </a:extLst>
          </p:cNvPr>
          <p:cNvSpPr>
            <a:spLocks noGrp="1"/>
          </p:cNvSpPr>
          <p:nvPr>
            <p:ph idx="1"/>
          </p:nvPr>
        </p:nvSpPr>
        <p:spPr>
          <a:xfrm>
            <a:off x="5155905" y="485678"/>
            <a:ext cx="6693195" cy="6057997"/>
          </a:xfrm>
        </p:spPr>
        <p:txBody>
          <a:bodyPr anchor="ctr">
            <a:normAutofit fontScale="77500" lnSpcReduction="20000"/>
          </a:bodyPr>
          <a:lstStyle/>
          <a:p>
            <a:pPr algn="ctr" eaLnBrk="1" hangingPunct="1">
              <a:buFont typeface="Wingdings" panose="05000000000000000000" pitchFamily="2" charset="2"/>
              <a:buNone/>
              <a:defRPr/>
            </a:pPr>
            <a:endParaRPr lang="en-US" sz="3200" b="1" u="sng" dirty="0"/>
          </a:p>
          <a:p>
            <a:pPr algn="ctr" eaLnBrk="1" hangingPunct="1">
              <a:buFont typeface="Wingdings" panose="05000000000000000000" pitchFamily="2" charset="2"/>
              <a:buNone/>
              <a:defRPr/>
            </a:pPr>
            <a:r>
              <a:rPr lang="en-US" sz="4100" b="1" u="sng" dirty="0"/>
              <a:t>IBC Marking</a:t>
            </a:r>
          </a:p>
          <a:p>
            <a:pPr marL="0" indent="0" algn="ctr">
              <a:buNone/>
              <a:defRPr/>
            </a:pPr>
            <a:r>
              <a:rPr lang="en-US" sz="2200" dirty="0"/>
              <a:t>All marks must be 12 mm high (about ½ inch)</a:t>
            </a:r>
          </a:p>
          <a:p>
            <a:pPr marL="0" indent="0" algn="ctr">
              <a:buNone/>
              <a:defRPr/>
            </a:pPr>
            <a:endParaRPr lang="en-US" sz="3100" dirty="0"/>
          </a:p>
          <a:p>
            <a:pPr marL="0" indent="0" algn="ctr">
              <a:buNone/>
              <a:defRPr/>
            </a:pPr>
            <a:r>
              <a:rPr lang="en-US" sz="3100" dirty="0"/>
              <a:t>“Primary Mark”</a:t>
            </a:r>
          </a:p>
          <a:p>
            <a:pPr marL="0" indent="0">
              <a:buNone/>
              <a:defRPr/>
            </a:pPr>
            <a:endParaRPr lang="en-US" sz="2200" dirty="0"/>
          </a:p>
          <a:p>
            <a:pPr marL="0" indent="0" algn="ctr">
              <a:buNone/>
              <a:defRPr/>
            </a:pPr>
            <a:r>
              <a:rPr lang="en-US" sz="2800" dirty="0">
                <a:solidFill>
                  <a:schemeClr val="accent1">
                    <a:lumMod val="50000"/>
                  </a:schemeClr>
                </a:solidFill>
              </a:rPr>
              <a:t>UN 31HA1/Y/07 20/USA/M 4567/3629/1955</a:t>
            </a:r>
          </a:p>
          <a:p>
            <a:pPr marL="0" indent="0">
              <a:buNone/>
              <a:defRPr/>
            </a:pPr>
            <a:endParaRPr lang="en-US" sz="2200" dirty="0"/>
          </a:p>
          <a:p>
            <a:pPr lvl="2" eaLnBrk="1" hangingPunct="1">
              <a:buFont typeface="Wingdings" panose="05000000000000000000" pitchFamily="2" charset="2"/>
              <a:buNone/>
              <a:defRPr/>
            </a:pPr>
            <a:r>
              <a:rPr lang="en-US" sz="2200" b="1" dirty="0">
                <a:solidFill>
                  <a:schemeClr val="accent1">
                    <a:lumMod val="50000"/>
                  </a:schemeClr>
                </a:solidFill>
              </a:rPr>
              <a:t>UN 31HA1 </a:t>
            </a:r>
            <a:r>
              <a:rPr lang="en-US" sz="2200" dirty="0"/>
              <a:t>		design type</a:t>
            </a:r>
          </a:p>
          <a:p>
            <a:pPr lvl="2" eaLnBrk="1" hangingPunct="1">
              <a:buFont typeface="Wingdings" panose="05000000000000000000" pitchFamily="2" charset="2"/>
              <a:buNone/>
              <a:defRPr/>
            </a:pPr>
            <a:r>
              <a:rPr lang="en-US" sz="2200" b="1" dirty="0">
                <a:solidFill>
                  <a:schemeClr val="accent1">
                    <a:lumMod val="50000"/>
                  </a:schemeClr>
                </a:solidFill>
              </a:rPr>
              <a:t>Y</a:t>
            </a:r>
            <a:r>
              <a:rPr lang="en-US" sz="2200" dirty="0">
                <a:solidFill>
                  <a:schemeClr val="accent1">
                    <a:lumMod val="50000"/>
                  </a:schemeClr>
                </a:solidFill>
              </a:rPr>
              <a:t> </a:t>
            </a:r>
            <a:r>
              <a:rPr lang="en-US" sz="2200" dirty="0"/>
              <a:t>					performance standard</a:t>
            </a:r>
          </a:p>
          <a:p>
            <a:pPr lvl="2" eaLnBrk="1" hangingPunct="1">
              <a:buFont typeface="Wingdings" panose="05000000000000000000" pitchFamily="2" charset="2"/>
              <a:buNone/>
              <a:defRPr/>
            </a:pPr>
            <a:r>
              <a:rPr lang="en-US" sz="2200" b="1" dirty="0">
                <a:solidFill>
                  <a:schemeClr val="accent1">
                    <a:lumMod val="50000"/>
                  </a:schemeClr>
                </a:solidFill>
              </a:rPr>
              <a:t>07 20 </a:t>
            </a:r>
            <a:r>
              <a:rPr lang="en-US" sz="2200" dirty="0"/>
              <a:t>			date of manufacture</a:t>
            </a:r>
          </a:p>
          <a:p>
            <a:pPr lvl="2" eaLnBrk="1" hangingPunct="1">
              <a:buFont typeface="Wingdings" panose="05000000000000000000" pitchFamily="2" charset="2"/>
              <a:buNone/>
              <a:defRPr/>
            </a:pPr>
            <a:r>
              <a:rPr lang="en-US" sz="2200" b="1" dirty="0">
                <a:solidFill>
                  <a:schemeClr val="accent1">
                    <a:lumMod val="50000"/>
                  </a:schemeClr>
                </a:solidFill>
              </a:rPr>
              <a:t>USA</a:t>
            </a:r>
            <a:r>
              <a:rPr lang="en-US" sz="2200" dirty="0"/>
              <a:t>			country of manufacture</a:t>
            </a:r>
          </a:p>
          <a:p>
            <a:pPr lvl="2" eaLnBrk="1" hangingPunct="1">
              <a:buFont typeface="Wingdings" panose="05000000000000000000" pitchFamily="2" charset="2"/>
              <a:buNone/>
              <a:defRPr/>
            </a:pPr>
            <a:r>
              <a:rPr lang="en-US" sz="2200" b="1" dirty="0">
                <a:solidFill>
                  <a:schemeClr val="accent1">
                    <a:lumMod val="50000"/>
                  </a:schemeClr>
                </a:solidFill>
              </a:rPr>
              <a:t>M 4567 </a:t>
            </a:r>
            <a:r>
              <a:rPr lang="en-US" sz="2200" dirty="0"/>
              <a:t>		manufacturer symbol/”M” number </a:t>
            </a:r>
          </a:p>
          <a:p>
            <a:pPr lvl="2" eaLnBrk="1" hangingPunct="1">
              <a:buFont typeface="Wingdings" panose="05000000000000000000" pitchFamily="2" charset="2"/>
              <a:buNone/>
              <a:defRPr/>
            </a:pPr>
            <a:r>
              <a:rPr lang="en-US" sz="2200" b="1" dirty="0">
                <a:solidFill>
                  <a:schemeClr val="accent1">
                    <a:lumMod val="50000"/>
                  </a:schemeClr>
                </a:solidFill>
              </a:rPr>
              <a:t>3629</a:t>
            </a:r>
            <a:r>
              <a:rPr lang="en-US" sz="2200" dirty="0">
                <a:solidFill>
                  <a:schemeClr val="accent1">
                    <a:lumMod val="50000"/>
                  </a:schemeClr>
                </a:solidFill>
              </a:rPr>
              <a:t> </a:t>
            </a:r>
            <a:r>
              <a:rPr lang="en-US" sz="2200" dirty="0"/>
              <a:t>			stack test load in kilograms</a:t>
            </a:r>
          </a:p>
          <a:p>
            <a:pPr lvl="2" eaLnBrk="1" hangingPunct="1">
              <a:buFont typeface="Wingdings" panose="05000000000000000000" pitchFamily="2" charset="2"/>
              <a:buNone/>
              <a:defRPr/>
            </a:pPr>
            <a:r>
              <a:rPr lang="en-US" sz="2200" b="1" dirty="0">
                <a:solidFill>
                  <a:schemeClr val="accent1">
                    <a:lumMod val="50000"/>
                  </a:schemeClr>
                </a:solidFill>
              </a:rPr>
              <a:t>1955</a:t>
            </a:r>
            <a:r>
              <a:rPr lang="en-US" sz="2200" dirty="0"/>
              <a:t>			maximum gross weight in kilograms</a:t>
            </a:r>
          </a:p>
          <a:p>
            <a:pPr lvl="2" eaLnBrk="1" hangingPunct="1">
              <a:buFont typeface="Wingdings" panose="05000000000000000000" pitchFamily="2" charset="2"/>
              <a:buNone/>
              <a:defRPr/>
            </a:pPr>
            <a:endParaRPr lang="en-US" sz="2200" dirty="0"/>
          </a:p>
          <a:p>
            <a:pPr marL="0" indent="0" eaLnBrk="1" hangingPunct="1">
              <a:buNone/>
              <a:defRPr/>
            </a:pPr>
            <a:endParaRPr lang="en-US" dirty="0"/>
          </a:p>
        </p:txBody>
      </p:sp>
    </p:spTree>
    <p:extLst>
      <p:ext uri="{BB962C8B-B14F-4D97-AF65-F5344CB8AC3E}">
        <p14:creationId xmlns:p14="http://schemas.microsoft.com/office/powerpoint/2010/main" val="2968128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24CC43E-C3B5-4C5D-9A8D-0802CE697CF6}"/>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0A430671-32A1-4486-BEFC-D7613B2D9698}"/>
              </a:ext>
            </a:extLst>
          </p:cNvPr>
          <p:cNvSpPr>
            <a:spLocks noGrp="1"/>
          </p:cNvSpPr>
          <p:nvPr>
            <p:ph idx="1"/>
          </p:nvPr>
        </p:nvSpPr>
        <p:spPr>
          <a:xfrm>
            <a:off x="4534935" y="1037968"/>
            <a:ext cx="6725899" cy="4820832"/>
          </a:xfrm>
        </p:spPr>
        <p:txBody>
          <a:bodyPr>
            <a:normAutofit/>
          </a:bodyPr>
          <a:lstStyle/>
          <a:p>
            <a:pPr marL="0" indent="0" algn="ctr" eaLnBrk="1" hangingPunct="1">
              <a:buNone/>
              <a:defRPr/>
            </a:pPr>
            <a:r>
              <a:rPr lang="en-US" sz="2400" b="1" dirty="0"/>
              <a:t>IBC Marking (</a:t>
            </a:r>
            <a:r>
              <a:rPr lang="en-US" sz="2400" b="1" dirty="0" err="1"/>
              <a:t>cont</a:t>
            </a:r>
            <a:r>
              <a:rPr lang="en-US" sz="2400" b="1" dirty="0"/>
              <a:t>,)</a:t>
            </a:r>
          </a:p>
          <a:p>
            <a:pPr marL="0" indent="0" eaLnBrk="1" hangingPunct="1">
              <a:buNone/>
              <a:defRPr/>
            </a:pPr>
            <a:endParaRPr lang="en-US" dirty="0"/>
          </a:p>
          <a:p>
            <a:pPr marL="0" indent="0" algn="ctr" eaLnBrk="1" hangingPunct="1">
              <a:buNone/>
              <a:defRPr/>
            </a:pPr>
            <a:r>
              <a:rPr lang="en-US" sz="2200" dirty="0"/>
              <a:t>“Additional Mark”</a:t>
            </a:r>
          </a:p>
          <a:p>
            <a:pPr marL="0" indent="0" algn="ctr" eaLnBrk="1" hangingPunct="1">
              <a:buNone/>
              <a:defRPr/>
            </a:pPr>
            <a:r>
              <a:rPr lang="en-US" sz="2200" dirty="0">
                <a:solidFill>
                  <a:schemeClr val="accent1">
                    <a:lumMod val="50000"/>
                  </a:schemeClr>
                </a:solidFill>
              </a:rPr>
              <a:t>1040L/56kg/100kPa/07 20/07/20</a:t>
            </a:r>
          </a:p>
          <a:p>
            <a:pPr lvl="2" eaLnBrk="1" hangingPunct="1">
              <a:buFont typeface="Wingdings" panose="05000000000000000000" pitchFamily="2" charset="2"/>
              <a:buNone/>
              <a:defRPr/>
            </a:pPr>
            <a:endParaRPr lang="en-US" dirty="0"/>
          </a:p>
          <a:p>
            <a:pPr lvl="2" eaLnBrk="1" hangingPunct="1">
              <a:buFont typeface="Wingdings" panose="05000000000000000000" pitchFamily="2" charset="2"/>
              <a:buNone/>
              <a:defRPr/>
            </a:pPr>
            <a:r>
              <a:rPr lang="en-US" sz="2000" b="1" dirty="0">
                <a:solidFill>
                  <a:schemeClr val="accent1">
                    <a:lumMod val="50000"/>
                  </a:schemeClr>
                </a:solidFill>
              </a:rPr>
              <a:t>1040L</a:t>
            </a:r>
            <a:r>
              <a:rPr lang="en-US" sz="2000" b="1" dirty="0"/>
              <a:t>	</a:t>
            </a:r>
            <a:r>
              <a:rPr lang="en-US" sz="2000" dirty="0"/>
              <a:t>	Rated capacity in liters</a:t>
            </a:r>
          </a:p>
          <a:p>
            <a:pPr lvl="2" eaLnBrk="1" hangingPunct="1">
              <a:buFont typeface="Wingdings" panose="05000000000000000000" pitchFamily="2" charset="2"/>
              <a:buNone/>
              <a:defRPr/>
            </a:pPr>
            <a:r>
              <a:rPr lang="en-US" sz="2000" b="1" dirty="0">
                <a:solidFill>
                  <a:schemeClr val="accent1">
                    <a:lumMod val="50000"/>
                  </a:schemeClr>
                </a:solidFill>
              </a:rPr>
              <a:t>56kg</a:t>
            </a:r>
            <a:r>
              <a:rPr lang="en-US" sz="2000" dirty="0">
                <a:solidFill>
                  <a:schemeClr val="accent1">
                    <a:lumMod val="50000"/>
                  </a:schemeClr>
                </a:solidFill>
              </a:rPr>
              <a:t>	</a:t>
            </a:r>
            <a:r>
              <a:rPr lang="en-US" sz="2000" dirty="0"/>
              <a:t>	Tare </a:t>
            </a:r>
            <a:r>
              <a:rPr lang="en-US" sz="2000"/>
              <a:t>weight in </a:t>
            </a:r>
            <a:r>
              <a:rPr lang="en-US" sz="2000" dirty="0"/>
              <a:t>kilograms</a:t>
            </a:r>
          </a:p>
          <a:p>
            <a:pPr lvl="2" eaLnBrk="1" hangingPunct="1">
              <a:buFont typeface="Wingdings" panose="05000000000000000000" pitchFamily="2" charset="2"/>
              <a:buNone/>
              <a:defRPr/>
            </a:pPr>
            <a:r>
              <a:rPr lang="en-US" sz="2000" b="1" dirty="0">
                <a:solidFill>
                  <a:schemeClr val="accent1">
                    <a:lumMod val="50000"/>
                  </a:schemeClr>
                </a:solidFill>
              </a:rPr>
              <a:t>100kPa</a:t>
            </a:r>
            <a:r>
              <a:rPr lang="en-US" sz="2000" dirty="0"/>
              <a:t>	Test pressure in kilopascals</a:t>
            </a:r>
          </a:p>
          <a:p>
            <a:pPr lvl="2" eaLnBrk="1" hangingPunct="1">
              <a:buFont typeface="Wingdings" panose="05000000000000000000" pitchFamily="2" charset="2"/>
              <a:buNone/>
              <a:defRPr/>
            </a:pPr>
            <a:r>
              <a:rPr lang="en-US" sz="2000" b="1" dirty="0">
                <a:solidFill>
                  <a:schemeClr val="accent1">
                    <a:lumMod val="50000"/>
                  </a:schemeClr>
                </a:solidFill>
              </a:rPr>
              <a:t>07 20</a:t>
            </a:r>
            <a:r>
              <a:rPr lang="en-US" sz="2000" b="1" dirty="0"/>
              <a:t>	</a:t>
            </a:r>
            <a:r>
              <a:rPr lang="en-US" sz="2000" dirty="0"/>
              <a:t>	Date of last leakproofness test</a:t>
            </a:r>
          </a:p>
          <a:p>
            <a:pPr lvl="2" eaLnBrk="1" hangingPunct="1">
              <a:buFont typeface="Wingdings" panose="05000000000000000000" pitchFamily="2" charset="2"/>
              <a:buNone/>
              <a:defRPr/>
            </a:pPr>
            <a:r>
              <a:rPr lang="en-US" sz="2000" b="1" dirty="0">
                <a:solidFill>
                  <a:schemeClr val="accent1">
                    <a:lumMod val="50000"/>
                  </a:schemeClr>
                </a:solidFill>
              </a:rPr>
              <a:t>07 20</a:t>
            </a:r>
            <a:r>
              <a:rPr lang="en-US" sz="2000" b="1" dirty="0"/>
              <a:t>	</a:t>
            </a:r>
            <a:r>
              <a:rPr lang="en-US" sz="2000" dirty="0"/>
              <a:t>	Date of last inspection</a:t>
            </a:r>
          </a:p>
          <a:p>
            <a:endParaRPr lang="en-US" dirty="0"/>
          </a:p>
        </p:txBody>
      </p:sp>
    </p:spTree>
    <p:extLst>
      <p:ext uri="{BB962C8B-B14F-4D97-AF65-F5344CB8AC3E}">
        <p14:creationId xmlns:p14="http://schemas.microsoft.com/office/powerpoint/2010/main" val="156542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9AC53-8541-4A4A-9F49-46E48D6FEBE9}"/>
              </a:ext>
            </a:extLst>
          </p:cNvPr>
          <p:cNvSpPr>
            <a:spLocks noGrp="1"/>
          </p:cNvSpPr>
          <p:nvPr>
            <p:ph type="title"/>
          </p:nvPr>
        </p:nvSpPr>
        <p:spPr>
          <a:xfrm>
            <a:off x="959157" y="1113764"/>
            <a:ext cx="3269749" cy="4624327"/>
          </a:xfrm>
        </p:spPr>
        <p:txBody>
          <a:bodyPr anchor="ctr">
            <a:normAutofit/>
          </a:bodyPr>
          <a:lstStyle/>
          <a:p>
            <a:r>
              <a:rPr lang="en-US" dirty="0">
                <a:solidFill>
                  <a:srgbClr val="FFFFFF"/>
                </a:solidFill>
              </a:rPr>
              <a:t>IBC Compliance Workshop: 2020</a:t>
            </a:r>
          </a:p>
        </p:txBody>
      </p:sp>
      <p:sp>
        <p:nvSpPr>
          <p:cNvPr id="3" name="Content Placeholder 2">
            <a:extLst>
              <a:ext uri="{FF2B5EF4-FFF2-40B4-BE49-F238E27FC236}">
                <a16:creationId xmlns:a16="http://schemas.microsoft.com/office/drawing/2014/main" id="{8CB600C2-4E3A-472F-9E87-CAB8A7007BF5}"/>
              </a:ext>
            </a:extLst>
          </p:cNvPr>
          <p:cNvSpPr>
            <a:spLocks noGrp="1"/>
          </p:cNvSpPr>
          <p:nvPr>
            <p:ph idx="1"/>
          </p:nvPr>
        </p:nvSpPr>
        <p:spPr>
          <a:xfrm>
            <a:off x="5155905" y="752475"/>
            <a:ext cx="6108179" cy="5372099"/>
          </a:xfrm>
        </p:spPr>
        <p:txBody>
          <a:bodyPr anchor="ctr">
            <a:normAutofit/>
          </a:bodyPr>
          <a:lstStyle/>
          <a:p>
            <a:pPr algn="ctr" eaLnBrk="1" hangingPunct="1">
              <a:buFont typeface="Wingdings" panose="05000000000000000000" pitchFamily="2" charset="2"/>
              <a:buNone/>
              <a:defRPr/>
            </a:pPr>
            <a:r>
              <a:rPr lang="en-US" sz="3200" b="1" u="sng" dirty="0"/>
              <a:t>Bottle Marking</a:t>
            </a:r>
          </a:p>
          <a:p>
            <a:pPr eaLnBrk="1" hangingPunct="1">
              <a:buFont typeface="Wingdings" panose="05000000000000000000" pitchFamily="2" charset="2"/>
              <a:buNone/>
              <a:defRPr/>
            </a:pPr>
            <a:endParaRPr lang="en-US" dirty="0"/>
          </a:p>
          <a:p>
            <a:pPr marL="0" indent="0" algn="ctr" eaLnBrk="1" hangingPunct="1">
              <a:buNone/>
              <a:defRPr/>
            </a:pPr>
            <a:r>
              <a:rPr lang="en-US" sz="2400" dirty="0"/>
              <a:t>31HA1/M4567/03 20/USA</a:t>
            </a:r>
          </a:p>
          <a:p>
            <a:pPr marL="0" indent="0" eaLnBrk="1" hangingPunct="1">
              <a:buNone/>
              <a:defRPr/>
            </a:pPr>
            <a:endParaRPr lang="en-US" dirty="0"/>
          </a:p>
          <a:p>
            <a:pPr marL="324000" lvl="1" indent="0" eaLnBrk="1" hangingPunct="1">
              <a:buNone/>
              <a:defRPr/>
            </a:pPr>
            <a:r>
              <a:rPr lang="en-US" sz="2000" dirty="0"/>
              <a:t>31HA1		IBC design code</a:t>
            </a:r>
          </a:p>
          <a:p>
            <a:pPr marL="324000" lvl="1" indent="0" eaLnBrk="1" hangingPunct="1">
              <a:buNone/>
              <a:defRPr/>
            </a:pPr>
            <a:r>
              <a:rPr lang="en-US" sz="2000" dirty="0"/>
              <a:t>M4567   		Name or symbol of manufacturer</a:t>
            </a:r>
          </a:p>
          <a:p>
            <a:pPr marL="324000" lvl="1" indent="0" eaLnBrk="1" hangingPunct="1">
              <a:buNone/>
              <a:defRPr/>
            </a:pPr>
            <a:r>
              <a:rPr lang="en-US" sz="2000" dirty="0"/>
              <a:t>03 20 		Date of manufacture</a:t>
            </a:r>
          </a:p>
          <a:p>
            <a:pPr marL="324000" lvl="1" indent="0" eaLnBrk="1" hangingPunct="1">
              <a:buNone/>
              <a:defRPr/>
            </a:pPr>
            <a:r>
              <a:rPr lang="en-US" sz="2000" dirty="0"/>
              <a:t>USA			Country authorizing mark</a:t>
            </a:r>
          </a:p>
          <a:p>
            <a:pPr lvl="2" eaLnBrk="1" hangingPunct="1">
              <a:buFont typeface="Wingdings" panose="05000000000000000000" pitchFamily="2" charset="2"/>
              <a:buNone/>
              <a:defRPr/>
            </a:pPr>
            <a:r>
              <a:rPr lang="en-US" dirty="0"/>
              <a:t>	</a:t>
            </a:r>
          </a:p>
          <a:p>
            <a:pPr lvl="2" eaLnBrk="1" hangingPunct="1">
              <a:buFont typeface="Wingdings" panose="05000000000000000000" pitchFamily="2" charset="2"/>
              <a:buNone/>
              <a:defRPr/>
            </a:pPr>
            <a:r>
              <a:rPr lang="en-US" sz="2000" b="1" dirty="0"/>
              <a:t>Issue:  The mark on bottle not always in the </a:t>
            </a:r>
          </a:p>
          <a:p>
            <a:pPr lvl="2" eaLnBrk="1" hangingPunct="1">
              <a:buFont typeface="Wingdings" panose="05000000000000000000" pitchFamily="2" charset="2"/>
              <a:buNone/>
              <a:defRPr/>
            </a:pPr>
            <a:r>
              <a:rPr lang="en-US" sz="2000" b="1" dirty="0"/>
              <a:t>			same place but it should be visible</a:t>
            </a:r>
          </a:p>
          <a:p>
            <a:pPr marL="0" indent="0">
              <a:buNone/>
            </a:pPr>
            <a:endParaRPr lang="en-US" dirty="0"/>
          </a:p>
        </p:txBody>
      </p:sp>
    </p:spTree>
    <p:extLst>
      <p:ext uri="{BB962C8B-B14F-4D97-AF65-F5344CB8AC3E}">
        <p14:creationId xmlns:p14="http://schemas.microsoft.com/office/powerpoint/2010/main" val="2051999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75C03A-F614-4024-A1CD-3B0E57A7CFB1}"/>
              </a:ext>
            </a:extLst>
          </p:cNvPr>
          <p:cNvSpPr>
            <a:spLocks noGrp="1"/>
          </p:cNvSpPr>
          <p:nvPr>
            <p:ph type="title"/>
          </p:nvPr>
        </p:nvSpPr>
        <p:spPr>
          <a:xfrm>
            <a:off x="8369643" y="1037967"/>
            <a:ext cx="3004939" cy="4709131"/>
          </a:xfrm>
        </p:spPr>
        <p:txBody>
          <a:bodyPr anchor="ctr">
            <a:normAutofit/>
          </a:bodyPr>
          <a:lstStyle/>
          <a:p>
            <a:r>
              <a:rPr lang="en-US" dirty="0" err="1">
                <a:solidFill>
                  <a:srgbClr val="FFFEFF"/>
                </a:solidFill>
              </a:rPr>
              <a:t>Ibc</a:t>
            </a:r>
            <a:r>
              <a:rPr lang="en-US" dirty="0">
                <a:solidFill>
                  <a:srgbClr val="FFFEFF"/>
                </a:solidFill>
              </a:rPr>
              <a:t> compliance workshop: 2020</a:t>
            </a:r>
          </a:p>
        </p:txBody>
      </p:sp>
      <p:sp>
        <p:nvSpPr>
          <p:cNvPr id="13" name="Rectangle 12">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39BE39F-13B9-4EBC-A674-04FB9C176131}"/>
              </a:ext>
            </a:extLst>
          </p:cNvPr>
          <p:cNvGraphicFramePr>
            <a:graphicFrameLocks noGrp="1"/>
          </p:cNvGraphicFramePr>
          <p:nvPr>
            <p:ph idx="1"/>
            <p:extLst>
              <p:ext uri="{D42A27DB-BD31-4B8C-83A1-F6EECF244321}">
                <p14:modId xmlns:p14="http://schemas.microsoft.com/office/powerpoint/2010/main" val="905762076"/>
              </p:ext>
            </p:extLst>
          </p:nvPr>
        </p:nvGraphicFramePr>
        <p:xfrm>
          <a:off x="190500" y="1037967"/>
          <a:ext cx="7754650" cy="5258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512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F7828-B9AF-41B3-8B8E-5EE58C97CE7D}"/>
              </a:ext>
            </a:extLst>
          </p:cNvPr>
          <p:cNvSpPr>
            <a:spLocks noGrp="1"/>
          </p:cNvSpPr>
          <p:nvPr>
            <p:ph type="title"/>
          </p:nvPr>
        </p:nvSpPr>
        <p:spPr>
          <a:xfrm>
            <a:off x="581193" y="729658"/>
            <a:ext cx="11029616" cy="69909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D60A11AD-503B-4179-9861-ABEF01824371}"/>
              </a:ext>
            </a:extLst>
          </p:cNvPr>
          <p:cNvSpPr>
            <a:spLocks noGrp="1"/>
          </p:cNvSpPr>
          <p:nvPr>
            <p:ph sz="half" idx="1"/>
          </p:nvPr>
        </p:nvSpPr>
        <p:spPr>
          <a:xfrm>
            <a:off x="581193" y="1981199"/>
            <a:ext cx="5194767" cy="4676775"/>
          </a:xfrm>
        </p:spPr>
        <p:txBody>
          <a:bodyPr>
            <a:normAutofit/>
          </a:bodyPr>
          <a:lstStyle/>
          <a:p>
            <a:pPr algn="ctr" eaLnBrk="1" hangingPunct="1">
              <a:buFont typeface="Wingdings" panose="05000000000000000000" pitchFamily="2" charset="2"/>
              <a:buNone/>
              <a:defRPr/>
            </a:pPr>
            <a:r>
              <a:rPr lang="en-US" sz="2800" b="1" u="sng" dirty="0"/>
              <a:t>ROUTINE MAINTENANCE</a:t>
            </a:r>
          </a:p>
          <a:p>
            <a:pPr eaLnBrk="1" hangingPunct="1">
              <a:buFont typeface="Wingdings" panose="05000000000000000000" pitchFamily="2" charset="2"/>
              <a:buNone/>
              <a:defRPr/>
            </a:pPr>
            <a:endParaRPr lang="en-US" sz="2800" dirty="0"/>
          </a:p>
          <a:p>
            <a:pPr marL="0" indent="0">
              <a:buNone/>
              <a:defRPr/>
            </a:pPr>
            <a:r>
              <a:rPr lang="en-US" sz="2800" dirty="0"/>
              <a:t>Cleaning of the bottle and  </a:t>
            </a:r>
          </a:p>
          <a:p>
            <a:pPr eaLnBrk="1" hangingPunct="1">
              <a:buFont typeface="Wingdings" panose="05000000000000000000" pitchFamily="2" charset="2"/>
              <a:buNone/>
              <a:defRPr/>
            </a:pPr>
            <a:r>
              <a:rPr lang="en-US" sz="2800" dirty="0"/>
              <a:t>general restoration of the cage </a:t>
            </a:r>
          </a:p>
          <a:p>
            <a:pPr algn="ctr" eaLnBrk="1" hangingPunct="1">
              <a:buFont typeface="Wingdings" panose="05000000000000000000" pitchFamily="2" charset="2"/>
              <a:buNone/>
              <a:defRPr/>
            </a:pPr>
            <a:r>
              <a:rPr lang="en-US" sz="2800" dirty="0"/>
              <a:t> </a:t>
            </a:r>
          </a:p>
          <a:p>
            <a:pPr algn="ctr" eaLnBrk="1" hangingPunct="1">
              <a:buFont typeface="Wingdings" panose="05000000000000000000" pitchFamily="2" charset="2"/>
              <a:buNone/>
              <a:defRPr/>
            </a:pPr>
            <a:r>
              <a:rPr lang="en-US" sz="2800" dirty="0"/>
              <a:t>Example:  Wash the IBC and straighten a bent pallet leg</a:t>
            </a:r>
          </a:p>
          <a:p>
            <a:pPr eaLnBrk="1" hangingPunct="1">
              <a:buFont typeface="Wingdings" panose="05000000000000000000" pitchFamily="2" charset="2"/>
              <a:buNone/>
              <a:defRPr/>
            </a:pPr>
            <a:endParaRPr lang="en-US" dirty="0"/>
          </a:p>
          <a:p>
            <a:endParaRPr lang="en-US" dirty="0"/>
          </a:p>
        </p:txBody>
      </p:sp>
      <p:sp>
        <p:nvSpPr>
          <p:cNvPr id="4" name="Content Placeholder 3">
            <a:extLst>
              <a:ext uri="{FF2B5EF4-FFF2-40B4-BE49-F238E27FC236}">
                <a16:creationId xmlns:a16="http://schemas.microsoft.com/office/drawing/2014/main" id="{3DC31D96-6086-4F03-BFC4-E9B4B9DBBB84}"/>
              </a:ext>
            </a:extLst>
          </p:cNvPr>
          <p:cNvSpPr>
            <a:spLocks noGrp="1"/>
          </p:cNvSpPr>
          <p:nvPr>
            <p:ph sz="half" idx="2"/>
          </p:nvPr>
        </p:nvSpPr>
        <p:spPr>
          <a:xfrm>
            <a:off x="6416039" y="1866901"/>
            <a:ext cx="5194769" cy="3994150"/>
          </a:xfrm>
        </p:spPr>
        <p:txBody>
          <a:bodyPr>
            <a:normAutofit/>
          </a:bodyPr>
          <a:lstStyle/>
          <a:p>
            <a:pPr marL="0" indent="0" algn="ctr">
              <a:buNone/>
            </a:pPr>
            <a:r>
              <a:rPr lang="en-US" sz="3200" b="1" dirty="0"/>
              <a:t>Routine Maintenance Mark	</a:t>
            </a:r>
          </a:p>
          <a:p>
            <a:pPr marL="0" indent="0">
              <a:buNone/>
            </a:pPr>
            <a:endParaRPr lang="en-US" sz="3200" b="1" dirty="0"/>
          </a:p>
          <a:p>
            <a:pPr marL="0" indent="0" algn="ctr">
              <a:buNone/>
            </a:pPr>
            <a:endParaRPr lang="en-US" sz="3200" b="1" dirty="0"/>
          </a:p>
          <a:p>
            <a:pPr marL="0" indent="0">
              <a:buNone/>
            </a:pPr>
            <a:r>
              <a:rPr lang="en-US" sz="2400" b="1" dirty="0"/>
              <a:t>Mark must be visible and placed near the full IBC marking</a:t>
            </a:r>
          </a:p>
          <a:p>
            <a:pPr marL="0" indent="0">
              <a:buNone/>
            </a:pPr>
            <a:endParaRPr lang="en-US" dirty="0"/>
          </a:p>
        </p:txBody>
      </p:sp>
      <p:sp>
        <p:nvSpPr>
          <p:cNvPr id="8" name="TextBox 7">
            <a:extLst>
              <a:ext uri="{FF2B5EF4-FFF2-40B4-BE49-F238E27FC236}">
                <a16:creationId xmlns:a16="http://schemas.microsoft.com/office/drawing/2014/main" id="{4E2B1E97-09A8-4BE0-902D-42AFB1A43F71}"/>
              </a:ext>
            </a:extLst>
          </p:cNvPr>
          <p:cNvSpPr txBox="1"/>
          <p:nvPr/>
        </p:nvSpPr>
        <p:spPr>
          <a:xfrm rot="10800000" flipV="1">
            <a:off x="6962774" y="3228231"/>
            <a:ext cx="3752851"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indent="0" algn="ctr">
              <a:buNone/>
            </a:pPr>
            <a:r>
              <a:rPr lang="en-US" sz="2800" b="1" dirty="0"/>
              <a:t>USA/M1234</a:t>
            </a:r>
          </a:p>
        </p:txBody>
      </p:sp>
    </p:spTree>
    <p:extLst>
      <p:ext uri="{BB962C8B-B14F-4D97-AF65-F5344CB8AC3E}">
        <p14:creationId xmlns:p14="http://schemas.microsoft.com/office/powerpoint/2010/main" val="367661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0C47-A2D6-43B8-9FE2-FC16F53A4ACB}"/>
              </a:ext>
            </a:extLst>
          </p:cNvPr>
          <p:cNvSpPr>
            <a:spLocks noGrp="1"/>
          </p:cNvSpPr>
          <p:nvPr>
            <p:ph type="title"/>
          </p:nvPr>
        </p:nvSpPr>
        <p:spPr>
          <a:xfrm>
            <a:off x="581193" y="729658"/>
            <a:ext cx="11029616" cy="756242"/>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4F02739C-5F84-4BEF-9794-E2C7D96CB932}"/>
              </a:ext>
            </a:extLst>
          </p:cNvPr>
          <p:cNvSpPr>
            <a:spLocks noGrp="1"/>
          </p:cNvSpPr>
          <p:nvPr>
            <p:ph sz="half" idx="1"/>
          </p:nvPr>
        </p:nvSpPr>
        <p:spPr>
          <a:xfrm>
            <a:off x="581193" y="1952625"/>
            <a:ext cx="5194767" cy="4092575"/>
          </a:xfrm>
        </p:spPr>
        <p:txBody>
          <a:bodyPr/>
          <a:lstStyle/>
          <a:p>
            <a:pPr algn="ctr" eaLnBrk="1" hangingPunct="1">
              <a:buFont typeface="Wingdings" panose="05000000000000000000" pitchFamily="2" charset="2"/>
              <a:buNone/>
              <a:defRPr/>
            </a:pPr>
            <a:r>
              <a:rPr lang="en-US" sz="2800" b="1" u="sng" dirty="0"/>
              <a:t>REPAIR</a:t>
            </a:r>
          </a:p>
          <a:p>
            <a:pPr>
              <a:defRPr/>
            </a:pPr>
            <a:r>
              <a:rPr lang="en-US" sz="2200" dirty="0"/>
              <a:t>Replacement of used inner receptacle with another from same manufacturer</a:t>
            </a:r>
          </a:p>
          <a:p>
            <a:pPr algn="ctr" eaLnBrk="1" hangingPunct="1">
              <a:buFont typeface="Wingdings" panose="05000000000000000000" pitchFamily="2" charset="2"/>
              <a:buNone/>
              <a:defRPr/>
            </a:pPr>
            <a:r>
              <a:rPr lang="en-US" sz="2200" b="1" dirty="0">
                <a:solidFill>
                  <a:srgbClr val="C00000"/>
                </a:solidFill>
              </a:rPr>
              <a:t>OR</a:t>
            </a:r>
          </a:p>
          <a:p>
            <a:pPr>
              <a:defRPr/>
            </a:pPr>
            <a:r>
              <a:rPr lang="en-US" sz="2200" dirty="0"/>
              <a:t>Cleaning an IBC that is &gt;2.5 years old.  The IBC must pass an inspection. (See inspection slide.)</a:t>
            </a:r>
          </a:p>
          <a:p>
            <a:pPr eaLnBrk="1" hangingPunct="1">
              <a:buFont typeface="Wingdings" panose="05000000000000000000" pitchFamily="2" charset="2"/>
              <a:buNone/>
              <a:defRPr/>
            </a:pPr>
            <a:endParaRPr lang="en-US" dirty="0"/>
          </a:p>
          <a:p>
            <a:endParaRPr lang="en-US" dirty="0"/>
          </a:p>
        </p:txBody>
      </p:sp>
      <p:sp>
        <p:nvSpPr>
          <p:cNvPr id="4" name="Content Placeholder 3">
            <a:extLst>
              <a:ext uri="{FF2B5EF4-FFF2-40B4-BE49-F238E27FC236}">
                <a16:creationId xmlns:a16="http://schemas.microsoft.com/office/drawing/2014/main" id="{FDFA8D50-CCF9-44AA-A813-76D9CFE26A1A}"/>
              </a:ext>
            </a:extLst>
          </p:cNvPr>
          <p:cNvSpPr>
            <a:spLocks noGrp="1"/>
          </p:cNvSpPr>
          <p:nvPr>
            <p:ph sz="half" idx="2"/>
          </p:nvPr>
        </p:nvSpPr>
        <p:spPr/>
        <p:txBody>
          <a:bodyPr/>
          <a:lstStyle/>
          <a:p>
            <a:pPr marL="0" indent="0" algn="ctr">
              <a:buNone/>
            </a:pPr>
            <a:r>
              <a:rPr lang="en-US" sz="3200" b="1" dirty="0">
                <a:solidFill>
                  <a:schemeClr val="tx1"/>
                </a:solidFill>
              </a:rPr>
              <a:t>REPAIR MARK</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dirty="0"/>
          </a:p>
        </p:txBody>
      </p:sp>
      <p:sp>
        <p:nvSpPr>
          <p:cNvPr id="7" name="TextBox 6">
            <a:extLst>
              <a:ext uri="{FF2B5EF4-FFF2-40B4-BE49-F238E27FC236}">
                <a16:creationId xmlns:a16="http://schemas.microsoft.com/office/drawing/2014/main" id="{A1D47191-8B83-4B8F-96B0-536AB41A4F8D}"/>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31FBC42B-D27F-4D99-8BC7-2F9A1765316D}"/>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58CDA528-FFDA-4C7C-958B-6FEE57BC73BC}"/>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9E196754-4351-4EE5-A880-07654A73CF9D}"/>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BBE541A4-21BD-428F-B81F-383BA2F04A21}"/>
              </a:ext>
            </a:extLst>
          </p:cNvPr>
          <p:cNvSpPr txBox="1"/>
          <p:nvPr/>
        </p:nvSpPr>
        <p:spPr>
          <a:xfrm>
            <a:off x="7149381" y="3859860"/>
            <a:ext cx="3865245" cy="584775"/>
          </a:xfrm>
          <a:prstGeom prst="rect">
            <a:avLst/>
          </a:prstGeom>
          <a:noFill/>
          <a:ln>
            <a:solidFill>
              <a:schemeClr val="accent2"/>
            </a:solidFill>
          </a:ln>
        </p:spPr>
        <p:txBody>
          <a:bodyPr wrap="square" rtlCol="0">
            <a:spAutoFit/>
          </a:bodyPr>
          <a:lstStyle/>
          <a:p>
            <a:pPr marL="0" indent="0" algn="ctr">
              <a:buNone/>
            </a:pPr>
            <a:r>
              <a:rPr lang="en-US" sz="3200" b="1" dirty="0"/>
              <a:t>USA/M1234/03 11</a:t>
            </a:r>
          </a:p>
        </p:txBody>
      </p:sp>
    </p:spTree>
    <p:extLst>
      <p:ext uri="{BB962C8B-B14F-4D97-AF65-F5344CB8AC3E}">
        <p14:creationId xmlns:p14="http://schemas.microsoft.com/office/powerpoint/2010/main" val="3672513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EB14-E405-4D46-991F-415AFE76B5BF}"/>
              </a:ext>
            </a:extLst>
          </p:cNvPr>
          <p:cNvSpPr>
            <a:spLocks noGrp="1"/>
          </p:cNvSpPr>
          <p:nvPr>
            <p:ph type="title"/>
          </p:nvPr>
        </p:nvSpPr>
        <p:spPr>
          <a:xfrm>
            <a:off x="581192" y="702156"/>
            <a:ext cx="11029616" cy="771044"/>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BC4A875E-20C7-45C1-B51B-1B67038E5BD5}"/>
              </a:ext>
            </a:extLst>
          </p:cNvPr>
          <p:cNvSpPr>
            <a:spLocks noGrp="1"/>
          </p:cNvSpPr>
          <p:nvPr>
            <p:ph idx="1"/>
          </p:nvPr>
        </p:nvSpPr>
        <p:spPr>
          <a:xfrm>
            <a:off x="581192" y="1762125"/>
            <a:ext cx="11029615" cy="4667250"/>
          </a:xfrm>
        </p:spPr>
        <p:txBody>
          <a:bodyPr>
            <a:normAutofit fontScale="77500" lnSpcReduction="20000"/>
          </a:bodyPr>
          <a:lstStyle/>
          <a:p>
            <a:pPr algn="ctr" eaLnBrk="1" hangingPunct="1">
              <a:buFont typeface="Wingdings" panose="05000000000000000000" pitchFamily="2" charset="2"/>
              <a:buNone/>
              <a:defRPr/>
            </a:pPr>
            <a:r>
              <a:rPr lang="en-US" sz="3900" b="1" u="sng" dirty="0"/>
              <a:t>REMANUFACTURE</a:t>
            </a:r>
          </a:p>
          <a:p>
            <a:pPr algn="ctr" eaLnBrk="1" hangingPunct="1">
              <a:buFont typeface="Wingdings" panose="05000000000000000000" pitchFamily="2" charset="2"/>
              <a:buNone/>
              <a:defRPr/>
            </a:pPr>
            <a:r>
              <a:rPr lang="en-US" sz="2800" dirty="0"/>
              <a:t>“Cross-bottled IBCs”</a:t>
            </a:r>
          </a:p>
          <a:p>
            <a:pPr eaLnBrk="1" hangingPunct="1">
              <a:buFont typeface="Wingdings" panose="05000000000000000000" pitchFamily="2" charset="2"/>
              <a:buNone/>
              <a:defRPr/>
            </a:pPr>
            <a:endParaRPr lang="en-US" sz="2800" dirty="0"/>
          </a:p>
          <a:p>
            <a:pPr eaLnBrk="1" hangingPunct="1">
              <a:buFont typeface="Wingdings" panose="05000000000000000000" pitchFamily="2" charset="2"/>
              <a:buNone/>
              <a:defRPr/>
            </a:pPr>
            <a:r>
              <a:rPr lang="en-US" sz="2800" dirty="0"/>
              <a:t>	  </a:t>
            </a:r>
            <a:r>
              <a:rPr lang="en-US" sz="2800" dirty="0">
                <a:solidFill>
                  <a:srgbClr val="C00000"/>
                </a:solidFill>
              </a:rPr>
              <a:t>A bottle from Manufacturer “A” is placed into a Cage Produced by Manufacturer “B”</a:t>
            </a:r>
          </a:p>
          <a:p>
            <a:pPr eaLnBrk="1" hangingPunct="1">
              <a:buFont typeface="Wingdings" panose="05000000000000000000" pitchFamily="2" charset="2"/>
              <a:buNone/>
              <a:defRPr/>
            </a:pPr>
            <a:endParaRPr lang="en-US" sz="2800" dirty="0"/>
          </a:p>
          <a:p>
            <a:pPr marL="0" indent="0" eaLnBrk="1" hangingPunct="1">
              <a:buFont typeface="Wingdings" panose="05000000000000000000" pitchFamily="2" charset="2"/>
              <a:buNone/>
              <a:defRPr/>
            </a:pPr>
            <a:r>
              <a:rPr lang="en-US" sz="2800" b="1" dirty="0"/>
              <a:t>	</a:t>
            </a:r>
            <a:r>
              <a:rPr lang="en-US" sz="2800" b="1" u="sng" dirty="0"/>
              <a:t>A full UN mark must be placed on the remanufactured IBC,</a:t>
            </a:r>
            <a:r>
              <a:rPr lang="en-US" sz="2800" dirty="0"/>
              <a:t> just like a “newly 	manufactured” IBC</a:t>
            </a:r>
          </a:p>
          <a:p>
            <a:pPr marL="0" indent="0" eaLnBrk="1" hangingPunct="1">
              <a:buFont typeface="Wingdings" panose="05000000000000000000" pitchFamily="2" charset="2"/>
              <a:buNone/>
              <a:defRPr/>
            </a:pPr>
            <a:r>
              <a:rPr lang="en-US" sz="2800" dirty="0"/>
              <a:t>	</a:t>
            </a:r>
          </a:p>
          <a:p>
            <a:pPr marL="0" indent="0" eaLnBrk="1" hangingPunct="1">
              <a:buFont typeface="Wingdings" panose="05000000000000000000" pitchFamily="2" charset="2"/>
              <a:buNone/>
              <a:defRPr/>
            </a:pPr>
            <a:r>
              <a:rPr lang="en-US" sz="2800" dirty="0"/>
              <a:t>	A test report that shows the remanufactured design passed performance tests must be 	kept by the company.</a:t>
            </a:r>
          </a:p>
          <a:p>
            <a:pPr marL="0" indent="0">
              <a:buNone/>
            </a:pPr>
            <a:endParaRPr lang="en-US" dirty="0"/>
          </a:p>
        </p:txBody>
      </p:sp>
    </p:spTree>
    <p:extLst>
      <p:ext uri="{BB962C8B-B14F-4D97-AF65-F5344CB8AC3E}">
        <p14:creationId xmlns:p14="http://schemas.microsoft.com/office/powerpoint/2010/main" val="786563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C9F3-D050-4989-889A-D6C9E36F4C7D}"/>
              </a:ext>
            </a:extLst>
          </p:cNvPr>
          <p:cNvSpPr>
            <a:spLocks noGrp="1"/>
          </p:cNvSpPr>
          <p:nvPr>
            <p:ph type="title"/>
          </p:nvPr>
        </p:nvSpPr>
        <p:spPr>
          <a:xfrm>
            <a:off x="581193" y="729658"/>
            <a:ext cx="11029616" cy="699092"/>
          </a:xfrm>
        </p:spPr>
        <p:txBody>
          <a:bodyPr/>
          <a:lstStyle/>
          <a:p>
            <a:r>
              <a:rPr lang="en-US"/>
              <a:t>Ibc </a:t>
            </a:r>
            <a:r>
              <a:rPr lang="en-US" dirty="0"/>
              <a:t>compliance workshop: 2020</a:t>
            </a:r>
          </a:p>
        </p:txBody>
      </p:sp>
      <p:sp>
        <p:nvSpPr>
          <p:cNvPr id="3" name="Content Placeholder 2">
            <a:extLst>
              <a:ext uri="{FF2B5EF4-FFF2-40B4-BE49-F238E27FC236}">
                <a16:creationId xmlns:a16="http://schemas.microsoft.com/office/drawing/2014/main" id="{6482E3F0-4461-4C7F-B8A6-A6DF00670B35}"/>
              </a:ext>
            </a:extLst>
          </p:cNvPr>
          <p:cNvSpPr>
            <a:spLocks noGrp="1"/>
          </p:cNvSpPr>
          <p:nvPr>
            <p:ph sz="half" idx="1"/>
          </p:nvPr>
        </p:nvSpPr>
        <p:spPr>
          <a:xfrm>
            <a:off x="581193" y="1930400"/>
            <a:ext cx="5194767" cy="4197941"/>
          </a:xfrm>
        </p:spPr>
        <p:txBody>
          <a:bodyPr/>
          <a:lstStyle/>
          <a:p>
            <a:pPr marL="0" indent="0" algn="ctr" eaLnBrk="1" hangingPunct="1">
              <a:buFont typeface="Wingdings" panose="05000000000000000000" pitchFamily="2" charset="2"/>
              <a:buNone/>
              <a:defRPr/>
            </a:pPr>
            <a:r>
              <a:rPr lang="en-US" sz="2800" b="1" u="sng"/>
              <a:t>Stacking Mark</a:t>
            </a:r>
          </a:p>
          <a:p>
            <a:pPr marL="0" indent="0" algn="ctr" eaLnBrk="1" hangingPunct="1">
              <a:buFont typeface="Wingdings" panose="05000000000000000000" pitchFamily="2" charset="2"/>
              <a:buNone/>
              <a:defRPr/>
            </a:pPr>
            <a:endParaRPr lang="en-US" sz="2400"/>
          </a:p>
          <a:p>
            <a:pPr eaLnBrk="1" hangingPunct="1">
              <a:buFontTx/>
              <a:buChar char="-"/>
              <a:defRPr/>
            </a:pPr>
            <a:r>
              <a:rPr lang="en-US" sz="2400"/>
              <a:t>Must be placed on all repaired, remanufactured or new IBCs</a:t>
            </a:r>
          </a:p>
          <a:p>
            <a:pPr eaLnBrk="1" hangingPunct="1">
              <a:buFontTx/>
              <a:buChar char="-"/>
              <a:defRPr/>
            </a:pPr>
            <a:r>
              <a:rPr lang="en-US" sz="2400"/>
              <a:t>RIPA recommends applying to IBCs that are routinely maintained</a:t>
            </a:r>
          </a:p>
          <a:p>
            <a:pPr eaLnBrk="1" hangingPunct="1">
              <a:buFontTx/>
              <a:buChar char="-"/>
              <a:defRPr/>
            </a:pPr>
            <a:r>
              <a:rPr lang="en-US" sz="2400"/>
              <a:t>Lower maximum weight (kg) than new</a:t>
            </a:r>
          </a:p>
          <a:p>
            <a:pPr marL="0" indent="0">
              <a:buNone/>
            </a:pPr>
            <a:endParaRPr lang="en-US" dirty="0"/>
          </a:p>
        </p:txBody>
      </p:sp>
      <p:pic>
        <p:nvPicPr>
          <p:cNvPr id="5" name="Content Placeholder 4" descr="250kg Max During Transport 4x4">
            <a:extLst>
              <a:ext uri="{FF2B5EF4-FFF2-40B4-BE49-F238E27FC236}">
                <a16:creationId xmlns:a16="http://schemas.microsoft.com/office/drawing/2014/main" id="{E7C6C049-C727-42FB-BA0D-57D5EBDC910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196931" y="2227263"/>
            <a:ext cx="3633787" cy="3633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79368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C818-DB0E-42D3-A296-8303FB3C48F4}"/>
              </a:ext>
            </a:extLst>
          </p:cNvPr>
          <p:cNvSpPr>
            <a:spLocks noGrp="1"/>
          </p:cNvSpPr>
          <p:nvPr>
            <p:ph type="title"/>
          </p:nvPr>
        </p:nvSpPr>
        <p:spPr>
          <a:xfrm>
            <a:off x="581192" y="702156"/>
            <a:ext cx="11029616" cy="781204"/>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BE9BD13A-84BD-41FE-9DF5-B8B445DDED28}"/>
              </a:ext>
            </a:extLst>
          </p:cNvPr>
          <p:cNvSpPr>
            <a:spLocks noGrp="1"/>
          </p:cNvSpPr>
          <p:nvPr>
            <p:ph idx="1"/>
          </p:nvPr>
        </p:nvSpPr>
        <p:spPr>
          <a:xfrm>
            <a:off x="581192" y="1991360"/>
            <a:ext cx="11029615" cy="4164484"/>
          </a:xfrm>
        </p:spPr>
        <p:txBody>
          <a:bodyPr/>
          <a:lstStyle/>
          <a:p>
            <a:pPr algn="ctr" eaLnBrk="1" hangingPunct="1">
              <a:lnSpc>
                <a:spcPct val="80000"/>
              </a:lnSpc>
              <a:buFont typeface="Wingdings" panose="05000000000000000000" pitchFamily="2" charset="2"/>
              <a:buNone/>
              <a:defRPr/>
            </a:pPr>
            <a:r>
              <a:rPr lang="en-US" sz="2400" b="1" dirty="0"/>
              <a:t>What if the original mark is partially gone or gone or no longer legible?</a:t>
            </a:r>
          </a:p>
          <a:p>
            <a:pPr eaLnBrk="1" hangingPunct="1">
              <a:lnSpc>
                <a:spcPct val="80000"/>
              </a:lnSpc>
              <a:buFont typeface="Wingdings" panose="05000000000000000000" pitchFamily="2" charset="2"/>
              <a:buNone/>
              <a:defRPr/>
            </a:pPr>
            <a:endParaRPr lang="en-US" sz="1800" b="1" dirty="0"/>
          </a:p>
          <a:p>
            <a:pPr eaLnBrk="1" hangingPunct="1">
              <a:lnSpc>
                <a:spcPct val="80000"/>
              </a:lnSpc>
              <a:defRPr/>
            </a:pPr>
            <a:r>
              <a:rPr lang="en-US" sz="2200" dirty="0"/>
              <a:t>DOT requires reprocessors to re-apply the original full mark on the IBC.   </a:t>
            </a:r>
          </a:p>
          <a:p>
            <a:pPr eaLnBrk="1" hangingPunct="1">
              <a:lnSpc>
                <a:spcPct val="80000"/>
              </a:lnSpc>
              <a:buFont typeface="Wingdings" panose="05000000000000000000" pitchFamily="2" charset="2"/>
              <a:buNone/>
              <a:defRPr/>
            </a:pPr>
            <a:endParaRPr lang="en-US" sz="2200" dirty="0"/>
          </a:p>
          <a:p>
            <a:pPr eaLnBrk="1" hangingPunct="1">
              <a:lnSpc>
                <a:spcPct val="80000"/>
              </a:lnSpc>
              <a:defRPr/>
            </a:pPr>
            <a:r>
              <a:rPr lang="en-US" sz="2200" dirty="0"/>
              <a:t>Damaged markings, or markings difficult to read </a:t>
            </a:r>
            <a:r>
              <a:rPr lang="en-US" sz="2200" u="sng" dirty="0"/>
              <a:t>must be restored and returned to their original condition.</a:t>
            </a:r>
          </a:p>
          <a:p>
            <a:pPr eaLnBrk="1" hangingPunct="1">
              <a:lnSpc>
                <a:spcPct val="80000"/>
              </a:lnSpc>
              <a:defRPr/>
            </a:pPr>
            <a:endParaRPr lang="en-US" sz="2200" dirty="0"/>
          </a:p>
          <a:p>
            <a:pPr marL="0" indent="0" eaLnBrk="1" hangingPunct="1">
              <a:lnSpc>
                <a:spcPct val="80000"/>
              </a:lnSpc>
              <a:buNone/>
              <a:defRPr/>
            </a:pPr>
            <a:r>
              <a:rPr lang="en-US" sz="2200" b="1" dirty="0"/>
              <a:t>Note:  	Many reprocessors create a chart of common markings found on incoming IBCs.  			If a mark is missing or damaged, employees can refer to the chart.</a:t>
            </a:r>
          </a:p>
          <a:p>
            <a:pPr marL="0" indent="0">
              <a:buNone/>
            </a:pPr>
            <a:endParaRPr lang="en-US" dirty="0"/>
          </a:p>
        </p:txBody>
      </p:sp>
    </p:spTree>
    <p:extLst>
      <p:ext uri="{BB962C8B-B14F-4D97-AF65-F5344CB8AC3E}">
        <p14:creationId xmlns:p14="http://schemas.microsoft.com/office/powerpoint/2010/main" val="14275794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85FC22-E3A0-4CB2-8363-2D0D07D0B21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p>
        </p:txBody>
      </p:sp>
      <p:sp>
        <p:nvSpPr>
          <p:cNvPr id="3" name="Content Placeholder 2">
            <a:extLst>
              <a:ext uri="{FF2B5EF4-FFF2-40B4-BE49-F238E27FC236}">
                <a16:creationId xmlns:a16="http://schemas.microsoft.com/office/drawing/2014/main" id="{04DC7F7F-62FA-48EF-8812-BB9481A934E9}"/>
              </a:ext>
            </a:extLst>
          </p:cNvPr>
          <p:cNvSpPr>
            <a:spLocks noGrp="1"/>
          </p:cNvSpPr>
          <p:nvPr>
            <p:ph idx="1"/>
          </p:nvPr>
        </p:nvSpPr>
        <p:spPr>
          <a:xfrm>
            <a:off x="4534935" y="1037968"/>
            <a:ext cx="6725899" cy="4820832"/>
          </a:xfrm>
        </p:spPr>
        <p:txBody>
          <a:bodyPr>
            <a:normAutofit/>
          </a:bodyPr>
          <a:lstStyle/>
          <a:p>
            <a:pPr marL="0" indent="0" algn="ctr">
              <a:buNone/>
            </a:pPr>
            <a:r>
              <a:rPr lang="en-US" altLang="en-US" sz="3600" b="1" dirty="0"/>
              <a:t>IBC TESTING, RETESTING &amp; RECORDKEEPING</a:t>
            </a:r>
          </a:p>
          <a:p>
            <a:pPr marL="0" indent="0">
              <a:buNone/>
            </a:pPr>
            <a:endParaRPr lang="en-US" dirty="0"/>
          </a:p>
        </p:txBody>
      </p:sp>
    </p:spTree>
    <p:extLst>
      <p:ext uri="{BB962C8B-B14F-4D97-AF65-F5344CB8AC3E}">
        <p14:creationId xmlns:p14="http://schemas.microsoft.com/office/powerpoint/2010/main" val="207347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FD74F4-6E87-4557-8A40-45F083E21891}"/>
              </a:ext>
            </a:extLst>
          </p:cNvPr>
          <p:cNvSpPr>
            <a:spLocks noGrp="1"/>
          </p:cNvSpPr>
          <p:nvPr>
            <p:ph type="title"/>
          </p:nvPr>
        </p:nvSpPr>
        <p:spPr>
          <a:xfrm>
            <a:off x="601255" y="702155"/>
            <a:ext cx="3409783" cy="1004725"/>
          </a:xfrm>
        </p:spPr>
        <p:txBody>
          <a:bodyPr vert="horz" lIns="91440" tIns="45720" rIns="91440" bIns="45720" rtlCol="0" anchor="b">
            <a:normAutofit/>
          </a:bodyPr>
          <a:lstStyle/>
          <a:p>
            <a:r>
              <a:rPr lang="en-US" dirty="0">
                <a:solidFill>
                  <a:srgbClr val="FFFFFF"/>
                </a:solidFill>
              </a:rPr>
              <a:t>IBC Compliance Workshop: 2020</a:t>
            </a:r>
          </a:p>
        </p:txBody>
      </p:sp>
      <p:sp>
        <p:nvSpPr>
          <p:cNvPr id="3" name="Content Placeholder 2">
            <a:extLst>
              <a:ext uri="{FF2B5EF4-FFF2-40B4-BE49-F238E27FC236}">
                <a16:creationId xmlns:a16="http://schemas.microsoft.com/office/drawing/2014/main" id="{9C3B9DF6-7336-4B70-9C79-00669DD20901}"/>
              </a:ext>
            </a:extLst>
          </p:cNvPr>
          <p:cNvSpPr>
            <a:spLocks noGrp="1"/>
          </p:cNvSpPr>
          <p:nvPr>
            <p:ph sz="half" idx="1"/>
          </p:nvPr>
        </p:nvSpPr>
        <p:spPr>
          <a:xfrm>
            <a:off x="601255" y="2177142"/>
            <a:ext cx="3409782" cy="3823607"/>
          </a:xfrm>
        </p:spPr>
        <p:txBody>
          <a:bodyPr vert="horz" lIns="91440" tIns="45720" rIns="91440" bIns="45720" rtlCol="0" anchor="ctr">
            <a:normAutofit/>
          </a:bodyPr>
          <a:lstStyle/>
          <a:p>
            <a:pPr marL="0" indent="0">
              <a:buNone/>
            </a:pPr>
            <a:r>
              <a:rPr lang="en-US" altLang="en-US" sz="2200" dirty="0"/>
              <a:t>Focus of webinar is on </a:t>
            </a:r>
            <a:r>
              <a:rPr lang="en-US" altLang="en-US" sz="2200" u="sng" dirty="0"/>
              <a:t>composite</a:t>
            </a:r>
            <a:r>
              <a:rPr lang="en-US" altLang="en-US" sz="2200" dirty="0"/>
              <a:t> IBC regulations and compliance.  </a:t>
            </a:r>
          </a:p>
          <a:p>
            <a:endParaRPr lang="en-US" altLang="en-US" sz="2000" dirty="0"/>
          </a:p>
          <a:p>
            <a:pPr marL="0" indent="0">
              <a:buNone/>
            </a:pPr>
            <a:r>
              <a:rPr lang="en-US" altLang="en-US" sz="2200" dirty="0"/>
              <a:t>Most common capacities are 275- and 330-gallon</a:t>
            </a:r>
          </a:p>
          <a:p>
            <a:pPr marL="0" indent="0">
              <a:lnSpc>
                <a:spcPct val="90000"/>
              </a:lnSpc>
              <a:buNone/>
            </a:pPr>
            <a:endParaRPr lang="en-US" sz="1500" dirty="0">
              <a:solidFill>
                <a:srgbClr val="FFFFFF"/>
              </a:solidFill>
            </a:endParaRPr>
          </a:p>
        </p:txBody>
      </p:sp>
      <p:pic>
        <p:nvPicPr>
          <p:cNvPr id="8" name="Picture 4">
            <a:extLst>
              <a:ext uri="{FF2B5EF4-FFF2-40B4-BE49-F238E27FC236}">
                <a16:creationId xmlns:a16="http://schemas.microsoft.com/office/drawing/2014/main" id="{C0F5ACD0-603F-41EC-AADE-DA9F4F88CD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4592231" y="1148819"/>
            <a:ext cx="6831503" cy="4542948"/>
          </a:xfrm>
          <a:prstGeom prst="rect">
            <a:avLst/>
          </a:prstGeom>
          <a:noFill/>
        </p:spPr>
      </p:pic>
    </p:spTree>
    <p:extLst>
      <p:ext uri="{BB962C8B-B14F-4D97-AF65-F5344CB8AC3E}">
        <p14:creationId xmlns:p14="http://schemas.microsoft.com/office/powerpoint/2010/main" val="3176661295"/>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955AC-2253-4DB5-A01E-6D51EBEC7EBA}"/>
              </a:ext>
            </a:extLst>
          </p:cNvPr>
          <p:cNvSpPr>
            <a:spLocks noGrp="1"/>
          </p:cNvSpPr>
          <p:nvPr>
            <p:ph type="title"/>
          </p:nvPr>
        </p:nvSpPr>
        <p:spPr>
          <a:xfrm>
            <a:off x="581193" y="729658"/>
            <a:ext cx="11029616" cy="746717"/>
          </a:xfrm>
        </p:spPr>
        <p:txBody>
          <a:bodyPr/>
          <a:lstStyle/>
          <a:p>
            <a:r>
              <a:rPr lang="en-US" dirty="0" err="1"/>
              <a:t>Ibc</a:t>
            </a:r>
            <a:r>
              <a:rPr lang="en-US" dirty="0"/>
              <a:t> compliance workshop: 2020</a:t>
            </a:r>
          </a:p>
        </p:txBody>
      </p:sp>
      <p:sp>
        <p:nvSpPr>
          <p:cNvPr id="3" name="Content Placeholder 2">
            <a:extLst>
              <a:ext uri="{FF2B5EF4-FFF2-40B4-BE49-F238E27FC236}">
                <a16:creationId xmlns:a16="http://schemas.microsoft.com/office/drawing/2014/main" id="{9230C49C-6A1B-43BC-86A1-C3E88E4F11FB}"/>
              </a:ext>
            </a:extLst>
          </p:cNvPr>
          <p:cNvSpPr>
            <a:spLocks noGrp="1"/>
          </p:cNvSpPr>
          <p:nvPr>
            <p:ph sz="half" idx="1"/>
          </p:nvPr>
        </p:nvSpPr>
        <p:spPr>
          <a:xfrm>
            <a:off x="581193" y="1933575"/>
            <a:ext cx="5194767" cy="4086225"/>
          </a:xfrm>
        </p:spPr>
        <p:txBody>
          <a:bodyPr>
            <a:normAutofit fontScale="25000" lnSpcReduction="20000"/>
          </a:bodyPr>
          <a:lstStyle/>
          <a:p>
            <a:pPr algn="ctr" eaLnBrk="1" hangingPunct="1">
              <a:buFont typeface="Wingdings" panose="05000000000000000000" pitchFamily="2" charset="2"/>
              <a:buNone/>
            </a:pPr>
            <a:r>
              <a:rPr lang="en-US" altLang="en-US" sz="8000" b="1" dirty="0"/>
              <a:t>“Leakproofness” testing </a:t>
            </a:r>
          </a:p>
          <a:p>
            <a:pPr algn="ctr" eaLnBrk="1" hangingPunct="1">
              <a:buFont typeface="Wingdings" panose="05000000000000000000" pitchFamily="2" charset="2"/>
              <a:buNone/>
            </a:pPr>
            <a:r>
              <a:rPr lang="en-US" altLang="en-US" sz="8000" dirty="0"/>
              <a:t>New, repaired and remanufactured IBCs </a:t>
            </a:r>
          </a:p>
          <a:p>
            <a:pPr algn="ctr" eaLnBrk="1" hangingPunct="1">
              <a:buFont typeface="Wingdings" panose="05000000000000000000" pitchFamily="2" charset="2"/>
              <a:buNone/>
            </a:pPr>
            <a:endParaRPr lang="en-US" altLang="en-US" sz="8000" dirty="0"/>
          </a:p>
          <a:p>
            <a:pPr lvl="2" eaLnBrk="1" hangingPunct="1"/>
            <a:r>
              <a:rPr lang="en-US" altLang="en-US" sz="8000" dirty="0"/>
              <a:t>Inner receptacle tested without cage</a:t>
            </a:r>
          </a:p>
          <a:p>
            <a:pPr lvl="2" eaLnBrk="1" hangingPunct="1"/>
            <a:r>
              <a:rPr lang="en-US" altLang="en-US" sz="8000" dirty="0"/>
              <a:t>20 kPa (or 2.9 psi) air pressure for “suitable time”</a:t>
            </a:r>
          </a:p>
          <a:p>
            <a:pPr lvl="2" eaLnBrk="1" hangingPunct="1"/>
            <a:r>
              <a:rPr lang="en-US" altLang="en-US" sz="8000" dirty="0"/>
              <a:t>Soap solution on seams and joints (or other effective method)</a:t>
            </a:r>
          </a:p>
          <a:p>
            <a:pPr lvl="2" eaLnBrk="1" hangingPunct="1"/>
            <a:r>
              <a:rPr lang="en-US" altLang="en-US" sz="8000" dirty="0"/>
              <a:t>Pass criteria:  No leakage of air from IBC</a:t>
            </a:r>
          </a:p>
          <a:p>
            <a:endParaRPr lang="en-US" dirty="0"/>
          </a:p>
        </p:txBody>
      </p:sp>
      <p:sp>
        <p:nvSpPr>
          <p:cNvPr id="4" name="Content Placeholder 3">
            <a:extLst>
              <a:ext uri="{FF2B5EF4-FFF2-40B4-BE49-F238E27FC236}">
                <a16:creationId xmlns:a16="http://schemas.microsoft.com/office/drawing/2014/main" id="{DDBD6264-FE7F-4FAB-8838-C71579EF0204}"/>
              </a:ext>
            </a:extLst>
          </p:cNvPr>
          <p:cNvSpPr>
            <a:spLocks noGrp="1"/>
          </p:cNvSpPr>
          <p:nvPr>
            <p:ph sz="half" idx="2"/>
          </p:nvPr>
        </p:nvSpPr>
        <p:spPr>
          <a:xfrm>
            <a:off x="6496050" y="1781175"/>
            <a:ext cx="5270968" cy="4524375"/>
          </a:xfrm>
        </p:spPr>
        <p:txBody>
          <a:bodyPr>
            <a:normAutofit fontScale="25000" lnSpcReduction="20000"/>
          </a:bodyPr>
          <a:lstStyle/>
          <a:p>
            <a:pPr marL="0" indent="0" eaLnBrk="1" hangingPunct="1">
              <a:lnSpc>
                <a:spcPct val="90000"/>
              </a:lnSpc>
              <a:buNone/>
            </a:pPr>
            <a:endParaRPr lang="en-US" altLang="en-US" sz="2800" dirty="0"/>
          </a:p>
          <a:p>
            <a:pPr marL="0" indent="0" algn="ctr" eaLnBrk="1" hangingPunct="1">
              <a:lnSpc>
                <a:spcPct val="90000"/>
              </a:lnSpc>
              <a:buNone/>
            </a:pPr>
            <a:r>
              <a:rPr lang="en-US" altLang="en-US" sz="8000" b="1" dirty="0"/>
              <a:t>“Leak tightness” testing for</a:t>
            </a:r>
          </a:p>
          <a:p>
            <a:pPr marL="0" indent="0" algn="ctr" eaLnBrk="1" hangingPunct="1">
              <a:lnSpc>
                <a:spcPct val="90000"/>
              </a:lnSpc>
              <a:buNone/>
            </a:pPr>
            <a:r>
              <a:rPr lang="en-US" altLang="en-US" sz="8000" b="1" dirty="0"/>
              <a:t>Routine maintenance</a:t>
            </a:r>
          </a:p>
          <a:p>
            <a:pPr marL="0" indent="0" algn="ctr" eaLnBrk="1" hangingPunct="1">
              <a:lnSpc>
                <a:spcPct val="90000"/>
              </a:lnSpc>
              <a:buNone/>
            </a:pPr>
            <a:endParaRPr lang="en-US" altLang="en-US" sz="2600" dirty="0"/>
          </a:p>
          <a:p>
            <a:pPr marL="0" indent="0" algn="ctr">
              <a:lnSpc>
                <a:spcPct val="90000"/>
              </a:lnSpc>
              <a:buNone/>
            </a:pPr>
            <a:r>
              <a:rPr lang="en-US" altLang="en-US" sz="8000" dirty="0"/>
              <a:t>There is no DOT approved method for conducting test!</a:t>
            </a:r>
          </a:p>
          <a:p>
            <a:pPr marL="0" indent="0" algn="ctr">
              <a:lnSpc>
                <a:spcPct val="90000"/>
              </a:lnSpc>
              <a:buNone/>
            </a:pPr>
            <a:endParaRPr lang="en-US" altLang="en-US" sz="8000" dirty="0"/>
          </a:p>
          <a:p>
            <a:pPr lvl="1" eaLnBrk="1" hangingPunct="1">
              <a:lnSpc>
                <a:spcPct val="90000"/>
              </a:lnSpc>
            </a:pPr>
            <a:r>
              <a:rPr lang="en-US" altLang="en-US" sz="8000" dirty="0"/>
              <a:t>Two common options using air pressure -</a:t>
            </a:r>
          </a:p>
          <a:p>
            <a:pPr lvl="2" eaLnBrk="1" hangingPunct="1">
              <a:lnSpc>
                <a:spcPct val="90000"/>
              </a:lnSpc>
            </a:pPr>
            <a:r>
              <a:rPr lang="en-US" altLang="en-US" sz="8000" dirty="0"/>
              <a:t>Solution over discharge valve for “sufficient” time</a:t>
            </a:r>
          </a:p>
          <a:p>
            <a:pPr lvl="2" eaLnBrk="1" hangingPunct="1">
              <a:lnSpc>
                <a:spcPct val="90000"/>
              </a:lnSpc>
            </a:pPr>
            <a:r>
              <a:rPr lang="en-US" altLang="en-US" sz="8000" dirty="0"/>
              <a:t>Water submersion of discharge valve for “sufficient” time</a:t>
            </a:r>
          </a:p>
          <a:p>
            <a:pPr lvl="2" eaLnBrk="1" hangingPunct="1">
              <a:lnSpc>
                <a:spcPct val="90000"/>
              </a:lnSpc>
              <a:buFont typeface="Wingdings" panose="05000000000000000000" pitchFamily="2" charset="2"/>
              <a:buNone/>
            </a:pPr>
            <a:endParaRPr lang="en-US" altLang="en-US" sz="8000" u="sng" dirty="0"/>
          </a:p>
          <a:p>
            <a:pPr lvl="2" eaLnBrk="1" hangingPunct="1">
              <a:lnSpc>
                <a:spcPct val="90000"/>
              </a:lnSpc>
              <a:buFont typeface="Wingdings" panose="05000000000000000000" pitchFamily="2" charset="2"/>
              <a:buNone/>
            </a:pPr>
            <a:r>
              <a:rPr lang="en-US" altLang="en-US" sz="8000" dirty="0">
                <a:solidFill>
                  <a:srgbClr val="C00000"/>
                </a:solidFill>
              </a:rPr>
              <a:t>Note: 	Other non-air pressure methods 			are acceptable</a:t>
            </a:r>
          </a:p>
          <a:p>
            <a:pPr marL="0" indent="0">
              <a:buNone/>
            </a:pPr>
            <a:endParaRPr lang="en-US" dirty="0"/>
          </a:p>
        </p:txBody>
      </p:sp>
    </p:spTree>
    <p:extLst>
      <p:ext uri="{BB962C8B-B14F-4D97-AF65-F5344CB8AC3E}">
        <p14:creationId xmlns:p14="http://schemas.microsoft.com/office/powerpoint/2010/main" val="1620919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95FF69-047A-4C83-BA23-FE0CCBC672AE}"/>
              </a:ext>
            </a:extLst>
          </p:cNvPr>
          <p:cNvSpPr>
            <a:spLocks noGrp="1"/>
          </p:cNvSpPr>
          <p:nvPr>
            <p:ph type="title"/>
          </p:nvPr>
        </p:nvSpPr>
        <p:spPr>
          <a:xfrm>
            <a:off x="746228" y="1037967"/>
            <a:ext cx="3054091" cy="4709131"/>
          </a:xfrm>
        </p:spPr>
        <p:txBody>
          <a:bodyPr anchor="ctr">
            <a:normAutofit/>
          </a:bodyPr>
          <a:lstStyle/>
          <a:p>
            <a:r>
              <a:rPr lang="en-US" dirty="0" err="1"/>
              <a:t>Ibc</a:t>
            </a:r>
            <a:r>
              <a:rPr lang="en-US" dirty="0"/>
              <a:t> compliance workshop: 2020</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2AA9BF34-AF8A-47F5-AE4A-5A13419F64AF}"/>
              </a:ext>
            </a:extLst>
          </p:cNvPr>
          <p:cNvGraphicFramePr>
            <a:graphicFrameLocks noGrp="1"/>
          </p:cNvGraphicFramePr>
          <p:nvPr>
            <p:ph idx="1"/>
            <p:extLst>
              <p:ext uri="{D42A27DB-BD31-4B8C-83A1-F6EECF244321}">
                <p14:modId xmlns:p14="http://schemas.microsoft.com/office/powerpoint/2010/main" val="441212800"/>
              </p:ext>
            </p:extLst>
          </p:nvPr>
        </p:nvGraphicFramePr>
        <p:xfrm>
          <a:off x="4598438" y="866775"/>
          <a:ext cx="7012370" cy="5648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171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7700"/>
            <a:ext cx="3703320" cy="57428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C5A2264-AFF6-41F4-AB9C-1E8CED8ADD1D}"/>
              </a:ext>
            </a:extLst>
          </p:cNvPr>
          <p:cNvSpPr>
            <a:spLocks noGrp="1"/>
          </p:cNvSpPr>
          <p:nvPr>
            <p:ph type="title"/>
          </p:nvPr>
        </p:nvSpPr>
        <p:spPr>
          <a:xfrm>
            <a:off x="8369643" y="1037967"/>
            <a:ext cx="3004939" cy="4709131"/>
          </a:xfrm>
        </p:spPr>
        <p:txBody>
          <a:bodyPr anchor="ctr">
            <a:normAutofit/>
          </a:bodyPr>
          <a:lstStyle/>
          <a:p>
            <a:r>
              <a:rPr lang="en-US">
                <a:solidFill>
                  <a:srgbClr val="FFFEFF"/>
                </a:solidFill>
              </a:rPr>
              <a:t>Ibc compliance workshop: 2020</a:t>
            </a:r>
          </a:p>
        </p:txBody>
      </p:sp>
      <p:sp>
        <p:nvSpPr>
          <p:cNvPr id="21" name="Rectangle 12">
            <a:extLst>
              <a:ext uri="{FF2B5EF4-FFF2-40B4-BE49-F238E27FC236}">
                <a16:creationId xmlns:a16="http://schemas.microsoft.com/office/drawing/2014/main" id="{EC930E8B-CABB-49C6-9609-F872BC043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AFD211A8-7186-46C6-AC78-73F89CAA5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16">
            <a:extLst>
              <a:ext uri="{FF2B5EF4-FFF2-40B4-BE49-F238E27FC236}">
                <a16:creationId xmlns:a16="http://schemas.microsoft.com/office/drawing/2014/main" id="{88062204-EE69-489C-87C1-C1958C334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4" name="Content Placeholder 2">
            <a:extLst>
              <a:ext uri="{FF2B5EF4-FFF2-40B4-BE49-F238E27FC236}">
                <a16:creationId xmlns:a16="http://schemas.microsoft.com/office/drawing/2014/main" id="{634175DC-8A78-4348-8F86-9FD4922600D7}"/>
              </a:ext>
            </a:extLst>
          </p:cNvPr>
          <p:cNvGraphicFramePr>
            <a:graphicFrameLocks noGrp="1"/>
          </p:cNvGraphicFramePr>
          <p:nvPr>
            <p:ph idx="1"/>
            <p:extLst>
              <p:ext uri="{D42A27DB-BD31-4B8C-83A1-F6EECF244321}">
                <p14:modId xmlns:p14="http://schemas.microsoft.com/office/powerpoint/2010/main" val="2486327295"/>
              </p:ext>
            </p:extLst>
          </p:nvPr>
        </p:nvGraphicFramePr>
        <p:xfrm>
          <a:off x="486033" y="791285"/>
          <a:ext cx="7012370" cy="5742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30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3BC05C9-80B3-4866-B8DE-F50234512613}"/>
              </a:ext>
            </a:extLst>
          </p:cNvPr>
          <p:cNvSpPr>
            <a:spLocks noGrp="1"/>
          </p:cNvSpPr>
          <p:nvPr>
            <p:ph type="title"/>
          </p:nvPr>
        </p:nvSpPr>
        <p:spPr>
          <a:xfrm>
            <a:off x="581192" y="685800"/>
            <a:ext cx="11029616" cy="1659320"/>
          </a:xfrm>
        </p:spPr>
        <p:txBody>
          <a:bodyPr>
            <a:normAutofit fontScale="90000"/>
          </a:bodyPr>
          <a:lstStyle/>
          <a:p>
            <a:pPr algn="ctr">
              <a:lnSpc>
                <a:spcPct val="90000"/>
              </a:lnSpc>
            </a:pPr>
            <a:r>
              <a:rPr lang="en-US" sz="2600" dirty="0" err="1">
                <a:solidFill>
                  <a:schemeClr val="tx1">
                    <a:lumMod val="85000"/>
                    <a:lumOff val="15000"/>
                  </a:schemeClr>
                </a:solidFill>
              </a:rPr>
              <a:t>Ibc</a:t>
            </a:r>
            <a:r>
              <a:rPr lang="en-US" sz="2600" dirty="0">
                <a:solidFill>
                  <a:schemeClr val="tx1">
                    <a:lumMod val="85000"/>
                    <a:lumOff val="15000"/>
                  </a:schemeClr>
                </a:solidFill>
              </a:rPr>
              <a:t> compliance workshop: 2020</a:t>
            </a:r>
            <a:br>
              <a:rPr lang="en-US" sz="2600" dirty="0">
                <a:solidFill>
                  <a:schemeClr val="tx1">
                    <a:lumMod val="85000"/>
                    <a:lumOff val="15000"/>
                  </a:schemeClr>
                </a:solidFill>
              </a:rPr>
            </a:br>
            <a:br>
              <a:rPr lang="en-US" sz="2600" dirty="0">
                <a:solidFill>
                  <a:schemeClr val="tx1">
                    <a:lumMod val="85000"/>
                    <a:lumOff val="15000"/>
                  </a:schemeClr>
                </a:solidFill>
              </a:rPr>
            </a:br>
            <a:r>
              <a:rPr lang="en-US" sz="3100" dirty="0" err="1">
                <a:solidFill>
                  <a:schemeClr val="tx1">
                    <a:lumMod val="85000"/>
                    <a:lumOff val="15000"/>
                  </a:schemeClr>
                </a:solidFill>
              </a:rPr>
              <a:t>REcordkeeping</a:t>
            </a:r>
            <a:br>
              <a:rPr lang="en-US" sz="2600" dirty="0">
                <a:solidFill>
                  <a:schemeClr val="tx1">
                    <a:lumMod val="85000"/>
                    <a:lumOff val="15000"/>
                  </a:schemeClr>
                </a:solidFill>
              </a:rPr>
            </a:br>
            <a:br>
              <a:rPr lang="en-US" sz="2600" dirty="0">
                <a:solidFill>
                  <a:schemeClr val="tx1">
                    <a:lumMod val="85000"/>
                    <a:lumOff val="15000"/>
                  </a:schemeClr>
                </a:solidFill>
              </a:rPr>
            </a:br>
            <a:endParaRPr lang="en-US" sz="2600" dirty="0">
              <a:solidFill>
                <a:schemeClr val="tx1">
                  <a:lumMod val="85000"/>
                  <a:lumOff val="15000"/>
                </a:schemeClr>
              </a:solidFill>
            </a:endParaRPr>
          </a:p>
        </p:txBody>
      </p:sp>
      <p:sp>
        <p:nvSpPr>
          <p:cNvPr id="20"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23" name="Content Placeholder 2">
            <a:extLst>
              <a:ext uri="{FF2B5EF4-FFF2-40B4-BE49-F238E27FC236}">
                <a16:creationId xmlns:a16="http://schemas.microsoft.com/office/drawing/2014/main" id="{76A1E520-BF17-4B30-BB34-24A1E6D00460}"/>
              </a:ext>
            </a:extLst>
          </p:cNvPr>
          <p:cNvGraphicFramePr>
            <a:graphicFrameLocks noGrp="1"/>
          </p:cNvGraphicFramePr>
          <p:nvPr>
            <p:ph idx="1"/>
            <p:extLst>
              <p:ext uri="{D42A27DB-BD31-4B8C-83A1-F6EECF244321}">
                <p14:modId xmlns:p14="http://schemas.microsoft.com/office/powerpoint/2010/main" val="2374996077"/>
              </p:ext>
            </p:extLst>
          </p:nvPr>
        </p:nvGraphicFramePr>
        <p:xfrm>
          <a:off x="581025" y="2009775"/>
          <a:ext cx="11029950"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620736"/>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D2AF00E-D433-4047-863F-BCB69CEC3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601200"/>
            <a:ext cx="7498616"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60AB14-3AC2-44E4-A1BF-95C85015FAF0}"/>
              </a:ext>
            </a:extLst>
          </p:cNvPr>
          <p:cNvSpPr>
            <a:spLocks noGrp="1"/>
          </p:cNvSpPr>
          <p:nvPr>
            <p:ph type="title"/>
          </p:nvPr>
        </p:nvSpPr>
        <p:spPr>
          <a:xfrm>
            <a:off x="4602822" y="938022"/>
            <a:ext cx="6658013" cy="1188720"/>
          </a:xfrm>
        </p:spPr>
        <p:txBody>
          <a:bodyPr vert="horz" lIns="91440" tIns="45720" rIns="91440" bIns="45720" rtlCol="0">
            <a:normAutofit/>
          </a:bodyPr>
          <a:lstStyle/>
          <a:p>
            <a:r>
              <a:rPr lang="en-US">
                <a:solidFill>
                  <a:srgbClr val="FFFFFF"/>
                </a:solidFill>
              </a:rPr>
              <a:t>Ibc compliance workshop: 2020</a:t>
            </a:r>
          </a:p>
        </p:txBody>
      </p:sp>
      <p:sp>
        <p:nvSpPr>
          <p:cNvPr id="33" name="Rectangle 32">
            <a:extLst>
              <a:ext uri="{FF2B5EF4-FFF2-40B4-BE49-F238E27FC236}">
                <a16:creationId xmlns:a16="http://schemas.microsoft.com/office/drawing/2014/main" id="{0997DBEA-6DFC-457A-9850-E53505354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79446CF5-953A-4916-BFF4-F5558E5C2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36">
            <a:extLst>
              <a:ext uri="{FF2B5EF4-FFF2-40B4-BE49-F238E27FC236}">
                <a16:creationId xmlns:a16="http://schemas.microsoft.com/office/drawing/2014/main" id="{477B945C-B433-4DFF-9A67-A5C9257E4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Question mark">
            <a:extLst>
              <a:ext uri="{FF2B5EF4-FFF2-40B4-BE49-F238E27FC236}">
                <a16:creationId xmlns:a16="http://schemas.microsoft.com/office/drawing/2014/main" id="{DC6776E9-0E40-443D-813B-E20D13B23C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8797" y="1969171"/>
            <a:ext cx="3053422" cy="3053422"/>
          </a:xfrm>
          <a:prstGeom prst="rect">
            <a:avLst/>
          </a:prstGeom>
        </p:spPr>
      </p:pic>
      <p:sp>
        <p:nvSpPr>
          <p:cNvPr id="3" name="Content Placeholder 2">
            <a:extLst>
              <a:ext uri="{FF2B5EF4-FFF2-40B4-BE49-F238E27FC236}">
                <a16:creationId xmlns:a16="http://schemas.microsoft.com/office/drawing/2014/main" id="{6CAC2557-2CFC-4AB2-924C-614306B76C26}"/>
              </a:ext>
            </a:extLst>
          </p:cNvPr>
          <p:cNvSpPr>
            <a:spLocks noGrp="1"/>
          </p:cNvSpPr>
          <p:nvPr>
            <p:ph idx="1"/>
          </p:nvPr>
        </p:nvSpPr>
        <p:spPr>
          <a:xfrm>
            <a:off x="4602822" y="2340864"/>
            <a:ext cx="6658013" cy="3793237"/>
          </a:xfrm>
        </p:spPr>
        <p:txBody>
          <a:bodyPr vert="horz" lIns="91440" tIns="45720" rIns="91440" bIns="45720" rtlCol="0">
            <a:normAutofit/>
          </a:bodyPr>
          <a:lstStyle/>
          <a:p>
            <a:pPr marL="0" indent="0" algn="ctr">
              <a:buNone/>
            </a:pPr>
            <a:r>
              <a:rPr lang="en-US" sz="6600" kern="1200" cap="all" dirty="0">
                <a:solidFill>
                  <a:srgbClr val="FFFFFF"/>
                </a:solidFill>
                <a:latin typeface="+mn-lt"/>
                <a:ea typeface="+mn-ea"/>
                <a:cs typeface="+mn-cs"/>
              </a:rPr>
              <a:t>QUESTIONS?</a:t>
            </a:r>
          </a:p>
        </p:txBody>
      </p:sp>
    </p:spTree>
    <p:extLst>
      <p:ext uri="{BB962C8B-B14F-4D97-AF65-F5344CB8AC3E}">
        <p14:creationId xmlns:p14="http://schemas.microsoft.com/office/powerpoint/2010/main" val="4274557297"/>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3EF3316-70CA-45B7-A8EA-DD32BDE4935D}"/>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  </a:t>
            </a:r>
            <a:br>
              <a:rPr lang="en-US">
                <a:solidFill>
                  <a:srgbClr val="FFFEFF"/>
                </a:solidFill>
              </a:rPr>
            </a:br>
            <a:r>
              <a:rPr lang="en-US">
                <a:solidFill>
                  <a:srgbClr val="FFFEFF"/>
                </a:solidFill>
              </a:rPr>
              <a:t>Q &amp; A</a:t>
            </a:r>
          </a:p>
        </p:txBody>
      </p:sp>
      <p:sp>
        <p:nvSpPr>
          <p:cNvPr id="3" name="Content Placeholder 2">
            <a:extLst>
              <a:ext uri="{FF2B5EF4-FFF2-40B4-BE49-F238E27FC236}">
                <a16:creationId xmlns:a16="http://schemas.microsoft.com/office/drawing/2014/main" id="{A9505EBE-1B1F-4090-B298-FBCCDD76FAC2}"/>
              </a:ext>
            </a:extLst>
          </p:cNvPr>
          <p:cNvSpPr>
            <a:spLocks noGrp="1"/>
          </p:cNvSpPr>
          <p:nvPr>
            <p:ph idx="1"/>
          </p:nvPr>
        </p:nvSpPr>
        <p:spPr>
          <a:xfrm>
            <a:off x="4534935" y="1037968"/>
            <a:ext cx="6725899" cy="4820832"/>
          </a:xfrm>
        </p:spPr>
        <p:txBody>
          <a:bodyPr>
            <a:normAutofit/>
          </a:bodyPr>
          <a:lstStyle/>
          <a:p>
            <a:pPr marL="0" indent="0">
              <a:buNone/>
            </a:pPr>
            <a:r>
              <a:rPr lang="en-US" sz="2400" b="1" dirty="0"/>
              <a:t>Does the DOT regulate the size of the characters that appear in a UN mark on an IBC?</a:t>
            </a:r>
          </a:p>
          <a:p>
            <a:pPr marL="0" indent="0">
              <a:buNone/>
            </a:pPr>
            <a:endParaRPr lang="en-US" sz="2400" b="1" dirty="0"/>
          </a:p>
          <a:p>
            <a:pPr marL="0" indent="0">
              <a:buNone/>
            </a:pPr>
            <a:r>
              <a:rPr lang="en-US" sz="2400" b="1" dirty="0"/>
              <a:t>Yes.  Believe it or not, DOT says that size matters.  Every character in an IBC mark must be clearly visible and at least 12 mm (1/2”) in height.  </a:t>
            </a:r>
          </a:p>
          <a:p>
            <a:pPr marL="0" indent="0">
              <a:buNone/>
            </a:pPr>
            <a:r>
              <a:rPr lang="en-US" sz="1800" b="1" dirty="0"/>
              <a:t>(See §178.703)</a:t>
            </a:r>
          </a:p>
          <a:p>
            <a:pPr marL="0" indent="0">
              <a:buNone/>
            </a:pPr>
            <a:endParaRPr lang="en-US" dirty="0"/>
          </a:p>
        </p:txBody>
      </p:sp>
    </p:spTree>
    <p:extLst>
      <p:ext uri="{BB962C8B-B14F-4D97-AF65-F5344CB8AC3E}">
        <p14:creationId xmlns:p14="http://schemas.microsoft.com/office/powerpoint/2010/main" val="9670707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1731BCE-285D-426C-851D-F9E76052003B}"/>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br>
              <a:rPr lang="en-US">
                <a:solidFill>
                  <a:srgbClr val="FFFEFF"/>
                </a:solidFill>
              </a:rPr>
            </a:br>
            <a:r>
              <a:rPr lang="en-US">
                <a:solidFill>
                  <a:srgbClr val="FFFEFF"/>
                </a:solidFill>
              </a:rPr>
              <a:t>Q &amp; A</a:t>
            </a:r>
          </a:p>
        </p:txBody>
      </p:sp>
      <p:sp>
        <p:nvSpPr>
          <p:cNvPr id="3" name="Content Placeholder 2">
            <a:extLst>
              <a:ext uri="{FF2B5EF4-FFF2-40B4-BE49-F238E27FC236}">
                <a16:creationId xmlns:a16="http://schemas.microsoft.com/office/drawing/2014/main" id="{A1765A3E-B8FA-4B5C-A3E9-D055BB06CC0F}"/>
              </a:ext>
            </a:extLst>
          </p:cNvPr>
          <p:cNvSpPr>
            <a:spLocks noGrp="1"/>
          </p:cNvSpPr>
          <p:nvPr>
            <p:ph idx="1"/>
          </p:nvPr>
        </p:nvSpPr>
        <p:spPr>
          <a:xfrm>
            <a:off x="4582200" y="1037967"/>
            <a:ext cx="6725899" cy="4820832"/>
          </a:xfrm>
        </p:spPr>
        <p:txBody>
          <a:bodyPr>
            <a:normAutofit/>
          </a:bodyPr>
          <a:lstStyle/>
          <a:p>
            <a:pPr marL="0" indent="0">
              <a:buNone/>
            </a:pPr>
            <a:r>
              <a:rPr lang="en-US" sz="2600" b="1" dirty="0"/>
              <a:t>Must “stack load” labels be placed on all IBCs?</a:t>
            </a:r>
          </a:p>
          <a:p>
            <a:pPr marL="0" indent="0">
              <a:buNone/>
            </a:pPr>
            <a:endParaRPr lang="en-US" sz="2600" b="1" dirty="0"/>
          </a:p>
          <a:p>
            <a:pPr marL="0" indent="0">
              <a:buNone/>
            </a:pPr>
            <a:r>
              <a:rPr lang="en-US" sz="2600" b="1" dirty="0"/>
              <a:t>No.  Stack load labels only need to be applied to IBCs that will be used to transport UN-regulated materials (i.e. UN-marked IBCs).</a:t>
            </a:r>
          </a:p>
          <a:p>
            <a:pPr marL="0" indent="0">
              <a:buNone/>
            </a:pPr>
            <a:r>
              <a:rPr lang="en-US" b="1" dirty="0"/>
              <a:t>(See §178.703(b)(7))</a:t>
            </a:r>
            <a:endParaRPr lang="en-US" dirty="0"/>
          </a:p>
        </p:txBody>
      </p:sp>
    </p:spTree>
    <p:extLst>
      <p:ext uri="{BB962C8B-B14F-4D97-AF65-F5344CB8AC3E}">
        <p14:creationId xmlns:p14="http://schemas.microsoft.com/office/powerpoint/2010/main" val="142608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4C28426-07BB-4AE1-86EF-E85CAB03B3F8}"/>
              </a:ext>
            </a:extLst>
          </p:cNvPr>
          <p:cNvSpPr>
            <a:spLocks noGrp="1"/>
          </p:cNvSpPr>
          <p:nvPr>
            <p:ph type="title"/>
          </p:nvPr>
        </p:nvSpPr>
        <p:spPr>
          <a:xfrm>
            <a:off x="771148" y="1037967"/>
            <a:ext cx="3054091" cy="4709131"/>
          </a:xfrm>
        </p:spPr>
        <p:txBody>
          <a:bodyPr anchor="ctr">
            <a:normAutofit/>
          </a:bodyPr>
          <a:lstStyle/>
          <a:p>
            <a:r>
              <a:rPr lang="en-US" dirty="0" err="1">
                <a:solidFill>
                  <a:srgbClr val="FFFEFF"/>
                </a:solidFill>
              </a:rPr>
              <a:t>Ibc</a:t>
            </a:r>
            <a:r>
              <a:rPr lang="en-US" dirty="0">
                <a:solidFill>
                  <a:srgbClr val="FFFEFF"/>
                </a:solidFill>
              </a:rPr>
              <a:t> compliance workshop: 2020</a:t>
            </a:r>
            <a:br>
              <a:rPr lang="en-US" dirty="0">
                <a:solidFill>
                  <a:srgbClr val="FFFEFF"/>
                </a:solidFill>
              </a:rPr>
            </a:br>
            <a:r>
              <a:rPr lang="en-US" dirty="0">
                <a:solidFill>
                  <a:srgbClr val="FFFEFF"/>
                </a:solidFill>
              </a:rPr>
              <a:t>Q &amp; A</a:t>
            </a:r>
          </a:p>
        </p:txBody>
      </p:sp>
      <p:sp>
        <p:nvSpPr>
          <p:cNvPr id="3" name="Content Placeholder 2">
            <a:extLst>
              <a:ext uri="{FF2B5EF4-FFF2-40B4-BE49-F238E27FC236}">
                <a16:creationId xmlns:a16="http://schemas.microsoft.com/office/drawing/2014/main" id="{F6637964-F79C-453E-A0EA-A9D3989F6F3D}"/>
              </a:ext>
            </a:extLst>
          </p:cNvPr>
          <p:cNvSpPr>
            <a:spLocks noGrp="1"/>
          </p:cNvSpPr>
          <p:nvPr>
            <p:ph idx="1"/>
          </p:nvPr>
        </p:nvSpPr>
        <p:spPr>
          <a:xfrm>
            <a:off x="4582200" y="1018584"/>
            <a:ext cx="6725899" cy="4820832"/>
          </a:xfrm>
        </p:spPr>
        <p:txBody>
          <a:bodyPr>
            <a:normAutofit/>
          </a:bodyPr>
          <a:lstStyle/>
          <a:p>
            <a:pPr marL="0" indent="0">
              <a:buNone/>
            </a:pPr>
            <a:r>
              <a:rPr lang="en-US" sz="2200" b="1" dirty="0"/>
              <a:t>Can you reprocess a composite IBC that was produced outside of the United States?</a:t>
            </a:r>
          </a:p>
          <a:p>
            <a:pPr marL="0" indent="0">
              <a:buNone/>
            </a:pPr>
            <a:endParaRPr lang="en-US" sz="2200" b="1" dirty="0"/>
          </a:p>
          <a:p>
            <a:pPr marL="0" indent="0">
              <a:buNone/>
            </a:pPr>
            <a:r>
              <a:rPr lang="en-US" sz="2200" b="1" dirty="0"/>
              <a:t>Yes, DOT allows companies to reprocess UN-marked IBCs made outside of the U.S.  It is critical that the company give its customers appropriate closure instructions.  If the closure instructions are written by the reprocessor, keep a note on file which describes how you selected the appropriate closure torque range</a:t>
            </a:r>
            <a:r>
              <a:rPr lang="en-US" sz="2200" dirty="0"/>
              <a:t>.</a:t>
            </a:r>
          </a:p>
        </p:txBody>
      </p:sp>
    </p:spTree>
    <p:extLst>
      <p:ext uri="{BB962C8B-B14F-4D97-AF65-F5344CB8AC3E}">
        <p14:creationId xmlns:p14="http://schemas.microsoft.com/office/powerpoint/2010/main" val="181786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93182A9-8F1D-4363-B70D-880C1754FDE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Ibc compliance workshop: 2020</a:t>
            </a:r>
            <a:br>
              <a:rPr lang="en-US">
                <a:solidFill>
                  <a:srgbClr val="FFFEFF"/>
                </a:solidFill>
              </a:rPr>
            </a:br>
            <a:r>
              <a:rPr lang="en-US">
                <a:solidFill>
                  <a:srgbClr val="FFFEFF"/>
                </a:solidFill>
              </a:rPr>
              <a:t>Q &amp; A</a:t>
            </a:r>
          </a:p>
        </p:txBody>
      </p:sp>
      <p:sp>
        <p:nvSpPr>
          <p:cNvPr id="3" name="Content Placeholder 2">
            <a:extLst>
              <a:ext uri="{FF2B5EF4-FFF2-40B4-BE49-F238E27FC236}">
                <a16:creationId xmlns:a16="http://schemas.microsoft.com/office/drawing/2014/main" id="{F19F9CEC-4527-4DEB-A824-B493C6A2E0C3}"/>
              </a:ext>
            </a:extLst>
          </p:cNvPr>
          <p:cNvSpPr>
            <a:spLocks noGrp="1"/>
          </p:cNvSpPr>
          <p:nvPr>
            <p:ph idx="1"/>
          </p:nvPr>
        </p:nvSpPr>
        <p:spPr>
          <a:xfrm>
            <a:off x="4534935" y="1037968"/>
            <a:ext cx="6725899" cy="4820832"/>
          </a:xfrm>
        </p:spPr>
        <p:txBody>
          <a:bodyPr>
            <a:normAutofit/>
          </a:bodyPr>
          <a:lstStyle/>
          <a:p>
            <a:pPr marL="0" indent="0">
              <a:buNone/>
            </a:pPr>
            <a:r>
              <a:rPr lang="en-US" sz="2200" b="1" dirty="0"/>
              <a:t>How often must IBC reprocessors supply their customers with closure instructions?</a:t>
            </a:r>
          </a:p>
          <a:p>
            <a:pPr marL="0" indent="0">
              <a:buNone/>
            </a:pPr>
            <a:endParaRPr lang="en-US" sz="2200" b="1" dirty="0"/>
          </a:p>
          <a:p>
            <a:pPr marL="0" indent="0">
              <a:buNone/>
            </a:pPr>
            <a:r>
              <a:rPr lang="en-US" sz="2200" b="1" dirty="0"/>
              <a:t>RIPA recommends that reprocessors give customers closure instructions at least once per year for each design type.  Copies of the instructions must be kept for a year after they have been given to a customer.</a:t>
            </a:r>
          </a:p>
          <a:p>
            <a:pPr marL="0" indent="0">
              <a:buNone/>
            </a:pPr>
            <a:r>
              <a:rPr lang="en-US" b="1" dirty="0"/>
              <a:t>(See §178.2)</a:t>
            </a:r>
            <a:endParaRPr lang="en-US" dirty="0"/>
          </a:p>
          <a:p>
            <a:pPr marL="0" indent="0">
              <a:buNone/>
            </a:pPr>
            <a:endParaRPr lang="en-US" dirty="0"/>
          </a:p>
        </p:txBody>
      </p:sp>
    </p:spTree>
    <p:extLst>
      <p:ext uri="{BB962C8B-B14F-4D97-AF65-F5344CB8AC3E}">
        <p14:creationId xmlns:p14="http://schemas.microsoft.com/office/powerpoint/2010/main" val="2500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5C9C-1D29-4A67-A4D1-F4E7051DF80F}"/>
              </a:ext>
            </a:extLst>
          </p:cNvPr>
          <p:cNvSpPr>
            <a:spLocks noGrp="1"/>
          </p:cNvSpPr>
          <p:nvPr>
            <p:ph type="title"/>
          </p:nvPr>
        </p:nvSpPr>
        <p:spPr>
          <a:xfrm>
            <a:off x="581192" y="702156"/>
            <a:ext cx="11029616" cy="678969"/>
          </a:xfrm>
        </p:spPr>
        <p:txBody>
          <a:bodyPr>
            <a:normAutofit/>
          </a:bodyPr>
          <a:lstStyle/>
          <a:p>
            <a:r>
              <a:rPr lang="en-US" sz="3200" dirty="0"/>
              <a:t>IBC Compliance Workshop: 2020</a:t>
            </a:r>
          </a:p>
        </p:txBody>
      </p:sp>
      <p:sp>
        <p:nvSpPr>
          <p:cNvPr id="3" name="Content Placeholder 2">
            <a:extLst>
              <a:ext uri="{FF2B5EF4-FFF2-40B4-BE49-F238E27FC236}">
                <a16:creationId xmlns:a16="http://schemas.microsoft.com/office/drawing/2014/main" id="{3CEF86A3-41CD-4D78-9A54-E830C675E26C}"/>
              </a:ext>
            </a:extLst>
          </p:cNvPr>
          <p:cNvSpPr>
            <a:spLocks noGrp="1"/>
          </p:cNvSpPr>
          <p:nvPr>
            <p:ph idx="1"/>
          </p:nvPr>
        </p:nvSpPr>
        <p:spPr>
          <a:xfrm>
            <a:off x="581192" y="1971675"/>
            <a:ext cx="11029615" cy="4438649"/>
          </a:xfrm>
        </p:spPr>
        <p:txBody>
          <a:bodyPr>
            <a:normAutofit fontScale="92500" lnSpcReduction="10000"/>
          </a:bodyPr>
          <a:lstStyle/>
          <a:p>
            <a:pPr marL="0" indent="0" algn="ctr">
              <a:buNone/>
            </a:pPr>
            <a:r>
              <a:rPr lang="en-US" sz="2800" b="1" u="sng" dirty="0"/>
              <a:t>IMPORTANT DEFINITIONS FOR IBC REPROCESSSORS</a:t>
            </a:r>
          </a:p>
          <a:p>
            <a:pPr marL="0" indent="0">
              <a:buNone/>
            </a:pPr>
            <a:endParaRPr lang="en-US" sz="2000" dirty="0"/>
          </a:p>
          <a:p>
            <a:pPr algn="ctr" eaLnBrk="1" hangingPunct="1">
              <a:lnSpc>
                <a:spcPct val="90000"/>
              </a:lnSpc>
              <a:buFont typeface="Wingdings" panose="05000000000000000000" pitchFamily="2" charset="2"/>
              <a:buNone/>
            </a:pPr>
            <a:r>
              <a:rPr lang="en-US" altLang="en-US" sz="2400" b="1" dirty="0"/>
              <a:t>DID YOU SAY “IBC REPROCESSOR?”</a:t>
            </a:r>
          </a:p>
          <a:p>
            <a:pPr eaLnBrk="1" hangingPunct="1">
              <a:lnSpc>
                <a:spcPct val="90000"/>
              </a:lnSpc>
              <a:buFont typeface="Wingdings" panose="05000000000000000000" pitchFamily="2" charset="2"/>
              <a:buNone/>
            </a:pPr>
            <a:endParaRPr lang="en-US" altLang="en-US" sz="2400" b="1" dirty="0"/>
          </a:p>
          <a:p>
            <a:pPr algn="ctr" eaLnBrk="1" hangingPunct="1">
              <a:lnSpc>
                <a:spcPct val="90000"/>
              </a:lnSpc>
              <a:buFont typeface="Wingdings" panose="05000000000000000000" pitchFamily="2" charset="2"/>
              <a:buNone/>
            </a:pPr>
            <a:r>
              <a:rPr lang="en-US" altLang="en-US" sz="2400" b="1" dirty="0">
                <a:solidFill>
                  <a:srgbClr val="FF33CC"/>
                </a:solidFill>
              </a:rPr>
              <a:t>YES!</a:t>
            </a:r>
          </a:p>
          <a:p>
            <a:pPr eaLnBrk="1" hangingPunct="1">
              <a:lnSpc>
                <a:spcPct val="90000"/>
              </a:lnSpc>
              <a:buFont typeface="Wingdings" panose="05000000000000000000" pitchFamily="2" charset="2"/>
              <a:buNone/>
            </a:pPr>
            <a:endParaRPr lang="en-US" altLang="en-US" sz="2400" b="1" dirty="0">
              <a:solidFill>
                <a:srgbClr val="FF33CC"/>
              </a:solidFill>
            </a:endParaRPr>
          </a:p>
          <a:p>
            <a:pPr eaLnBrk="1" hangingPunct="1">
              <a:lnSpc>
                <a:spcPct val="90000"/>
              </a:lnSpc>
              <a:buFont typeface="Wingdings" panose="05000000000000000000" pitchFamily="2" charset="2"/>
              <a:buNone/>
            </a:pPr>
            <a:r>
              <a:rPr lang="en-US" altLang="en-US" sz="2400" b="1" dirty="0"/>
              <a:t>		DOT does </a:t>
            </a:r>
            <a:r>
              <a:rPr lang="en-US" altLang="en-US" sz="2400" b="1" u="sng" dirty="0"/>
              <a:t>not</a:t>
            </a:r>
            <a:r>
              <a:rPr lang="en-US" altLang="en-US" sz="2400" b="1" dirty="0"/>
              <a:t> use the term “reconditioning” for IBCs.  IBCs are -</a:t>
            </a:r>
          </a:p>
          <a:p>
            <a:pPr lvl="2">
              <a:lnSpc>
                <a:spcPct val="90000"/>
              </a:lnSpc>
            </a:pPr>
            <a:r>
              <a:rPr lang="en-US" altLang="en-US" sz="2400" b="1" dirty="0"/>
              <a:t>“routinely maintained” </a:t>
            </a:r>
          </a:p>
          <a:p>
            <a:pPr lvl="2">
              <a:lnSpc>
                <a:spcPct val="90000"/>
              </a:lnSpc>
            </a:pPr>
            <a:r>
              <a:rPr lang="en-US" altLang="en-US" sz="2400" b="1" dirty="0"/>
              <a:t>“repaired” or </a:t>
            </a:r>
          </a:p>
          <a:p>
            <a:pPr lvl="2">
              <a:lnSpc>
                <a:spcPct val="90000"/>
              </a:lnSpc>
            </a:pPr>
            <a:r>
              <a:rPr lang="en-US" altLang="en-US" sz="2400" b="1" dirty="0"/>
              <a:t>“remanufactured.”</a:t>
            </a:r>
          </a:p>
          <a:p>
            <a:endParaRPr lang="en-US" dirty="0"/>
          </a:p>
        </p:txBody>
      </p:sp>
    </p:spTree>
    <p:extLst>
      <p:ext uri="{BB962C8B-B14F-4D97-AF65-F5344CB8AC3E}">
        <p14:creationId xmlns:p14="http://schemas.microsoft.com/office/powerpoint/2010/main" val="72898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260EC6-A4C6-4894-8CD8-C2F264417716}"/>
              </a:ext>
            </a:extLst>
          </p:cNvPr>
          <p:cNvSpPr>
            <a:spLocks noGrp="1"/>
          </p:cNvSpPr>
          <p:nvPr>
            <p:ph type="title"/>
          </p:nvPr>
        </p:nvSpPr>
        <p:spPr>
          <a:xfrm>
            <a:off x="581192" y="702156"/>
            <a:ext cx="11029616" cy="745644"/>
          </a:xfrm>
        </p:spPr>
        <p:txBody>
          <a:bodyPr>
            <a:normAutofit/>
          </a:bodyPr>
          <a:lstStyle/>
          <a:p>
            <a:r>
              <a:rPr lang="en-US" dirty="0"/>
              <a:t>IBC Compliance Workshop: 2020</a:t>
            </a:r>
          </a:p>
        </p:txBody>
      </p:sp>
      <p:sp>
        <p:nvSpPr>
          <p:cNvPr id="12" name="Rectangle 11">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eeting">
            <a:extLst>
              <a:ext uri="{FF2B5EF4-FFF2-40B4-BE49-F238E27FC236}">
                <a16:creationId xmlns:a16="http://schemas.microsoft.com/office/drawing/2014/main" id="{D404B86F-F539-4C31-ACE8-0081D12CF9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2372" y="2499053"/>
            <a:ext cx="3405393" cy="3405393"/>
          </a:xfrm>
          <a:prstGeom prst="rect">
            <a:avLst/>
          </a:prstGeom>
        </p:spPr>
      </p:pic>
      <p:sp>
        <p:nvSpPr>
          <p:cNvPr id="3" name="Content Placeholder 2">
            <a:extLst>
              <a:ext uri="{FF2B5EF4-FFF2-40B4-BE49-F238E27FC236}">
                <a16:creationId xmlns:a16="http://schemas.microsoft.com/office/drawing/2014/main" id="{9D94475A-9D8D-4BF6-87D0-D14226780B3C}"/>
              </a:ext>
            </a:extLst>
          </p:cNvPr>
          <p:cNvSpPr>
            <a:spLocks noGrp="1"/>
          </p:cNvSpPr>
          <p:nvPr>
            <p:ph idx="1"/>
          </p:nvPr>
        </p:nvSpPr>
        <p:spPr>
          <a:xfrm>
            <a:off x="6335805" y="2180496"/>
            <a:ext cx="5275001" cy="4045683"/>
          </a:xfrm>
        </p:spPr>
        <p:txBody>
          <a:bodyPr>
            <a:normAutofit/>
          </a:bodyPr>
          <a:lstStyle/>
          <a:p>
            <a:pPr marL="0" indent="0" algn="ctr">
              <a:buNone/>
            </a:pPr>
            <a:r>
              <a:rPr lang="en-US" sz="2800" b="1" dirty="0"/>
              <a:t>Terminology</a:t>
            </a:r>
          </a:p>
          <a:p>
            <a:pPr marL="0" indent="0">
              <a:buNone/>
            </a:pPr>
            <a:endParaRPr lang="en-US" dirty="0"/>
          </a:p>
          <a:p>
            <a:pPr marL="0" indent="0">
              <a:buNone/>
            </a:pPr>
            <a:r>
              <a:rPr lang="en-US" sz="1800" dirty="0"/>
              <a:t>Throughout this presentation, we will –</a:t>
            </a:r>
          </a:p>
          <a:p>
            <a:pPr marL="0" indent="0">
              <a:buNone/>
            </a:pPr>
            <a:r>
              <a:rPr lang="en-US" sz="1800" dirty="0"/>
              <a:t>	- Use the term “reprocessor” to refer to reconditioning facilities</a:t>
            </a:r>
          </a:p>
          <a:p>
            <a:pPr marL="0" indent="0">
              <a:buNone/>
            </a:pPr>
            <a:r>
              <a:rPr lang="en-US" sz="1800" dirty="0"/>
              <a:t>	- Use the term “bottle” interchangeably with “inner receptacle.”  DOT regulations 	use “inner receptacle.”</a:t>
            </a:r>
          </a:p>
        </p:txBody>
      </p:sp>
    </p:spTree>
    <p:extLst>
      <p:ext uri="{BB962C8B-B14F-4D97-AF65-F5344CB8AC3E}">
        <p14:creationId xmlns:p14="http://schemas.microsoft.com/office/powerpoint/2010/main" val="140284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E556F-FB70-448F-9446-260A956A1E24}"/>
              </a:ext>
            </a:extLst>
          </p:cNvPr>
          <p:cNvSpPr>
            <a:spLocks noGrp="1"/>
          </p:cNvSpPr>
          <p:nvPr>
            <p:ph type="title"/>
          </p:nvPr>
        </p:nvSpPr>
        <p:spPr>
          <a:xfrm>
            <a:off x="959158" y="1113764"/>
            <a:ext cx="3268832" cy="4624327"/>
          </a:xfrm>
        </p:spPr>
        <p:txBody>
          <a:bodyPr anchor="ctr">
            <a:normAutofit/>
          </a:bodyPr>
          <a:lstStyle/>
          <a:p>
            <a:pPr algn="ctr"/>
            <a:r>
              <a:rPr lang="en-US" dirty="0">
                <a:solidFill>
                  <a:srgbClr val="FFFFFF"/>
                </a:solidFill>
              </a:rPr>
              <a:t>IBC Compliance Workshop: 2020</a:t>
            </a:r>
            <a:br>
              <a:rPr lang="en-US" dirty="0">
                <a:solidFill>
                  <a:srgbClr val="FFFFFF"/>
                </a:solidFill>
              </a:rPr>
            </a:br>
            <a:br>
              <a:rPr lang="en-US" dirty="0">
                <a:solidFill>
                  <a:srgbClr val="FFFFFF"/>
                </a:solidFill>
              </a:rPr>
            </a:br>
            <a:r>
              <a:rPr lang="en-US" dirty="0">
                <a:solidFill>
                  <a:srgbClr val="FFFFFF"/>
                </a:solidFill>
              </a:rPr>
              <a:t>Definitions</a:t>
            </a:r>
          </a:p>
        </p:txBody>
      </p:sp>
      <p:sp>
        <p:nvSpPr>
          <p:cNvPr id="3" name="Content Placeholder 2">
            <a:extLst>
              <a:ext uri="{FF2B5EF4-FFF2-40B4-BE49-F238E27FC236}">
                <a16:creationId xmlns:a16="http://schemas.microsoft.com/office/drawing/2014/main" id="{3A907F3F-134F-4BB7-9677-649527AF1C5E}"/>
              </a:ext>
            </a:extLst>
          </p:cNvPr>
          <p:cNvSpPr>
            <a:spLocks noGrp="1"/>
          </p:cNvSpPr>
          <p:nvPr>
            <p:ph idx="1"/>
          </p:nvPr>
        </p:nvSpPr>
        <p:spPr>
          <a:xfrm>
            <a:off x="5155905" y="1113764"/>
            <a:ext cx="6108179" cy="5353711"/>
          </a:xfrm>
        </p:spPr>
        <p:txBody>
          <a:bodyPr anchor="ctr">
            <a:normAutofit/>
          </a:bodyPr>
          <a:lstStyle/>
          <a:p>
            <a:pPr eaLnBrk="1" hangingPunct="1">
              <a:buFont typeface="Wingdings" panose="05000000000000000000" pitchFamily="2" charset="2"/>
              <a:buNone/>
            </a:pPr>
            <a:r>
              <a:rPr lang="en-US" altLang="en-US" sz="2000" b="1" dirty="0"/>
              <a:t>Routine maintenance</a:t>
            </a:r>
            <a:r>
              <a:rPr lang="en-US" altLang="en-US" sz="2000" dirty="0"/>
              <a:t> </a:t>
            </a:r>
          </a:p>
          <a:p>
            <a:pPr eaLnBrk="1" hangingPunct="1">
              <a:buFont typeface="Wingdings" panose="05000000000000000000" pitchFamily="2" charset="2"/>
              <a:buNone/>
            </a:pPr>
            <a:r>
              <a:rPr lang="en-US" altLang="en-US" sz="2000" dirty="0"/>
              <a:t>The IBC is -</a:t>
            </a:r>
          </a:p>
          <a:p>
            <a:pPr lvl="2"/>
            <a:r>
              <a:rPr lang="en-US" altLang="en-US" sz="2000" dirty="0"/>
              <a:t>cleaned, with closures reinstalled or replaced in conformance with the original manufacturer’s specifications.  </a:t>
            </a:r>
          </a:p>
          <a:p>
            <a:pPr marL="914400" lvl="2" indent="0">
              <a:buNone/>
            </a:pPr>
            <a:r>
              <a:rPr lang="en-US" altLang="en-US" sz="2000" dirty="0"/>
              <a:t>		OR</a:t>
            </a:r>
          </a:p>
          <a:p>
            <a:pPr lvl="2"/>
            <a:r>
              <a:rPr lang="en-US" altLang="en-US" sz="2000" dirty="0"/>
              <a:t>has its </a:t>
            </a:r>
            <a:r>
              <a:rPr lang="en-US" altLang="en-US" sz="2000" u="sng" dirty="0"/>
              <a:t>structural equipment </a:t>
            </a:r>
            <a:r>
              <a:rPr lang="en-US" altLang="en-US" sz="2000" dirty="0"/>
              <a:t>restored.</a:t>
            </a:r>
          </a:p>
          <a:p>
            <a:pPr marL="630000" lvl="2" indent="0">
              <a:buNone/>
            </a:pPr>
            <a:endParaRPr lang="en-US" altLang="en-US" sz="2000" dirty="0"/>
          </a:p>
          <a:p>
            <a:pPr eaLnBrk="1" hangingPunct="1">
              <a:buFont typeface="Wingdings" panose="05000000000000000000" pitchFamily="2" charset="2"/>
              <a:buNone/>
            </a:pPr>
            <a:r>
              <a:rPr lang="en-US" altLang="en-US" sz="2000" b="1" i="1" dirty="0"/>
              <a:t>Example:  </a:t>
            </a:r>
            <a:r>
              <a:rPr lang="en-US" altLang="en-US" sz="2000" i="1" dirty="0"/>
              <a:t>Structural equipment includes reinforcing or handling parts, or load bearing structural members (such as legs).  These items can be bent or fixed (not welded) to ensure the IBC is safe for transportation.</a:t>
            </a:r>
          </a:p>
          <a:p>
            <a:pPr lvl="2"/>
            <a:endParaRPr lang="en-US" dirty="0"/>
          </a:p>
        </p:txBody>
      </p:sp>
    </p:spTree>
    <p:extLst>
      <p:ext uri="{BB962C8B-B14F-4D97-AF65-F5344CB8AC3E}">
        <p14:creationId xmlns:p14="http://schemas.microsoft.com/office/powerpoint/2010/main" val="194620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140D-0D8B-40AE-B2F5-5BA6214FD81B}"/>
              </a:ext>
            </a:extLst>
          </p:cNvPr>
          <p:cNvSpPr>
            <a:spLocks noGrp="1"/>
          </p:cNvSpPr>
          <p:nvPr>
            <p:ph type="title"/>
          </p:nvPr>
        </p:nvSpPr>
        <p:spPr>
          <a:xfrm>
            <a:off x="581193" y="729659"/>
            <a:ext cx="11029616" cy="641942"/>
          </a:xfrm>
        </p:spPr>
        <p:txBody>
          <a:bodyPr/>
          <a:lstStyle/>
          <a:p>
            <a:r>
              <a:rPr lang="en-US" dirty="0"/>
              <a:t>IBC Compliance Workshop: 2020</a:t>
            </a:r>
          </a:p>
        </p:txBody>
      </p:sp>
      <p:sp>
        <p:nvSpPr>
          <p:cNvPr id="3" name="Content Placeholder 2">
            <a:extLst>
              <a:ext uri="{FF2B5EF4-FFF2-40B4-BE49-F238E27FC236}">
                <a16:creationId xmlns:a16="http://schemas.microsoft.com/office/drawing/2014/main" id="{0EC2A8C4-0790-46EA-8339-06E9E78A0CA5}"/>
              </a:ext>
            </a:extLst>
          </p:cNvPr>
          <p:cNvSpPr>
            <a:spLocks noGrp="1"/>
          </p:cNvSpPr>
          <p:nvPr>
            <p:ph sz="half" idx="1"/>
          </p:nvPr>
        </p:nvSpPr>
        <p:spPr>
          <a:xfrm>
            <a:off x="581193" y="1771651"/>
            <a:ext cx="5194767" cy="4772024"/>
          </a:xfrm>
        </p:spPr>
        <p:txBody>
          <a:bodyPr>
            <a:normAutofit fontScale="92500" lnSpcReduction="20000"/>
          </a:bodyPr>
          <a:lstStyle/>
          <a:p>
            <a:pPr algn="ctr" eaLnBrk="1" hangingPunct="1">
              <a:buFont typeface="Wingdings" panose="05000000000000000000" pitchFamily="2" charset="2"/>
              <a:buNone/>
            </a:pPr>
            <a:r>
              <a:rPr lang="en-US" altLang="en-US" sz="2400" b="1" dirty="0"/>
              <a:t>Repaired IBC</a:t>
            </a:r>
          </a:p>
          <a:p>
            <a:pPr eaLnBrk="1" hangingPunct="1">
              <a:buFont typeface="Wingdings" panose="05000000000000000000" pitchFamily="2" charset="2"/>
              <a:buNone/>
            </a:pPr>
            <a:r>
              <a:rPr lang="en-US" altLang="en-US" dirty="0"/>
              <a:t>	</a:t>
            </a:r>
            <a:r>
              <a:rPr lang="en-US" altLang="en-US" sz="2000" dirty="0"/>
              <a:t>A metal, rigid plastic or composite IBC that is restored to conform to the </a:t>
            </a:r>
            <a:r>
              <a:rPr lang="en-US" altLang="en-US" sz="2000" dirty="0">
                <a:solidFill>
                  <a:srgbClr val="6600FF"/>
                </a:solidFill>
              </a:rPr>
              <a:t>design type</a:t>
            </a:r>
            <a:r>
              <a:rPr lang="en-US" altLang="en-US" sz="2000" dirty="0"/>
              <a:t> and is able to withstand the design type tests.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endParaRPr lang="en-US" altLang="en-US" sz="2000" dirty="0"/>
          </a:p>
          <a:p>
            <a:pPr algn="ctr" eaLnBrk="1" hangingPunct="1">
              <a:buFont typeface="Wingdings" panose="05000000000000000000" pitchFamily="2" charset="2"/>
              <a:buNone/>
            </a:pPr>
            <a:r>
              <a:rPr lang="en-US" altLang="en-US" sz="2000" dirty="0"/>
              <a:t>	</a:t>
            </a:r>
            <a:r>
              <a:rPr lang="en-US" altLang="en-US" sz="2400" b="1" u="sng" dirty="0"/>
              <a:t>IMPORTANT</a:t>
            </a:r>
          </a:p>
          <a:p>
            <a:pPr eaLnBrk="1" hangingPunct="1">
              <a:buFont typeface="Wingdings" panose="05000000000000000000" pitchFamily="2" charset="2"/>
              <a:buNone/>
            </a:pPr>
            <a:r>
              <a:rPr lang="en-US" altLang="en-US" sz="2000" dirty="0"/>
              <a:t>	The inner receptacle of a repaired IBC may be replaced [only] with another </a:t>
            </a:r>
            <a:r>
              <a:rPr lang="en-US" altLang="en-US" sz="2000" dirty="0">
                <a:solidFill>
                  <a:schemeClr val="tx1"/>
                </a:solidFill>
              </a:rPr>
              <a:t>inner receptacle of the same design</a:t>
            </a:r>
            <a:r>
              <a:rPr lang="en-US" altLang="en-US" sz="2000" dirty="0"/>
              <a:t> from the original manufacturer. </a:t>
            </a:r>
          </a:p>
          <a:p>
            <a:endParaRPr lang="en-US" dirty="0"/>
          </a:p>
        </p:txBody>
      </p:sp>
      <p:sp>
        <p:nvSpPr>
          <p:cNvPr id="4" name="Content Placeholder 3">
            <a:extLst>
              <a:ext uri="{FF2B5EF4-FFF2-40B4-BE49-F238E27FC236}">
                <a16:creationId xmlns:a16="http://schemas.microsoft.com/office/drawing/2014/main" id="{3DDBC32F-1169-49F2-8328-56B91BF3AB26}"/>
              </a:ext>
            </a:extLst>
          </p:cNvPr>
          <p:cNvSpPr>
            <a:spLocks noGrp="1"/>
          </p:cNvSpPr>
          <p:nvPr>
            <p:ph sz="half" idx="2"/>
          </p:nvPr>
        </p:nvSpPr>
        <p:spPr>
          <a:xfrm>
            <a:off x="6416039" y="1771650"/>
            <a:ext cx="5194769" cy="4895849"/>
          </a:xfrm>
        </p:spPr>
        <p:txBody>
          <a:bodyPr>
            <a:normAutofit fontScale="92500" lnSpcReduction="20000"/>
          </a:bodyPr>
          <a:lstStyle/>
          <a:p>
            <a:pPr algn="ctr" eaLnBrk="1" hangingPunct="1">
              <a:lnSpc>
                <a:spcPct val="90000"/>
              </a:lnSpc>
              <a:buFont typeface="Wingdings" panose="05000000000000000000" pitchFamily="2" charset="2"/>
              <a:buNone/>
            </a:pPr>
            <a:r>
              <a:rPr lang="en-US" altLang="en-US" sz="2000" b="1" u="sng" dirty="0"/>
              <a:t>Key Terms</a:t>
            </a:r>
          </a:p>
          <a:p>
            <a:pPr eaLnBrk="1" hangingPunct="1">
              <a:lnSpc>
                <a:spcPct val="90000"/>
              </a:lnSpc>
              <a:buFont typeface="Wingdings" panose="05000000000000000000" pitchFamily="2" charset="2"/>
              <a:buNone/>
            </a:pPr>
            <a:endParaRPr lang="en-US" altLang="en-US" sz="1600" dirty="0"/>
          </a:p>
          <a:p>
            <a:pPr eaLnBrk="1" hangingPunct="1">
              <a:lnSpc>
                <a:spcPct val="90000"/>
              </a:lnSpc>
              <a:buFont typeface="Wingdings" panose="05000000000000000000" pitchFamily="2" charset="2"/>
              <a:buNone/>
            </a:pPr>
            <a:r>
              <a:rPr lang="en-US" altLang="en-US" sz="1800" dirty="0">
                <a:solidFill>
                  <a:srgbClr val="6600FF"/>
                </a:solidFill>
              </a:rPr>
              <a:t>IBC design type:</a:t>
            </a:r>
            <a:endParaRPr lang="en-US" altLang="en-US" sz="1800" dirty="0"/>
          </a:p>
          <a:p>
            <a:pPr eaLnBrk="1" hangingPunct="1">
              <a:lnSpc>
                <a:spcPct val="90000"/>
              </a:lnSpc>
              <a:buFont typeface="Wingdings" panose="05000000000000000000" pitchFamily="2" charset="2"/>
              <a:buNone/>
            </a:pPr>
            <a:r>
              <a:rPr lang="en-US" altLang="en-US" sz="1800" dirty="0"/>
              <a:t>	</a:t>
            </a:r>
            <a:r>
              <a:rPr lang="en-US" altLang="en-US" sz="1800" dirty="0">
                <a:solidFill>
                  <a:schemeClr val="tx1"/>
                </a:solidFill>
              </a:rPr>
              <a:t>An IBC that does not differ in structural design, size, material of construction, wall thickness, manner of construction and representative service equipment.</a:t>
            </a:r>
          </a:p>
          <a:p>
            <a:pPr eaLnBrk="1" hangingPunct="1">
              <a:lnSpc>
                <a:spcPct val="90000"/>
              </a:lnSpc>
              <a:buFont typeface="Wingdings" panose="05000000000000000000" pitchFamily="2" charset="2"/>
              <a:buNone/>
            </a:pPr>
            <a:endParaRPr lang="en-US" altLang="en-US" sz="1800" dirty="0"/>
          </a:p>
          <a:p>
            <a:pPr eaLnBrk="1" hangingPunct="1">
              <a:lnSpc>
                <a:spcPct val="90000"/>
              </a:lnSpc>
              <a:buFont typeface="Wingdings" panose="05000000000000000000" pitchFamily="2" charset="2"/>
              <a:buNone/>
            </a:pPr>
            <a:r>
              <a:rPr lang="en-US" altLang="en-US" sz="1800" dirty="0">
                <a:solidFill>
                  <a:srgbClr val="FF0000"/>
                </a:solidFill>
              </a:rPr>
              <a:t>	</a:t>
            </a:r>
            <a:r>
              <a:rPr lang="en-US" altLang="en-US" dirty="0">
                <a:solidFill>
                  <a:srgbClr val="FF0000"/>
                </a:solidFill>
              </a:rPr>
              <a:t>Note:	(1) Corner protectors are part of a design type</a:t>
            </a:r>
          </a:p>
          <a:p>
            <a:pPr eaLnBrk="1" hangingPunct="1">
              <a:lnSpc>
                <a:spcPct val="90000"/>
              </a:lnSpc>
              <a:buFont typeface="Wingdings" panose="05000000000000000000" pitchFamily="2" charset="2"/>
              <a:buNone/>
            </a:pPr>
            <a:r>
              <a:rPr lang="en-US" altLang="en-US" dirty="0"/>
              <a:t>			</a:t>
            </a:r>
            <a:r>
              <a:rPr lang="en-US" altLang="en-US" dirty="0">
                <a:solidFill>
                  <a:srgbClr val="FF0000"/>
                </a:solidFill>
              </a:rPr>
              <a:t>(2) Service equipment includes filling and 			discharge valves, pressure relief valves, fill 		caps, safety and heating devices.</a:t>
            </a:r>
          </a:p>
          <a:p>
            <a:pPr marL="0" indent="0" algn="ctr">
              <a:buNone/>
            </a:pPr>
            <a:endParaRPr lang="en-US" altLang="en-US" sz="1800" b="1" i="1" dirty="0"/>
          </a:p>
          <a:p>
            <a:pPr marL="0" indent="0" algn="ctr">
              <a:buNone/>
            </a:pPr>
            <a:r>
              <a:rPr lang="en-US" altLang="en-US" sz="1800" b="1" i="1" dirty="0"/>
              <a:t>Example</a:t>
            </a:r>
            <a:r>
              <a:rPr lang="en-US" altLang="en-US" sz="1800" i="1" dirty="0"/>
              <a:t> 	</a:t>
            </a:r>
          </a:p>
          <a:p>
            <a:pPr marL="0" indent="0">
              <a:buNone/>
            </a:pPr>
            <a:r>
              <a:rPr lang="en-US" altLang="en-US" sz="1800" i="1" u="sng" dirty="0"/>
              <a:t>Mauser 275-gallon IBC</a:t>
            </a:r>
            <a:r>
              <a:rPr lang="en-US" altLang="en-US" sz="1800" i="1" dirty="0"/>
              <a:t>.  In a </a:t>
            </a:r>
            <a:r>
              <a:rPr lang="en-US" altLang="en-US" sz="1800" i="1" u="sng" dirty="0"/>
              <a:t>repair</a:t>
            </a:r>
            <a:r>
              <a:rPr lang="en-US" altLang="en-US" sz="1800" i="1" dirty="0"/>
              <a:t> operation, when replacing the bottle, you </a:t>
            </a:r>
            <a:r>
              <a:rPr lang="en-US" altLang="en-US" sz="1800" b="1" i="1" dirty="0"/>
              <a:t>MUST</a:t>
            </a:r>
            <a:r>
              <a:rPr lang="en-US" altLang="en-US" sz="1800" i="1" dirty="0"/>
              <a:t> use another Mauser bottle of the same design.  The replacement bottle may be new or cleaned.</a:t>
            </a:r>
          </a:p>
          <a:p>
            <a:pPr eaLnBrk="1" hangingPunct="1">
              <a:lnSpc>
                <a:spcPct val="90000"/>
              </a:lnSpc>
              <a:buFont typeface="Wingdings" panose="05000000000000000000" pitchFamily="2" charset="2"/>
              <a:buNone/>
            </a:pPr>
            <a:endParaRPr lang="en-US" altLang="en-US" sz="1800" dirty="0"/>
          </a:p>
          <a:p>
            <a:pPr eaLnBrk="1" hangingPunct="1">
              <a:lnSpc>
                <a:spcPct val="90000"/>
              </a:lnSpc>
              <a:buFont typeface="Wingdings" panose="05000000000000000000" pitchFamily="2" charset="2"/>
              <a:buNone/>
            </a:pPr>
            <a:endParaRPr lang="en-US" altLang="en-US" sz="1800" dirty="0"/>
          </a:p>
          <a:p>
            <a:pPr marL="0" indent="0">
              <a:buNone/>
            </a:pPr>
            <a:endParaRPr lang="en-US" dirty="0"/>
          </a:p>
        </p:txBody>
      </p:sp>
    </p:spTree>
    <p:extLst>
      <p:ext uri="{BB962C8B-B14F-4D97-AF65-F5344CB8AC3E}">
        <p14:creationId xmlns:p14="http://schemas.microsoft.com/office/powerpoint/2010/main" val="391085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DA5DA8-A498-4B0B-977D-1755CC7C2803}"/>
              </a:ext>
            </a:extLst>
          </p:cNvPr>
          <p:cNvSpPr>
            <a:spLocks noGrp="1"/>
          </p:cNvSpPr>
          <p:nvPr>
            <p:ph type="title"/>
          </p:nvPr>
        </p:nvSpPr>
        <p:spPr>
          <a:xfrm>
            <a:off x="959157" y="1113764"/>
            <a:ext cx="3269749" cy="4624327"/>
          </a:xfrm>
        </p:spPr>
        <p:txBody>
          <a:bodyPr anchor="ctr">
            <a:normAutofit/>
          </a:bodyPr>
          <a:lstStyle/>
          <a:p>
            <a:r>
              <a:rPr lang="en-US">
                <a:solidFill>
                  <a:srgbClr val="FFFFFF"/>
                </a:solidFill>
              </a:rPr>
              <a:t>IBC Compliance Workshop: 2020</a:t>
            </a:r>
          </a:p>
        </p:txBody>
      </p:sp>
      <p:sp>
        <p:nvSpPr>
          <p:cNvPr id="39" name="Content Placeholder 2">
            <a:extLst>
              <a:ext uri="{FF2B5EF4-FFF2-40B4-BE49-F238E27FC236}">
                <a16:creationId xmlns:a16="http://schemas.microsoft.com/office/drawing/2014/main" id="{E5449489-C8DA-4EC9-A7FC-E13B5E120A63}"/>
              </a:ext>
            </a:extLst>
          </p:cNvPr>
          <p:cNvSpPr>
            <a:spLocks noGrp="1"/>
          </p:cNvSpPr>
          <p:nvPr>
            <p:ph idx="1"/>
          </p:nvPr>
        </p:nvSpPr>
        <p:spPr>
          <a:xfrm>
            <a:off x="5155905" y="866776"/>
            <a:ext cx="6108179" cy="5372100"/>
          </a:xfrm>
        </p:spPr>
        <p:txBody>
          <a:bodyPr anchor="ctr">
            <a:normAutofit/>
          </a:bodyPr>
          <a:lstStyle/>
          <a:p>
            <a:pPr algn="ctr" eaLnBrk="1" hangingPunct="1">
              <a:buFont typeface="Wingdings" panose="05000000000000000000" pitchFamily="2" charset="2"/>
              <a:buNone/>
            </a:pPr>
            <a:r>
              <a:rPr lang="en-US" altLang="en-US" sz="2800" b="1" dirty="0"/>
              <a:t>Remanufactured IBC </a:t>
            </a:r>
          </a:p>
          <a:p>
            <a:pPr algn="ctr" eaLnBrk="1" hangingPunct="1">
              <a:buFont typeface="Wingdings" panose="05000000000000000000" pitchFamily="2" charset="2"/>
              <a:buNone/>
            </a:pPr>
            <a:r>
              <a:rPr lang="en-US" altLang="en-US" sz="2000" dirty="0"/>
              <a:t>(Commonly called “</a:t>
            </a:r>
            <a:r>
              <a:rPr lang="en-US" altLang="en-US" sz="2000" b="1" dirty="0"/>
              <a:t>cross-bottling</a:t>
            </a:r>
            <a:r>
              <a:rPr lang="en-US" altLang="en-US" sz="2000" dirty="0"/>
              <a:t>”) </a:t>
            </a:r>
          </a:p>
          <a:p>
            <a:pPr eaLnBrk="1" hangingPunct="1">
              <a:buFont typeface="Wingdings" panose="05000000000000000000" pitchFamily="2" charset="2"/>
              <a:buNone/>
            </a:pPr>
            <a:endParaRPr lang="en-US" altLang="en-US" dirty="0"/>
          </a:p>
          <a:p>
            <a:pPr marL="0" indent="0" eaLnBrk="1" hangingPunct="1">
              <a:buNone/>
            </a:pPr>
            <a:r>
              <a:rPr lang="en-US" altLang="en-US" sz="2400" dirty="0"/>
              <a:t>A composite IBC that -</a:t>
            </a:r>
          </a:p>
          <a:p>
            <a:pPr eaLnBrk="1" hangingPunct="1">
              <a:buFont typeface="Wingdings" panose="05000000000000000000" pitchFamily="2" charset="2"/>
              <a:buNone/>
            </a:pPr>
            <a:r>
              <a:rPr lang="en-US" altLang="en-US" sz="2400" dirty="0"/>
              <a:t>	</a:t>
            </a:r>
            <a:r>
              <a:rPr lang="en-US" altLang="en-US" sz="2400" u="sng" dirty="0"/>
              <a:t>Has an inner receptacle produced by one manufacturer, which is placed into a cage produced by another manufacturer.</a:t>
            </a:r>
            <a:r>
              <a:rPr lang="en-US" altLang="en-US" sz="2400" dirty="0"/>
              <a:t> </a:t>
            </a:r>
          </a:p>
          <a:p>
            <a:pPr eaLnBrk="1" hangingPunct="1">
              <a:buFont typeface="Wingdings" panose="05000000000000000000" pitchFamily="2" charset="2"/>
              <a:buNone/>
            </a:pPr>
            <a:endParaRPr lang="en-US" altLang="en-US" dirty="0"/>
          </a:p>
          <a:p>
            <a:pPr marL="0" indent="0" algn="ctr">
              <a:buNone/>
            </a:pPr>
            <a:r>
              <a:rPr lang="en-US" sz="2000" b="1" u="sng" dirty="0"/>
              <a:t>Example</a:t>
            </a:r>
          </a:p>
          <a:p>
            <a:pPr marL="0" indent="0" algn="ctr">
              <a:buNone/>
            </a:pPr>
            <a:r>
              <a:rPr lang="en-US" sz="2000" b="1" dirty="0"/>
              <a:t>A Schuetz bottle is placed into a Mauser cage.  Companies must have a test report.</a:t>
            </a:r>
          </a:p>
        </p:txBody>
      </p:sp>
    </p:spTree>
    <p:extLst>
      <p:ext uri="{BB962C8B-B14F-4D97-AF65-F5344CB8AC3E}">
        <p14:creationId xmlns:p14="http://schemas.microsoft.com/office/powerpoint/2010/main" val="1115240955"/>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27BD4C1-B6B1-4715-ABF9-E660A51A4E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3080</Words>
  <Application>Microsoft Office PowerPoint</Application>
  <PresentationFormat>Widescreen</PresentationFormat>
  <Paragraphs>386</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Calibri</vt:lpstr>
      <vt:lpstr>Calibri Light</vt:lpstr>
      <vt:lpstr>Franklin Gothic Book</vt:lpstr>
      <vt:lpstr>Franklin Gothic Demi</vt:lpstr>
      <vt:lpstr>Gill Sans MT</vt:lpstr>
      <vt:lpstr>Wingdings</vt:lpstr>
      <vt:lpstr>Wingdings 2</vt:lpstr>
      <vt:lpstr>DividendVTI</vt:lpstr>
      <vt:lpstr>RIPA IBC Compliance Workshop: 2020 </vt:lpstr>
      <vt:lpstr>IBC Compliance Workshop: 2020     </vt:lpstr>
      <vt:lpstr>IBC Compliance Workshop: 2020</vt:lpstr>
      <vt:lpstr>IBC Compliance Workshop: 2020</vt:lpstr>
      <vt:lpstr>IBC Compliance Workshop: 2020</vt:lpstr>
      <vt:lpstr>IBC Compliance Workshop: 2020</vt:lpstr>
      <vt:lpstr>IBC Compliance Workshop: 2020  Definitions</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 </vt:lpstr>
      <vt:lpstr>IBC Compliance workshop: 2020   - Incoming Bottle Issues</vt:lpstr>
      <vt:lpstr>IBC Compliance workshop: 2020  - Incoming bottle issues</vt:lpstr>
      <vt:lpstr>Ibc compliance workshop: 2020</vt:lpstr>
      <vt:lpstr>Ibc compliance workshop: 2020</vt:lpstr>
      <vt:lpstr>Ibc compliance workshop: 2020</vt:lpstr>
      <vt:lpstr>Reconditioning Facility Guidelines for the inspection and management of incoming containers</vt:lpstr>
      <vt:lpstr> Understanding IBC Markings  </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vt:lpstr>
      <vt:lpstr>Ibc compliance workshop: 2020  REcordkeeping  </vt:lpstr>
      <vt:lpstr>Ibc compliance workshop: 2020</vt:lpstr>
      <vt:lpstr>IBC compliance workshop: 2020   Q &amp; A</vt:lpstr>
      <vt:lpstr>IBC compliance workshop: 2020 Q &amp; A</vt:lpstr>
      <vt:lpstr>Ibc compliance workshop: 2020 Q &amp; A</vt:lpstr>
      <vt:lpstr>Ibc compliance workshop: 2020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RIPA IBC Compliance Workshop: 2020</dc:title>
  <dc:creator>paul rankin</dc:creator>
  <cp:lastModifiedBy>C. L. Pettit</cp:lastModifiedBy>
  <cp:revision>3</cp:revision>
  <dcterms:created xsi:type="dcterms:W3CDTF">2020-09-16T13:44:13Z</dcterms:created>
  <dcterms:modified xsi:type="dcterms:W3CDTF">2020-09-17T12:50:57Z</dcterms:modified>
</cp:coreProperties>
</file>